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tags/tag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5.xml" ContentType="application/vnd.openxmlformats-officedocument.presentationml.tags+xml"/>
  <Override PartName="/ppt/notesSlides/notesSlide44.xml" ContentType="application/vnd.openxmlformats-officedocument.presentationml.notesSlide+xml"/>
  <Override PartName="/ppt/tags/tag6.xml" ContentType="application/vnd.openxmlformats-officedocument.presentationml.tags+xml"/>
  <Override PartName="/ppt/notesSlides/notesSlide45.xml" ContentType="application/vnd.openxmlformats-officedocument.presentationml.notesSlide+xml"/>
  <Override PartName="/ppt/tags/tag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8.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211"/>
  </p:notesMasterIdLst>
  <p:sldIdLst>
    <p:sldId id="256" r:id="rId2"/>
    <p:sldId id="354" r:id="rId3"/>
    <p:sldId id="361" r:id="rId4"/>
    <p:sldId id="362" r:id="rId5"/>
    <p:sldId id="363" r:id="rId6"/>
    <p:sldId id="364" r:id="rId7"/>
    <p:sldId id="365" r:id="rId8"/>
    <p:sldId id="368" r:id="rId9"/>
    <p:sldId id="344" r:id="rId10"/>
    <p:sldId id="345" r:id="rId11"/>
    <p:sldId id="346" r:id="rId12"/>
    <p:sldId id="1952" r:id="rId13"/>
    <p:sldId id="445" r:id="rId14"/>
    <p:sldId id="446" r:id="rId15"/>
    <p:sldId id="448" r:id="rId16"/>
    <p:sldId id="447" r:id="rId17"/>
    <p:sldId id="449" r:id="rId18"/>
    <p:sldId id="1953" r:id="rId19"/>
    <p:sldId id="451" r:id="rId20"/>
    <p:sldId id="452" r:id="rId21"/>
    <p:sldId id="453" r:id="rId22"/>
    <p:sldId id="1954" r:id="rId23"/>
    <p:sldId id="454" r:id="rId24"/>
    <p:sldId id="455" r:id="rId25"/>
    <p:sldId id="456" r:id="rId26"/>
    <p:sldId id="1956" r:id="rId27"/>
    <p:sldId id="457" r:id="rId28"/>
    <p:sldId id="458" r:id="rId29"/>
    <p:sldId id="459" r:id="rId30"/>
    <p:sldId id="460" r:id="rId31"/>
    <p:sldId id="461" r:id="rId32"/>
    <p:sldId id="1957" r:id="rId33"/>
    <p:sldId id="1958" r:id="rId34"/>
    <p:sldId id="462" r:id="rId35"/>
    <p:sldId id="463" r:id="rId36"/>
    <p:sldId id="464" r:id="rId37"/>
    <p:sldId id="465" r:id="rId38"/>
    <p:sldId id="466" r:id="rId39"/>
    <p:sldId id="467" r:id="rId40"/>
    <p:sldId id="468" r:id="rId41"/>
    <p:sldId id="1941" r:id="rId42"/>
    <p:sldId id="417" r:id="rId43"/>
    <p:sldId id="418" r:id="rId44"/>
    <p:sldId id="419" r:id="rId45"/>
    <p:sldId id="420" r:id="rId46"/>
    <p:sldId id="421" r:id="rId47"/>
    <p:sldId id="422" r:id="rId48"/>
    <p:sldId id="423" r:id="rId49"/>
    <p:sldId id="424" r:id="rId50"/>
    <p:sldId id="425" r:id="rId51"/>
    <p:sldId id="426" r:id="rId52"/>
    <p:sldId id="332" r:id="rId53"/>
    <p:sldId id="334" r:id="rId54"/>
    <p:sldId id="335" r:id="rId55"/>
    <p:sldId id="336" r:id="rId56"/>
    <p:sldId id="337" r:id="rId57"/>
    <p:sldId id="338" r:id="rId58"/>
    <p:sldId id="339" r:id="rId59"/>
    <p:sldId id="340" r:id="rId60"/>
    <p:sldId id="341" r:id="rId61"/>
    <p:sldId id="342" r:id="rId62"/>
    <p:sldId id="282" r:id="rId63"/>
    <p:sldId id="281" r:id="rId64"/>
    <p:sldId id="301" r:id="rId65"/>
    <p:sldId id="302" r:id="rId66"/>
    <p:sldId id="303" r:id="rId67"/>
    <p:sldId id="283" r:id="rId68"/>
    <p:sldId id="273" r:id="rId69"/>
    <p:sldId id="284" r:id="rId70"/>
    <p:sldId id="285" r:id="rId71"/>
    <p:sldId id="287" r:id="rId72"/>
    <p:sldId id="277" r:id="rId73"/>
    <p:sldId id="288" r:id="rId74"/>
    <p:sldId id="278" r:id="rId75"/>
    <p:sldId id="272" r:id="rId76"/>
    <p:sldId id="259" r:id="rId77"/>
    <p:sldId id="258" r:id="rId78"/>
    <p:sldId id="294" r:id="rId79"/>
    <p:sldId id="305" r:id="rId80"/>
    <p:sldId id="307" r:id="rId81"/>
    <p:sldId id="308" r:id="rId82"/>
    <p:sldId id="306" r:id="rId83"/>
    <p:sldId id="310" r:id="rId84"/>
    <p:sldId id="264" r:id="rId85"/>
    <p:sldId id="261" r:id="rId86"/>
    <p:sldId id="260" r:id="rId87"/>
    <p:sldId id="265" r:id="rId88"/>
    <p:sldId id="262" r:id="rId89"/>
    <p:sldId id="267" r:id="rId90"/>
    <p:sldId id="270" r:id="rId91"/>
    <p:sldId id="263" r:id="rId92"/>
    <p:sldId id="268" r:id="rId93"/>
    <p:sldId id="269" r:id="rId94"/>
    <p:sldId id="279" r:id="rId95"/>
    <p:sldId id="293" r:id="rId96"/>
    <p:sldId id="311" r:id="rId97"/>
    <p:sldId id="427" r:id="rId98"/>
    <p:sldId id="610" r:id="rId99"/>
    <p:sldId id="611" r:id="rId100"/>
    <p:sldId id="612" r:id="rId101"/>
    <p:sldId id="613" r:id="rId102"/>
    <p:sldId id="614" r:id="rId103"/>
    <p:sldId id="615" r:id="rId104"/>
    <p:sldId id="616" r:id="rId105"/>
    <p:sldId id="617" r:id="rId106"/>
    <p:sldId id="618" r:id="rId107"/>
    <p:sldId id="619" r:id="rId108"/>
    <p:sldId id="620" r:id="rId109"/>
    <p:sldId id="428" r:id="rId110"/>
    <p:sldId id="429" r:id="rId111"/>
    <p:sldId id="1942" r:id="rId112"/>
    <p:sldId id="431" r:id="rId113"/>
    <p:sldId id="432" r:id="rId114"/>
    <p:sldId id="433" r:id="rId115"/>
    <p:sldId id="434" r:id="rId116"/>
    <p:sldId id="435" r:id="rId117"/>
    <p:sldId id="436" r:id="rId118"/>
    <p:sldId id="437" r:id="rId119"/>
    <p:sldId id="438" r:id="rId120"/>
    <p:sldId id="439" r:id="rId121"/>
    <p:sldId id="440" r:id="rId122"/>
    <p:sldId id="441" r:id="rId123"/>
    <p:sldId id="442" r:id="rId124"/>
    <p:sldId id="443" r:id="rId125"/>
    <p:sldId id="1946" r:id="rId126"/>
    <p:sldId id="487" r:id="rId127"/>
    <p:sldId id="488" r:id="rId128"/>
    <p:sldId id="489" r:id="rId129"/>
    <p:sldId id="490" r:id="rId130"/>
    <p:sldId id="491" r:id="rId131"/>
    <p:sldId id="492" r:id="rId132"/>
    <p:sldId id="493" r:id="rId133"/>
    <p:sldId id="494" r:id="rId134"/>
    <p:sldId id="495" r:id="rId135"/>
    <p:sldId id="496" r:id="rId136"/>
    <p:sldId id="497" r:id="rId137"/>
    <p:sldId id="624" r:id="rId138"/>
    <p:sldId id="625" r:id="rId139"/>
    <p:sldId id="626" r:id="rId140"/>
    <p:sldId id="627" r:id="rId141"/>
    <p:sldId id="628" r:id="rId142"/>
    <p:sldId id="629" r:id="rId143"/>
    <p:sldId id="630" r:id="rId144"/>
    <p:sldId id="631" r:id="rId145"/>
    <p:sldId id="512" r:id="rId146"/>
    <p:sldId id="319" r:id="rId147"/>
    <p:sldId id="320" r:id="rId148"/>
    <p:sldId id="321" r:id="rId149"/>
    <p:sldId id="322" r:id="rId150"/>
    <p:sldId id="323" r:id="rId151"/>
    <p:sldId id="324" r:id="rId152"/>
    <p:sldId id="325" r:id="rId153"/>
    <p:sldId id="356" r:id="rId154"/>
    <p:sldId id="357" r:id="rId155"/>
    <p:sldId id="326" r:id="rId156"/>
    <p:sldId id="327" r:id="rId157"/>
    <p:sldId id="328" r:id="rId158"/>
    <p:sldId id="329" r:id="rId159"/>
    <p:sldId id="348" r:id="rId160"/>
    <p:sldId id="349" r:id="rId161"/>
    <p:sldId id="350" r:id="rId162"/>
    <p:sldId id="351" r:id="rId163"/>
    <p:sldId id="352" r:id="rId164"/>
    <p:sldId id="353" r:id="rId165"/>
    <p:sldId id="1959" r:id="rId166"/>
    <p:sldId id="1960" r:id="rId167"/>
    <p:sldId id="1752" r:id="rId168"/>
    <p:sldId id="582" r:id="rId169"/>
    <p:sldId id="1961" r:id="rId170"/>
    <p:sldId id="1753" r:id="rId171"/>
    <p:sldId id="1747" r:id="rId172"/>
    <p:sldId id="1927" r:id="rId173"/>
    <p:sldId id="1948" r:id="rId174"/>
    <p:sldId id="1926" r:id="rId175"/>
    <p:sldId id="1814" r:id="rId176"/>
    <p:sldId id="1861" r:id="rId177"/>
    <p:sldId id="1817" r:id="rId178"/>
    <p:sldId id="1818" r:id="rId179"/>
    <p:sldId id="1854" r:id="rId180"/>
    <p:sldId id="380" r:id="rId181"/>
    <p:sldId id="1819" r:id="rId182"/>
    <p:sldId id="524" r:id="rId183"/>
    <p:sldId id="1938" r:id="rId184"/>
    <p:sldId id="1748" r:id="rId185"/>
    <p:sldId id="1922" r:id="rId186"/>
    <p:sldId id="1750" r:id="rId187"/>
    <p:sldId id="1754" r:id="rId188"/>
    <p:sldId id="1970" r:id="rId189"/>
    <p:sldId id="1981" r:id="rId190"/>
    <p:sldId id="1939" r:id="rId191"/>
    <p:sldId id="1968" r:id="rId192"/>
    <p:sldId id="1792" r:id="rId193"/>
    <p:sldId id="1824" r:id="rId194"/>
    <p:sldId id="1982" r:id="rId195"/>
    <p:sldId id="1972" r:id="rId196"/>
    <p:sldId id="1983" r:id="rId197"/>
    <p:sldId id="1940" r:id="rId198"/>
    <p:sldId id="1945" r:id="rId199"/>
    <p:sldId id="1974" r:id="rId200"/>
    <p:sldId id="1965" r:id="rId201"/>
    <p:sldId id="1947" r:id="rId202"/>
    <p:sldId id="1985" r:id="rId203"/>
    <p:sldId id="1950" r:id="rId204"/>
    <p:sldId id="1977" r:id="rId205"/>
    <p:sldId id="1978" r:id="rId206"/>
    <p:sldId id="1964" r:id="rId207"/>
    <p:sldId id="1979" r:id="rId208"/>
    <p:sldId id="1986" r:id="rId209"/>
    <p:sldId id="1984" r:id="rId21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521415D9-36F7-43E2-AB2F-B90AF26B5E84}">
      <p14:sectionLst xmlns:p14="http://schemas.microsoft.com/office/powerpoint/2010/main">
        <p14:section name="数据挖掘" id="{67091D43-9AF1-4A39-A3C2-7DE5ABB6C3A9}">
          <p14:sldIdLst>
            <p14:sldId id="256"/>
            <p14:sldId id="354"/>
            <p14:sldId id="361"/>
            <p14:sldId id="362"/>
            <p14:sldId id="363"/>
            <p14:sldId id="364"/>
            <p14:sldId id="365"/>
            <p14:sldId id="368"/>
            <p14:sldId id="344"/>
            <p14:sldId id="345"/>
            <p14:sldId id="346"/>
          </p14:sldIdLst>
        </p14:section>
        <p14:section name="hive和数据仓库" id="{B23958E1-7A65-4B7D-94A2-B6A1364ACBF3}">
          <p14:sldIdLst>
            <p14:sldId id="1952"/>
            <p14:sldId id="445"/>
            <p14:sldId id="446"/>
            <p14:sldId id="448"/>
            <p14:sldId id="447"/>
            <p14:sldId id="449"/>
            <p14:sldId id="1953"/>
            <p14:sldId id="451"/>
            <p14:sldId id="452"/>
            <p14:sldId id="453"/>
            <p14:sldId id="1954"/>
            <p14:sldId id="454"/>
            <p14:sldId id="455"/>
            <p14:sldId id="456"/>
            <p14:sldId id="1956"/>
            <p14:sldId id="457"/>
            <p14:sldId id="458"/>
            <p14:sldId id="459"/>
            <p14:sldId id="460"/>
            <p14:sldId id="461"/>
            <p14:sldId id="1957"/>
            <p14:sldId id="1958"/>
            <p14:sldId id="462"/>
            <p14:sldId id="463"/>
            <p14:sldId id="464"/>
            <p14:sldId id="465"/>
            <p14:sldId id="466"/>
            <p14:sldId id="467"/>
            <p14:sldId id="468"/>
          </p14:sldIdLst>
        </p14:section>
        <p14:section name="同现矩阵与频繁项集" id="{5C773EF8-56D8-43BE-8EB8-5097B26F8A6B}">
          <p14:sldIdLst>
            <p14:sldId id="1941"/>
            <p14:sldId id="417"/>
            <p14:sldId id="418"/>
            <p14:sldId id="419"/>
            <p14:sldId id="420"/>
            <p14:sldId id="421"/>
            <p14:sldId id="422"/>
            <p14:sldId id="423"/>
            <p14:sldId id="424"/>
            <p14:sldId id="425"/>
            <p14:sldId id="426"/>
            <p14:sldId id="332"/>
            <p14:sldId id="334"/>
            <p14:sldId id="335"/>
            <p14:sldId id="336"/>
            <p14:sldId id="337"/>
            <p14:sldId id="338"/>
            <p14:sldId id="339"/>
            <p14:sldId id="340"/>
            <p14:sldId id="341"/>
            <p14:sldId id="342"/>
          </p14:sldIdLst>
        </p14:section>
        <p14:section name="Kmeans聚类" id="{29CA6EDA-DD66-4118-94C3-0BB1483719EA}">
          <p14:sldIdLst>
            <p14:sldId id="282"/>
            <p14:sldId id="281"/>
            <p14:sldId id="301"/>
            <p14:sldId id="302"/>
            <p14:sldId id="303"/>
            <p14:sldId id="283"/>
            <p14:sldId id="273"/>
            <p14:sldId id="284"/>
            <p14:sldId id="285"/>
            <p14:sldId id="287"/>
            <p14:sldId id="277"/>
            <p14:sldId id="288"/>
            <p14:sldId id="278"/>
            <p14:sldId id="272"/>
            <p14:sldId id="259"/>
            <p14:sldId id="258"/>
            <p14:sldId id="294"/>
            <p14:sldId id="305"/>
            <p14:sldId id="307"/>
            <p14:sldId id="308"/>
            <p14:sldId id="306"/>
            <p14:sldId id="310"/>
            <p14:sldId id="264"/>
            <p14:sldId id="261"/>
            <p14:sldId id="260"/>
            <p14:sldId id="265"/>
            <p14:sldId id="262"/>
            <p14:sldId id="267"/>
            <p14:sldId id="270"/>
            <p14:sldId id="263"/>
            <p14:sldId id="268"/>
            <p14:sldId id="269"/>
            <p14:sldId id="279"/>
            <p14:sldId id="293"/>
            <p14:sldId id="311"/>
            <p14:sldId id="427"/>
            <p14:sldId id="610"/>
            <p14:sldId id="611"/>
            <p14:sldId id="612"/>
            <p14:sldId id="613"/>
            <p14:sldId id="614"/>
            <p14:sldId id="615"/>
            <p14:sldId id="616"/>
            <p14:sldId id="617"/>
            <p14:sldId id="618"/>
            <p14:sldId id="619"/>
            <p14:sldId id="620"/>
          </p14:sldIdLst>
        </p14:section>
        <p14:section name="信息检索" id="{57BFF122-914C-4B92-8008-73BB8025B97D}">
          <p14:sldIdLst>
            <p14:sldId id="428"/>
            <p14:sldId id="429"/>
            <p14:sldId id="1942"/>
            <p14:sldId id="431"/>
            <p14:sldId id="432"/>
            <p14:sldId id="433"/>
            <p14:sldId id="434"/>
            <p14:sldId id="435"/>
            <p14:sldId id="436"/>
            <p14:sldId id="437"/>
            <p14:sldId id="438"/>
            <p14:sldId id="439"/>
            <p14:sldId id="440"/>
            <p14:sldId id="441"/>
            <p14:sldId id="442"/>
            <p14:sldId id="443"/>
            <p14:sldId id="1946"/>
            <p14:sldId id="487"/>
            <p14:sldId id="488"/>
            <p14:sldId id="489"/>
            <p14:sldId id="490"/>
            <p14:sldId id="491"/>
            <p14:sldId id="492"/>
            <p14:sldId id="493"/>
            <p14:sldId id="494"/>
            <p14:sldId id="495"/>
            <p14:sldId id="496"/>
            <p14:sldId id="497"/>
            <p14:sldId id="624"/>
            <p14:sldId id="625"/>
            <p14:sldId id="626"/>
            <p14:sldId id="627"/>
            <p14:sldId id="628"/>
            <p14:sldId id="629"/>
            <p14:sldId id="630"/>
            <p14:sldId id="631"/>
            <p14:sldId id="512"/>
          </p14:sldIdLst>
        </p14:section>
        <p14:section name="并行分类算法" id="{D6433803-2109-4BE5-9FDA-DC22134EC620}">
          <p14:sldIdLst>
            <p14:sldId id="319"/>
            <p14:sldId id="320"/>
            <p14:sldId id="321"/>
            <p14:sldId id="322"/>
            <p14:sldId id="323"/>
            <p14:sldId id="324"/>
            <p14:sldId id="325"/>
            <p14:sldId id="356"/>
            <p14:sldId id="357"/>
            <p14:sldId id="326"/>
            <p14:sldId id="327"/>
            <p14:sldId id="328"/>
            <p14:sldId id="329"/>
            <p14:sldId id="348"/>
            <p14:sldId id="349"/>
            <p14:sldId id="350"/>
            <p14:sldId id="351"/>
            <p14:sldId id="352"/>
            <p14:sldId id="353"/>
            <p14:sldId id="1959"/>
            <p14:sldId id="1960"/>
            <p14:sldId id="1752"/>
            <p14:sldId id="582"/>
            <p14:sldId id="1961"/>
            <p14:sldId id="1753"/>
            <p14:sldId id="1747"/>
            <p14:sldId id="1927"/>
            <p14:sldId id="1948"/>
            <p14:sldId id="1926"/>
            <p14:sldId id="1814"/>
            <p14:sldId id="1861"/>
            <p14:sldId id="1817"/>
            <p14:sldId id="1818"/>
            <p14:sldId id="1854"/>
            <p14:sldId id="380"/>
            <p14:sldId id="1819"/>
            <p14:sldId id="524"/>
            <p14:sldId id="1938"/>
            <p14:sldId id="1748"/>
            <p14:sldId id="1922"/>
            <p14:sldId id="1750"/>
            <p14:sldId id="1754"/>
            <p14:sldId id="1970"/>
            <p14:sldId id="1981"/>
            <p14:sldId id="1939"/>
            <p14:sldId id="1968"/>
            <p14:sldId id="1792"/>
            <p14:sldId id="1824"/>
            <p14:sldId id="1982"/>
            <p14:sldId id="1972"/>
            <p14:sldId id="1983"/>
            <p14:sldId id="1940"/>
            <p14:sldId id="1945"/>
            <p14:sldId id="1974"/>
            <p14:sldId id="1965"/>
            <p14:sldId id="1947"/>
            <p14:sldId id="1985"/>
            <p14:sldId id="1950"/>
            <p14:sldId id="1977"/>
            <p14:sldId id="1978"/>
            <p14:sldId id="1964"/>
            <p14:sldId id="1979"/>
            <p14:sldId id="1986"/>
            <p14:sldId id="198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0066"/>
    <a:srgbClr val="33CC33"/>
    <a:srgbClr val="66FFFF"/>
    <a:srgbClr val="00CCFF"/>
    <a:srgbClr val="FFFF99"/>
    <a:srgbClr val="00FFFF"/>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64022" autoAdjust="0"/>
  </p:normalViewPr>
  <p:slideViewPr>
    <p:cSldViewPr snapToGrid="0">
      <p:cViewPr varScale="1">
        <p:scale>
          <a:sx n="158" d="100"/>
          <a:sy n="158" d="100"/>
        </p:scale>
        <p:origin x="1806" y="15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D192A0E5-0CD6-4AD7-A92A-81F3E5A2C10F}" type="datetimeFigureOut">
              <a:rPr lang="zh-CN" altLang="en-US"/>
              <a:pPr>
                <a:defRPr/>
              </a:pPr>
              <a:t>2024/12/9</a:t>
            </a:fld>
            <a:endParaRPr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endParaRPr lang="zh-CN" alt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E74CBF4E-128C-4C95-8D42-FAB95962CDBC}" type="slidenum">
              <a:rPr lang="zh-CN" altLang="en-US"/>
              <a:pPr>
                <a:defRPr/>
              </a:pPr>
              <a:t>‹#›</a:t>
            </a:fld>
            <a:endParaRPr lang="zh-CN" altLang="en-US"/>
          </a:p>
        </p:txBody>
      </p:sp>
    </p:spTree>
    <p:extLst>
      <p:ext uri="{BB962C8B-B14F-4D97-AF65-F5344CB8AC3E}">
        <p14:creationId xmlns:p14="http://schemas.microsoft.com/office/powerpoint/2010/main" val="422135534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8A410F30-6FB1-4FE5-A201-462B81C0FEEA}" type="slidenum">
              <a:rPr lang="en-US" altLang="zh-CN" smtClean="0">
                <a:latin typeface="Tahoma" pitchFamily="34" charset="0"/>
              </a:rPr>
              <a:pPr eaLnBrk="1" hangingPunct="1">
                <a:spcBef>
                  <a:spcPct val="0"/>
                </a:spcBef>
              </a:pPr>
              <a:t>3</a:t>
            </a:fld>
            <a:endParaRPr lang="en-US" altLang="zh-CN">
              <a:latin typeface="Tahoma" pitchFamily="34"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742849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解释一下</a:t>
            </a:r>
            <a:r>
              <a:rPr lang="en-US" altLang="zh-CN" dirty="0" err="1"/>
              <a:t>term,documents</a:t>
            </a:r>
            <a:endParaRPr lang="zh-CN" altLang="en-US" dirty="0"/>
          </a:p>
        </p:txBody>
      </p:sp>
      <p:sp>
        <p:nvSpPr>
          <p:cNvPr id="4" name="灯片编号占位符 3"/>
          <p:cNvSpPr>
            <a:spLocks noGrp="1"/>
          </p:cNvSpPr>
          <p:nvPr>
            <p:ph type="sldNum" sz="quarter" idx="10"/>
          </p:nvPr>
        </p:nvSpPr>
        <p:spPr/>
        <p:txBody>
          <a:bodyPr/>
          <a:lstStyle/>
          <a:p>
            <a:fld id="{5DDCBF80-828F-495E-93BE-4F2490BA3D16}" type="slidenum">
              <a:rPr lang="zh-CN" altLang="en-US" smtClean="0"/>
              <a:pPr/>
              <a:t>111</a:t>
            </a:fld>
            <a:endParaRPr lang="zh-CN" altLang="en-US"/>
          </a:p>
        </p:txBody>
      </p:sp>
    </p:spTree>
    <p:extLst>
      <p:ext uri="{BB962C8B-B14F-4D97-AF65-F5344CB8AC3E}">
        <p14:creationId xmlns:p14="http://schemas.microsoft.com/office/powerpoint/2010/main" val="1813930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解释一下</a:t>
            </a:r>
            <a:r>
              <a:rPr lang="en-US" altLang="zh-CN" dirty="0" err="1"/>
              <a:t>term,documents</a:t>
            </a:r>
            <a:endParaRPr lang="zh-CN" altLang="en-US" dirty="0"/>
          </a:p>
        </p:txBody>
      </p:sp>
      <p:sp>
        <p:nvSpPr>
          <p:cNvPr id="4" name="灯片编号占位符 3"/>
          <p:cNvSpPr>
            <a:spLocks noGrp="1"/>
          </p:cNvSpPr>
          <p:nvPr>
            <p:ph type="sldNum" sz="quarter" idx="10"/>
          </p:nvPr>
        </p:nvSpPr>
        <p:spPr/>
        <p:txBody>
          <a:bodyPr/>
          <a:lstStyle/>
          <a:p>
            <a:fld id="{5DDCBF80-828F-495E-93BE-4F2490BA3D16}" type="slidenum">
              <a:rPr lang="zh-CN" altLang="en-US" smtClean="0"/>
              <a:pPr/>
              <a:t>112</a:t>
            </a:fld>
            <a:endParaRPr lang="zh-CN" altLang="en-US"/>
          </a:p>
        </p:txBody>
      </p:sp>
    </p:spTree>
    <p:extLst>
      <p:ext uri="{BB962C8B-B14F-4D97-AF65-F5344CB8AC3E}">
        <p14:creationId xmlns:p14="http://schemas.microsoft.com/office/powerpoint/2010/main" val="2099950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解释一下</a:t>
            </a:r>
            <a:r>
              <a:rPr lang="en-US" altLang="zh-CN" dirty="0" err="1"/>
              <a:t>term,documents</a:t>
            </a:r>
            <a:endParaRPr lang="zh-CN" altLang="en-US" dirty="0"/>
          </a:p>
        </p:txBody>
      </p:sp>
      <p:sp>
        <p:nvSpPr>
          <p:cNvPr id="4" name="灯片编号占位符 3"/>
          <p:cNvSpPr>
            <a:spLocks noGrp="1"/>
          </p:cNvSpPr>
          <p:nvPr>
            <p:ph type="sldNum" sz="quarter" idx="10"/>
          </p:nvPr>
        </p:nvSpPr>
        <p:spPr/>
        <p:txBody>
          <a:bodyPr/>
          <a:lstStyle/>
          <a:p>
            <a:fld id="{5DDCBF80-828F-495E-93BE-4F2490BA3D16}" type="slidenum">
              <a:rPr lang="zh-CN" altLang="en-US" smtClean="0"/>
              <a:pPr/>
              <a:t>113</a:t>
            </a:fld>
            <a:endParaRPr lang="zh-CN" altLang="en-US"/>
          </a:p>
        </p:txBody>
      </p:sp>
    </p:spTree>
    <p:extLst>
      <p:ext uri="{BB962C8B-B14F-4D97-AF65-F5344CB8AC3E}">
        <p14:creationId xmlns:p14="http://schemas.microsoft.com/office/powerpoint/2010/main" val="695268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解释一下</a:t>
            </a:r>
            <a:r>
              <a:rPr lang="en-US" altLang="zh-CN" dirty="0" err="1"/>
              <a:t>term,documents</a:t>
            </a:r>
            <a:endParaRPr lang="zh-CN" altLang="en-US" dirty="0"/>
          </a:p>
        </p:txBody>
      </p:sp>
      <p:sp>
        <p:nvSpPr>
          <p:cNvPr id="4" name="灯片编号占位符 3"/>
          <p:cNvSpPr>
            <a:spLocks noGrp="1"/>
          </p:cNvSpPr>
          <p:nvPr>
            <p:ph type="sldNum" sz="quarter" idx="10"/>
          </p:nvPr>
        </p:nvSpPr>
        <p:spPr/>
        <p:txBody>
          <a:bodyPr/>
          <a:lstStyle/>
          <a:p>
            <a:fld id="{5DDCBF80-828F-495E-93BE-4F2490BA3D16}" type="slidenum">
              <a:rPr lang="zh-CN" altLang="en-US" smtClean="0"/>
              <a:pPr/>
              <a:t>114</a:t>
            </a:fld>
            <a:endParaRPr lang="zh-CN" altLang="en-US"/>
          </a:p>
        </p:txBody>
      </p:sp>
    </p:spTree>
    <p:extLst>
      <p:ext uri="{BB962C8B-B14F-4D97-AF65-F5344CB8AC3E}">
        <p14:creationId xmlns:p14="http://schemas.microsoft.com/office/powerpoint/2010/main" val="701270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解释一下</a:t>
            </a:r>
            <a:r>
              <a:rPr lang="en-US" altLang="zh-CN" dirty="0"/>
              <a:t>term frequency</a:t>
            </a:r>
            <a:endParaRPr lang="zh-CN" altLang="en-US" dirty="0"/>
          </a:p>
        </p:txBody>
      </p:sp>
      <p:sp>
        <p:nvSpPr>
          <p:cNvPr id="4" name="灯片编号占位符 3"/>
          <p:cNvSpPr>
            <a:spLocks noGrp="1"/>
          </p:cNvSpPr>
          <p:nvPr>
            <p:ph type="sldNum" sz="quarter" idx="10"/>
          </p:nvPr>
        </p:nvSpPr>
        <p:spPr/>
        <p:txBody>
          <a:bodyPr/>
          <a:lstStyle/>
          <a:p>
            <a:fld id="{5DDCBF80-828F-495E-93BE-4F2490BA3D16}" type="slidenum">
              <a:rPr lang="zh-CN" altLang="en-US" smtClean="0"/>
              <a:pPr/>
              <a:t>115</a:t>
            </a:fld>
            <a:endParaRPr lang="zh-CN" altLang="en-US"/>
          </a:p>
        </p:txBody>
      </p:sp>
    </p:spTree>
    <p:extLst>
      <p:ext uri="{BB962C8B-B14F-4D97-AF65-F5344CB8AC3E}">
        <p14:creationId xmlns:p14="http://schemas.microsoft.com/office/powerpoint/2010/main" val="3444281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fld id="{5DDCBF80-828F-495E-93BE-4F2490BA3D16}" type="slidenum">
              <a:rPr lang="zh-CN" altLang="en-US" smtClean="0"/>
              <a:pPr/>
              <a:t>121</a:t>
            </a:fld>
            <a:endParaRPr lang="zh-CN" altLang="en-US"/>
          </a:p>
        </p:txBody>
      </p:sp>
    </p:spTree>
    <p:extLst>
      <p:ext uri="{BB962C8B-B14F-4D97-AF65-F5344CB8AC3E}">
        <p14:creationId xmlns:p14="http://schemas.microsoft.com/office/powerpoint/2010/main" val="468745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spcBef>
                <a:spcPct val="30000"/>
              </a:spcBef>
              <a:defRPr sz="1200">
                <a:solidFill>
                  <a:schemeClr val="tx1"/>
                </a:solidFill>
                <a:latin typeface="Times New Roman" pitchFamily="18" charset="0"/>
              </a:defRPr>
            </a:lvl1pPr>
            <a:lvl2pPr marL="731731" indent="-281435" defTabSz="917792" eaLnBrk="0" hangingPunct="0">
              <a:spcBef>
                <a:spcPct val="30000"/>
              </a:spcBef>
              <a:defRPr sz="1200">
                <a:solidFill>
                  <a:schemeClr val="tx1"/>
                </a:solidFill>
                <a:latin typeface="Times New Roman" pitchFamily="18" charset="0"/>
              </a:defRPr>
            </a:lvl2pPr>
            <a:lvl3pPr marL="1125741" indent="-225148" defTabSz="917792" eaLnBrk="0" hangingPunct="0">
              <a:spcBef>
                <a:spcPct val="30000"/>
              </a:spcBef>
              <a:defRPr sz="1200">
                <a:solidFill>
                  <a:schemeClr val="tx1"/>
                </a:solidFill>
                <a:latin typeface="Times New Roman" pitchFamily="18" charset="0"/>
              </a:defRPr>
            </a:lvl3pPr>
            <a:lvl4pPr marL="1576037" indent="-225148" defTabSz="917792" eaLnBrk="0" hangingPunct="0">
              <a:spcBef>
                <a:spcPct val="30000"/>
              </a:spcBef>
              <a:defRPr sz="1200">
                <a:solidFill>
                  <a:schemeClr val="tx1"/>
                </a:solidFill>
                <a:latin typeface="Times New Roman" pitchFamily="18" charset="0"/>
              </a:defRPr>
            </a:lvl4pPr>
            <a:lvl5pPr marL="2026333" indent="-225148" defTabSz="917792" eaLnBrk="0" hangingPunct="0">
              <a:spcBef>
                <a:spcPct val="30000"/>
              </a:spcBef>
              <a:defRPr sz="1200">
                <a:solidFill>
                  <a:schemeClr val="tx1"/>
                </a:solidFill>
                <a:latin typeface="Times New Roman" pitchFamily="18" charset="0"/>
              </a:defRPr>
            </a:lvl5pPr>
            <a:lvl6pPr marL="2476630" indent="-225148" defTabSz="917792" eaLnBrk="0" fontAlgn="base" hangingPunct="0">
              <a:spcBef>
                <a:spcPct val="30000"/>
              </a:spcBef>
              <a:spcAft>
                <a:spcPct val="0"/>
              </a:spcAft>
              <a:defRPr sz="1200">
                <a:solidFill>
                  <a:schemeClr val="tx1"/>
                </a:solidFill>
                <a:latin typeface="Times New Roman" pitchFamily="18" charset="0"/>
              </a:defRPr>
            </a:lvl6pPr>
            <a:lvl7pPr marL="2926926" indent="-225148" defTabSz="917792" eaLnBrk="0" fontAlgn="base" hangingPunct="0">
              <a:spcBef>
                <a:spcPct val="30000"/>
              </a:spcBef>
              <a:spcAft>
                <a:spcPct val="0"/>
              </a:spcAft>
              <a:defRPr sz="1200">
                <a:solidFill>
                  <a:schemeClr val="tx1"/>
                </a:solidFill>
                <a:latin typeface="Times New Roman" pitchFamily="18" charset="0"/>
              </a:defRPr>
            </a:lvl7pPr>
            <a:lvl8pPr marL="3377222" indent="-225148" defTabSz="917792" eaLnBrk="0" fontAlgn="base" hangingPunct="0">
              <a:spcBef>
                <a:spcPct val="30000"/>
              </a:spcBef>
              <a:spcAft>
                <a:spcPct val="0"/>
              </a:spcAft>
              <a:defRPr sz="1200">
                <a:solidFill>
                  <a:schemeClr val="tx1"/>
                </a:solidFill>
                <a:latin typeface="Times New Roman" pitchFamily="18" charset="0"/>
              </a:defRPr>
            </a:lvl8pPr>
            <a:lvl9pPr marL="3827518" indent="-225148" defTabSz="917792"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61EAAD83-EFB2-4A41-951F-2E147D06CBFB}" type="slidenum">
              <a:rPr lang="en-US" altLang="zh-CN"/>
              <a:pPr>
                <a:spcBef>
                  <a:spcPct val="0"/>
                </a:spcBef>
              </a:pPr>
              <a:t>153</a:t>
            </a:fld>
            <a:endParaRPr lang="en-US" altLang="zh-CN"/>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63920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spcBef>
                <a:spcPct val="30000"/>
              </a:spcBef>
              <a:defRPr sz="1200">
                <a:solidFill>
                  <a:schemeClr val="tx1"/>
                </a:solidFill>
                <a:latin typeface="Times New Roman" pitchFamily="18" charset="0"/>
              </a:defRPr>
            </a:lvl1pPr>
            <a:lvl2pPr marL="731731" indent="-281435" defTabSz="917792" eaLnBrk="0" hangingPunct="0">
              <a:spcBef>
                <a:spcPct val="30000"/>
              </a:spcBef>
              <a:defRPr sz="1200">
                <a:solidFill>
                  <a:schemeClr val="tx1"/>
                </a:solidFill>
                <a:latin typeface="Times New Roman" pitchFamily="18" charset="0"/>
              </a:defRPr>
            </a:lvl2pPr>
            <a:lvl3pPr marL="1125741" indent="-225148" defTabSz="917792" eaLnBrk="0" hangingPunct="0">
              <a:spcBef>
                <a:spcPct val="30000"/>
              </a:spcBef>
              <a:defRPr sz="1200">
                <a:solidFill>
                  <a:schemeClr val="tx1"/>
                </a:solidFill>
                <a:latin typeface="Times New Roman" pitchFamily="18" charset="0"/>
              </a:defRPr>
            </a:lvl3pPr>
            <a:lvl4pPr marL="1576037" indent="-225148" defTabSz="917792" eaLnBrk="0" hangingPunct="0">
              <a:spcBef>
                <a:spcPct val="30000"/>
              </a:spcBef>
              <a:defRPr sz="1200">
                <a:solidFill>
                  <a:schemeClr val="tx1"/>
                </a:solidFill>
                <a:latin typeface="Times New Roman" pitchFamily="18" charset="0"/>
              </a:defRPr>
            </a:lvl4pPr>
            <a:lvl5pPr marL="2026333" indent="-225148" defTabSz="917792" eaLnBrk="0" hangingPunct="0">
              <a:spcBef>
                <a:spcPct val="30000"/>
              </a:spcBef>
              <a:defRPr sz="1200">
                <a:solidFill>
                  <a:schemeClr val="tx1"/>
                </a:solidFill>
                <a:latin typeface="Times New Roman" pitchFamily="18" charset="0"/>
              </a:defRPr>
            </a:lvl5pPr>
            <a:lvl6pPr marL="2476630" indent="-225148" defTabSz="917792" eaLnBrk="0" fontAlgn="base" hangingPunct="0">
              <a:spcBef>
                <a:spcPct val="30000"/>
              </a:spcBef>
              <a:spcAft>
                <a:spcPct val="0"/>
              </a:spcAft>
              <a:defRPr sz="1200">
                <a:solidFill>
                  <a:schemeClr val="tx1"/>
                </a:solidFill>
                <a:latin typeface="Times New Roman" pitchFamily="18" charset="0"/>
              </a:defRPr>
            </a:lvl6pPr>
            <a:lvl7pPr marL="2926926" indent="-225148" defTabSz="917792" eaLnBrk="0" fontAlgn="base" hangingPunct="0">
              <a:spcBef>
                <a:spcPct val="30000"/>
              </a:spcBef>
              <a:spcAft>
                <a:spcPct val="0"/>
              </a:spcAft>
              <a:defRPr sz="1200">
                <a:solidFill>
                  <a:schemeClr val="tx1"/>
                </a:solidFill>
                <a:latin typeface="Times New Roman" pitchFamily="18" charset="0"/>
              </a:defRPr>
            </a:lvl7pPr>
            <a:lvl8pPr marL="3377222" indent="-225148" defTabSz="917792" eaLnBrk="0" fontAlgn="base" hangingPunct="0">
              <a:spcBef>
                <a:spcPct val="30000"/>
              </a:spcBef>
              <a:spcAft>
                <a:spcPct val="0"/>
              </a:spcAft>
              <a:defRPr sz="1200">
                <a:solidFill>
                  <a:schemeClr val="tx1"/>
                </a:solidFill>
                <a:latin typeface="Times New Roman" pitchFamily="18" charset="0"/>
              </a:defRPr>
            </a:lvl8pPr>
            <a:lvl9pPr marL="3827518" indent="-225148" defTabSz="917792"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A46A69C-CC2F-4A4F-92F5-8C46C9EA22A3}" type="slidenum">
              <a:rPr lang="en-US" altLang="zh-CN"/>
              <a:pPr>
                <a:spcBef>
                  <a:spcPct val="0"/>
                </a:spcBef>
              </a:pPr>
              <a:t>154</a:t>
            </a:fld>
            <a:endParaRPr lang="en-US" altLang="zh-CN"/>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651489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166</a:t>
            </a:fld>
            <a:endParaRPr lang="zh-CN" altLang="en-US"/>
          </a:p>
        </p:txBody>
      </p:sp>
    </p:spTree>
    <p:extLst>
      <p:ext uri="{BB962C8B-B14F-4D97-AF65-F5344CB8AC3E}">
        <p14:creationId xmlns:p14="http://schemas.microsoft.com/office/powerpoint/2010/main" val="4291750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167</a:t>
            </a:fld>
            <a:endParaRPr lang="zh-CN" altLang="en-US"/>
          </a:p>
        </p:txBody>
      </p:sp>
    </p:spTree>
    <p:extLst>
      <p:ext uri="{BB962C8B-B14F-4D97-AF65-F5344CB8AC3E}">
        <p14:creationId xmlns:p14="http://schemas.microsoft.com/office/powerpoint/2010/main" val="2382536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D194F882-7E8F-41D9-8A9C-4C2EFB6D94B1}" type="slidenum">
              <a:rPr lang="en-US" altLang="zh-CN" smtClean="0">
                <a:latin typeface="Tahoma" pitchFamily="34" charset="0"/>
              </a:rPr>
              <a:pPr eaLnBrk="1" hangingPunct="1">
                <a:spcBef>
                  <a:spcPct val="0"/>
                </a:spcBef>
              </a:pPr>
              <a:t>4</a:t>
            </a:fld>
            <a:endParaRPr lang="en-US" altLang="zh-CN">
              <a:latin typeface="Tahoma" pitchFamily="3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991616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06884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170</a:t>
            </a:fld>
            <a:endParaRPr lang="zh-CN" altLang="en-US"/>
          </a:p>
        </p:txBody>
      </p:sp>
    </p:spTree>
    <p:extLst>
      <p:ext uri="{BB962C8B-B14F-4D97-AF65-F5344CB8AC3E}">
        <p14:creationId xmlns:p14="http://schemas.microsoft.com/office/powerpoint/2010/main" val="463549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171</a:t>
            </a:fld>
            <a:endParaRPr lang="zh-CN" altLang="en-US"/>
          </a:p>
        </p:txBody>
      </p:sp>
    </p:spTree>
    <p:extLst>
      <p:ext uri="{BB962C8B-B14F-4D97-AF65-F5344CB8AC3E}">
        <p14:creationId xmlns:p14="http://schemas.microsoft.com/office/powerpoint/2010/main" val="2594896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173</a:t>
            </a:fld>
            <a:endParaRPr lang="zh-CN" altLang="en-US"/>
          </a:p>
        </p:txBody>
      </p:sp>
    </p:spTree>
    <p:extLst>
      <p:ext uri="{BB962C8B-B14F-4D97-AF65-F5344CB8AC3E}">
        <p14:creationId xmlns:p14="http://schemas.microsoft.com/office/powerpoint/2010/main" val="4140760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31355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175</a:t>
            </a:fld>
            <a:endParaRPr lang="zh-CN" altLang="en-US"/>
          </a:p>
        </p:txBody>
      </p:sp>
    </p:spTree>
    <p:extLst>
      <p:ext uri="{BB962C8B-B14F-4D97-AF65-F5344CB8AC3E}">
        <p14:creationId xmlns:p14="http://schemas.microsoft.com/office/powerpoint/2010/main" val="296969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3870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5246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3256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184</a:t>
            </a:fld>
            <a:endParaRPr lang="zh-CN" altLang="en-US"/>
          </a:p>
        </p:txBody>
      </p:sp>
    </p:spTree>
    <p:extLst>
      <p:ext uri="{BB962C8B-B14F-4D97-AF65-F5344CB8AC3E}">
        <p14:creationId xmlns:p14="http://schemas.microsoft.com/office/powerpoint/2010/main" val="1768909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E65BF213-9C51-47AD-8366-1B940D076541}" type="slidenum">
              <a:rPr lang="en-US" altLang="zh-CN" smtClean="0">
                <a:latin typeface="Tahoma" pitchFamily="34" charset="0"/>
              </a:rPr>
              <a:pPr eaLnBrk="1" hangingPunct="1">
                <a:spcBef>
                  <a:spcPct val="0"/>
                </a:spcBef>
              </a:pPr>
              <a:t>5</a:t>
            </a:fld>
            <a:endParaRPr lang="en-US" altLang="zh-CN">
              <a:latin typeface="Tahoma" pitchFamily="34"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638108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186</a:t>
            </a:fld>
            <a:endParaRPr lang="zh-CN" altLang="en-US"/>
          </a:p>
        </p:txBody>
      </p:sp>
    </p:spTree>
    <p:extLst>
      <p:ext uri="{BB962C8B-B14F-4D97-AF65-F5344CB8AC3E}">
        <p14:creationId xmlns:p14="http://schemas.microsoft.com/office/powerpoint/2010/main" val="4284531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187</a:t>
            </a:fld>
            <a:endParaRPr lang="zh-CN" altLang="en-US"/>
          </a:p>
        </p:txBody>
      </p:sp>
    </p:spTree>
    <p:extLst>
      <p:ext uri="{BB962C8B-B14F-4D97-AF65-F5344CB8AC3E}">
        <p14:creationId xmlns:p14="http://schemas.microsoft.com/office/powerpoint/2010/main" val="1957692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36406-3313-3A45-5C84-726EFF874E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E767441-1459-08DF-B3DA-92043A9D89A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598AC8-9082-1005-B4EA-F439AE841926}"/>
              </a:ext>
            </a:extLst>
          </p:cNvPr>
          <p:cNvSpPr>
            <a:spLocks noGrp="1"/>
          </p:cNvSpPr>
          <p:nvPr>
            <p:ph type="body" idx="1"/>
          </p:nvPr>
        </p:nvSpPr>
        <p:spPr/>
        <p:txBody>
          <a:bodyPr/>
          <a:lstStyle/>
          <a:p>
            <a:r>
              <a:rPr lang="en-US" altLang="zh-CN" sz="1100" dirty="0"/>
              <a:t>First, I will introduce the concept of spatial join</a:t>
            </a:r>
          </a:p>
          <a:p>
            <a:endParaRPr lang="en-US" altLang="zh-CN" sz="1100" dirty="0"/>
          </a:p>
          <a:p>
            <a:r>
              <a:rPr lang="en-US" altLang="zh-CN" sz="1100" dirty="0"/>
              <a:t>let’s look at this image. The red circles are pollution sources, and the green polygons are residential areas. The shaded areas show how far the pollution spreads.</a:t>
            </a:r>
          </a:p>
          <a:p>
            <a:r>
              <a:rPr lang="en-US" altLang="zh-CN" sz="1100" dirty="0"/>
              <a:t>Our goal is to find out which residential areas are affected. Manually checking overlaps for hundreds of zones would be slow and inefficient.</a:t>
            </a:r>
          </a:p>
          <a:p>
            <a:r>
              <a:rPr lang="en-US" altLang="zh-CN" sz="1600" dirty="0"/>
              <a:t>This is where </a:t>
            </a:r>
            <a:r>
              <a:rPr lang="en-US" altLang="zh-CN" sz="1600" b="0" dirty="0"/>
              <a:t>Spatial Join </a:t>
            </a:r>
            <a:r>
              <a:rPr lang="en-US" altLang="zh-CN" sz="1600" dirty="0"/>
              <a:t>helps. It identifies the spatial object pairs in multiple spatial datasets that fulling certain spatial predicates. In this case, it quickly matches the pollution zones and residential areas, identifying overlaps accurately and efficiently.</a:t>
            </a:r>
            <a:endParaRPr lang="en-US" altLang="zh-CN" sz="1100" dirty="0"/>
          </a:p>
        </p:txBody>
      </p:sp>
      <p:sp>
        <p:nvSpPr>
          <p:cNvPr id="4" name="灯片编号占位符 3">
            <a:extLst>
              <a:ext uri="{FF2B5EF4-FFF2-40B4-BE49-F238E27FC236}">
                <a16:creationId xmlns:a16="http://schemas.microsoft.com/office/drawing/2014/main" id="{38FE04DC-4379-7316-3AEF-F49A7A7F326D}"/>
              </a:ext>
            </a:extLst>
          </p:cNvPr>
          <p:cNvSpPr>
            <a:spLocks noGrp="1"/>
          </p:cNvSpPr>
          <p:nvPr>
            <p:ph type="sldNum" sz="quarter" idx="5"/>
          </p:nvPr>
        </p:nvSpPr>
        <p:spPr/>
        <p:txBody>
          <a:bodyPr/>
          <a:lstStyle/>
          <a:p>
            <a:fld id="{0EDA712A-FD8E-4D24-A708-D217C50E1925}" type="slidenum">
              <a:rPr lang="zh-CN" altLang="en-US" smtClean="0"/>
              <a:t>188</a:t>
            </a:fld>
            <a:endParaRPr lang="zh-CN" altLang="en-US"/>
          </a:p>
        </p:txBody>
      </p:sp>
    </p:spTree>
    <p:extLst>
      <p:ext uri="{BB962C8B-B14F-4D97-AF65-F5344CB8AC3E}">
        <p14:creationId xmlns:p14="http://schemas.microsoft.com/office/powerpoint/2010/main" val="2541329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FD34-4D11-1102-D723-273A04AB127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918966-6C6E-734A-1416-CA60C6C3E1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702D835-9120-1119-C169-5FD729F87F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t>The datasets and query types we used are as follows:</a:t>
            </a:r>
            <a:endParaRPr lang="en-US" altLang="zh-CN" sz="1100" b="0" i="0" dirty="0">
              <a:solidFill>
                <a:srgbClr val="0D0D0D"/>
              </a:solidFill>
              <a:effectLs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dirty="0"/>
              <a:t>The OSM dataset size is 45 GB and the PAIS dataset size is 70GB</a:t>
            </a:r>
            <a:endParaRPr lang="en-US" altLang="zh-CN" sz="1100" b="0" i="0" dirty="0">
              <a:solidFill>
                <a:srgbClr val="0D0D0D"/>
              </a:solidFill>
              <a:effectLst/>
              <a:latin typeface="ui-sans-serif"/>
            </a:endParaRPr>
          </a:p>
          <a:p>
            <a:endParaRPr lang="zh-CN" altLang="en-US" sz="900" dirty="0"/>
          </a:p>
        </p:txBody>
      </p:sp>
      <p:sp>
        <p:nvSpPr>
          <p:cNvPr id="4" name="灯片编号占位符 3">
            <a:extLst>
              <a:ext uri="{FF2B5EF4-FFF2-40B4-BE49-F238E27FC236}">
                <a16:creationId xmlns:a16="http://schemas.microsoft.com/office/drawing/2014/main" id="{C602B1D3-7E4F-4619-02E0-19312E068893}"/>
              </a:ext>
            </a:extLst>
          </p:cNvPr>
          <p:cNvSpPr>
            <a:spLocks noGrp="1"/>
          </p:cNvSpPr>
          <p:nvPr>
            <p:ph type="sldNum" sz="quarter" idx="5"/>
          </p:nvPr>
        </p:nvSpPr>
        <p:spPr/>
        <p:txBody>
          <a:bodyPr/>
          <a:lstStyle/>
          <a:p>
            <a:fld id="{0EDA712A-FD8E-4D24-A708-D217C50E1925}" type="slidenum">
              <a:rPr lang="zh-CN" altLang="en-US" smtClean="0"/>
              <a:t>189</a:t>
            </a:fld>
            <a:endParaRPr lang="zh-CN" altLang="en-US"/>
          </a:p>
        </p:txBody>
      </p:sp>
    </p:spTree>
    <p:extLst>
      <p:ext uri="{BB962C8B-B14F-4D97-AF65-F5344CB8AC3E}">
        <p14:creationId xmlns:p14="http://schemas.microsoft.com/office/powerpoint/2010/main" val="3017747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1EBC2-844B-7578-A93A-D96B74D2B67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7DA832-62B4-B9B4-6422-1F4CD0658A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8AAA46-9408-EE82-FC99-B9D0AAECEF26}"/>
              </a:ext>
            </a:extLst>
          </p:cNvPr>
          <p:cNvSpPr>
            <a:spLocks noGrp="1"/>
          </p:cNvSpPr>
          <p:nvPr>
            <p:ph type="body" idx="1"/>
          </p:nvPr>
        </p:nvSpPr>
        <p:spPr/>
        <p:txBody>
          <a:bodyPr/>
          <a:lstStyle/>
          <a:p>
            <a:r>
              <a:rPr lang="en-US" altLang="zh-CN" sz="1100" b="0" dirty="0"/>
              <a:t>In the previous example, the spatial predicate intersect was used to identify residential areas overlapping with polluted regions. Besides intersect, other common spatial predicates include:</a:t>
            </a:r>
          </a:p>
          <a:p>
            <a:pPr>
              <a:buFont typeface="Arial" panose="020B0604020202020204" pitchFamily="34" charset="0"/>
              <a:buChar char="•"/>
            </a:pPr>
            <a:r>
              <a:rPr lang="en-US" altLang="zh-CN" sz="1100" b="1" dirty="0"/>
              <a:t>Contain</a:t>
            </a:r>
            <a:r>
              <a:rPr lang="en-US" altLang="zh-CN" sz="1100" b="0" dirty="0"/>
              <a:t>, which </a:t>
            </a:r>
            <a:r>
              <a:rPr lang="en-US" altLang="zh-CN" sz="1600" b="0" dirty="0"/>
              <a:t>d</a:t>
            </a:r>
            <a:r>
              <a:rPr lang="en-US" altLang="zh-CN" sz="1600" dirty="0"/>
              <a:t>etermines if one geometry fully encloses another</a:t>
            </a:r>
            <a:endParaRPr lang="en-US" altLang="zh-CN" sz="1100" b="0" dirty="0"/>
          </a:p>
          <a:p>
            <a:pPr>
              <a:buFont typeface="Arial" panose="020B0604020202020204" pitchFamily="34" charset="0"/>
              <a:buChar char="•"/>
            </a:pPr>
            <a:r>
              <a:rPr lang="en-US" altLang="zh-CN" sz="1100" b="1" dirty="0"/>
              <a:t>Within-distance</a:t>
            </a:r>
            <a:r>
              <a:rPr lang="en-US" altLang="zh-CN" sz="1100" b="0" dirty="0"/>
              <a:t>, which </a:t>
            </a:r>
            <a:r>
              <a:rPr lang="en-US" altLang="zh-CN" sz="1600" dirty="0"/>
              <a:t>finds geometries within a specified distance</a:t>
            </a:r>
            <a:endParaRPr lang="en-US" altLang="zh-CN" sz="1100" b="0" dirty="0"/>
          </a:p>
          <a:p>
            <a:pPr>
              <a:buFont typeface="Arial" panose="020B0604020202020204" pitchFamily="34" charset="0"/>
              <a:buChar char="•"/>
            </a:pPr>
            <a:r>
              <a:rPr lang="en-US" altLang="zh-CN" sz="1100" b="1" dirty="0"/>
              <a:t>Nearest Neighbor</a:t>
            </a:r>
            <a:r>
              <a:rPr lang="en-US" altLang="zh-CN" sz="1100" b="0" dirty="0"/>
              <a:t>, which </a:t>
            </a:r>
            <a:r>
              <a:rPr lang="en-US" altLang="zh-CN" sz="1600" dirty="0"/>
              <a:t>finds the closest geometry to a given object</a:t>
            </a:r>
          </a:p>
          <a:p>
            <a:pPr>
              <a:buFont typeface="Arial" panose="020B0604020202020204" pitchFamily="34" charset="0"/>
              <a:buNone/>
            </a:pPr>
            <a:endParaRPr lang="en-US" altLang="zh-CN" sz="1600" b="0" dirty="0"/>
          </a:p>
          <a:p>
            <a:pPr>
              <a:buFont typeface="Arial" panose="020B0604020202020204" pitchFamily="34" charset="0"/>
              <a:buNone/>
            </a:pPr>
            <a:r>
              <a:rPr lang="en-US" altLang="zh-CN" sz="1600" b="0" dirty="0"/>
              <a:t>Among others</a:t>
            </a:r>
            <a:endParaRPr lang="en-US" altLang="zh-CN" sz="1100" b="0" dirty="0"/>
          </a:p>
          <a:p>
            <a:endParaRPr lang="zh-CN" altLang="en-US" sz="900" dirty="0"/>
          </a:p>
        </p:txBody>
      </p:sp>
      <p:sp>
        <p:nvSpPr>
          <p:cNvPr id="4" name="灯片编号占位符 3">
            <a:extLst>
              <a:ext uri="{FF2B5EF4-FFF2-40B4-BE49-F238E27FC236}">
                <a16:creationId xmlns:a16="http://schemas.microsoft.com/office/drawing/2014/main" id="{1387D3EE-B9DA-086B-62AC-D8F856D0CB90}"/>
              </a:ext>
            </a:extLst>
          </p:cNvPr>
          <p:cNvSpPr>
            <a:spLocks noGrp="1"/>
          </p:cNvSpPr>
          <p:nvPr>
            <p:ph type="sldNum" sz="quarter" idx="5"/>
          </p:nvPr>
        </p:nvSpPr>
        <p:spPr/>
        <p:txBody>
          <a:bodyPr/>
          <a:lstStyle/>
          <a:p>
            <a:fld id="{0EDA712A-FD8E-4D24-A708-D217C50E1925}" type="slidenum">
              <a:rPr lang="zh-CN" altLang="en-US" smtClean="0"/>
              <a:t>190</a:t>
            </a:fld>
            <a:endParaRPr lang="zh-CN" altLang="en-US"/>
          </a:p>
        </p:txBody>
      </p:sp>
    </p:spTree>
    <p:extLst>
      <p:ext uri="{BB962C8B-B14F-4D97-AF65-F5344CB8AC3E}">
        <p14:creationId xmlns:p14="http://schemas.microsoft.com/office/powerpoint/2010/main" val="4175880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C1243-ABDF-E952-2F4C-28712236B6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3C0FB7-6797-D1D6-B680-25846A2E16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3C1AD0-1CF7-6D55-7ED8-331A9B2481CA}"/>
              </a:ext>
            </a:extLst>
          </p:cNvPr>
          <p:cNvSpPr>
            <a:spLocks noGrp="1"/>
          </p:cNvSpPr>
          <p:nvPr>
            <p:ph type="body" idx="1"/>
          </p:nvPr>
        </p:nvSpPr>
        <p:spPr/>
        <p:txBody>
          <a:bodyPr/>
          <a:lstStyle/>
          <a:p>
            <a:r>
              <a:rPr lang="en-US" altLang="zh-CN" sz="900" dirty="0"/>
              <a:t>It is evident that as the volume of spatial data increases, the storage and computational resources of a single machine become insufficient. As a result, distributed spatial query processing has gradually emerged. </a:t>
            </a:r>
          </a:p>
          <a:p>
            <a:endParaRPr lang="en-US" altLang="zh-CN" sz="900" dirty="0"/>
          </a:p>
          <a:p>
            <a:r>
              <a:rPr lang="en-US" altLang="zh-CN" sz="900" dirty="0"/>
              <a:t>The image in the bottom-left corner is an example of </a:t>
            </a:r>
            <a:r>
              <a:rPr lang="en-US" altLang="zh-CN" sz="900" dirty="0" err="1"/>
              <a:t>mapreduce</a:t>
            </a:r>
            <a:r>
              <a:rPr lang="en-US" altLang="zh-CN" sz="900" dirty="0"/>
              <a:t>-based spatial query parallelization. As shown, the dataset is divided into four tiles. To process a spatial join query, a single MapReduce job can be launched, with each tile handled by a single reducer.</a:t>
            </a:r>
            <a:r>
              <a:rPr lang="zh-CN" altLang="en-US" sz="900" dirty="0"/>
              <a:t> </a:t>
            </a:r>
            <a:endParaRPr lang="en-US" altLang="zh-CN" sz="900" dirty="0"/>
          </a:p>
          <a:p>
            <a:endParaRPr lang="en-US" altLang="zh-CN" sz="900" dirty="0"/>
          </a:p>
          <a:p>
            <a:r>
              <a:rPr lang="en-US" altLang="zh-CN" sz="900" dirty="0"/>
              <a:t>Over the past 20 years, distributed spatial query processing has been widely applied, including spatial query systems based on MapReduce and their successors such as Sedona, which further leverage the advantages of in-memory computing to improve processing efficiency.</a:t>
            </a:r>
            <a:endParaRPr lang="zh-CN" altLang="en-US" sz="900" dirty="0"/>
          </a:p>
        </p:txBody>
      </p:sp>
      <p:sp>
        <p:nvSpPr>
          <p:cNvPr id="4" name="灯片编号占位符 3">
            <a:extLst>
              <a:ext uri="{FF2B5EF4-FFF2-40B4-BE49-F238E27FC236}">
                <a16:creationId xmlns:a16="http://schemas.microsoft.com/office/drawing/2014/main" id="{82972B55-26C0-C05B-05AC-EBA856FBB5A6}"/>
              </a:ext>
            </a:extLst>
          </p:cNvPr>
          <p:cNvSpPr>
            <a:spLocks noGrp="1"/>
          </p:cNvSpPr>
          <p:nvPr>
            <p:ph type="sldNum" sz="quarter" idx="5"/>
          </p:nvPr>
        </p:nvSpPr>
        <p:spPr/>
        <p:txBody>
          <a:bodyPr/>
          <a:lstStyle/>
          <a:p>
            <a:fld id="{0EDA712A-FD8E-4D24-A708-D217C50E1925}" type="slidenum">
              <a:rPr lang="zh-CN" altLang="en-US" smtClean="0"/>
              <a:t>191</a:t>
            </a:fld>
            <a:endParaRPr lang="zh-CN" altLang="en-US"/>
          </a:p>
        </p:txBody>
      </p:sp>
    </p:spTree>
    <p:extLst>
      <p:ext uri="{BB962C8B-B14F-4D97-AF65-F5344CB8AC3E}">
        <p14:creationId xmlns:p14="http://schemas.microsoft.com/office/powerpoint/2010/main" val="35818129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192</a:t>
            </a:fld>
            <a:endParaRPr lang="zh-CN" altLang="en-US"/>
          </a:p>
        </p:txBody>
      </p:sp>
    </p:spTree>
    <p:extLst>
      <p:ext uri="{BB962C8B-B14F-4D97-AF65-F5344CB8AC3E}">
        <p14:creationId xmlns:p14="http://schemas.microsoft.com/office/powerpoint/2010/main" val="42391897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DC15E-8486-D90C-A896-F1D5CB9800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7A1AD2-D158-BEF2-2673-DD532736796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3646067-FCD7-795E-084C-72CE71DF4FD3}"/>
              </a:ext>
            </a:extLst>
          </p:cNvPr>
          <p:cNvSpPr>
            <a:spLocks noGrp="1"/>
          </p:cNvSpPr>
          <p:nvPr>
            <p:ph type="body" idx="1"/>
          </p:nvPr>
        </p:nvSpPr>
        <p:spPr/>
        <p:txBody>
          <a:bodyPr/>
          <a:lstStyle/>
          <a:p>
            <a:r>
              <a:rPr lang="en-US" altLang="zh-CN" sz="900" dirty="0"/>
              <a:t>First, for partitioning methods, multiple representative approaches have been widely adapted in distributed spatial data processing frameworks like </a:t>
            </a:r>
            <a:r>
              <a:rPr lang="en-US" altLang="zh-CN" sz="900" dirty="0" err="1"/>
              <a:t>HadoopGIS</a:t>
            </a:r>
            <a:r>
              <a:rPr lang="en-US" altLang="zh-CN" sz="900" dirty="0"/>
              <a:t> and Sedona.</a:t>
            </a:r>
          </a:p>
          <a:p>
            <a:r>
              <a:rPr lang="en-US" altLang="zh-CN" sz="900" dirty="0"/>
              <a:t>For instance, </a:t>
            </a:r>
          </a:p>
          <a:p>
            <a:r>
              <a:rPr lang="en-US" altLang="zh-CN" sz="900" b="1" dirty="0"/>
              <a:t>Fixed Grid </a:t>
            </a:r>
            <a:r>
              <a:rPr lang="en-US" altLang="zh-CN" sz="900" dirty="0"/>
              <a:t>divides the space into equal-sized cells, making it simple but sometimes inefficient for uneven data distributions.</a:t>
            </a:r>
          </a:p>
          <a:p>
            <a:r>
              <a:rPr lang="en-US" altLang="zh-CN" sz="900" b="1" dirty="0" err="1"/>
              <a:t>QuadTree</a:t>
            </a:r>
            <a:r>
              <a:rPr lang="en-US" altLang="zh-CN" sz="900" dirty="0"/>
              <a:t> adaptively splits the space based on data density, creating smaller cells where data is denser.</a:t>
            </a:r>
          </a:p>
          <a:p>
            <a:r>
              <a:rPr lang="en-US" altLang="zh-CN" sz="900" dirty="0"/>
              <a:t>Similarly, other partitioning algorithms take different methods for partitioning the space following the distribution of the spatial datasets.</a:t>
            </a:r>
          </a:p>
        </p:txBody>
      </p:sp>
      <p:sp>
        <p:nvSpPr>
          <p:cNvPr id="4" name="灯片编号占位符 3">
            <a:extLst>
              <a:ext uri="{FF2B5EF4-FFF2-40B4-BE49-F238E27FC236}">
                <a16:creationId xmlns:a16="http://schemas.microsoft.com/office/drawing/2014/main" id="{77AC2306-923E-D004-0190-8693521B443C}"/>
              </a:ext>
            </a:extLst>
          </p:cNvPr>
          <p:cNvSpPr>
            <a:spLocks noGrp="1"/>
          </p:cNvSpPr>
          <p:nvPr>
            <p:ph type="sldNum" sz="quarter" idx="5"/>
          </p:nvPr>
        </p:nvSpPr>
        <p:spPr/>
        <p:txBody>
          <a:bodyPr/>
          <a:lstStyle/>
          <a:p>
            <a:fld id="{0EDA712A-FD8E-4D24-A708-D217C50E1925}" type="slidenum">
              <a:rPr lang="zh-CN" altLang="en-US" smtClean="0"/>
              <a:t>194</a:t>
            </a:fld>
            <a:endParaRPr lang="zh-CN" altLang="en-US"/>
          </a:p>
        </p:txBody>
      </p:sp>
    </p:spTree>
    <p:extLst>
      <p:ext uri="{BB962C8B-B14F-4D97-AF65-F5344CB8AC3E}">
        <p14:creationId xmlns:p14="http://schemas.microsoft.com/office/powerpoint/2010/main" val="13275703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723D0-796D-2A00-BB28-63D018011B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170F343-74FA-A9BD-D1AA-9F26FAF2270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353BA11-E3B6-D920-EC87-EAB336730A8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dirty="0"/>
              <a:t>Another key factor, tile cardinality, defines the granularity of the partitioning and eventually determines the number of tiles the spatial data will be partitioned into.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dirty="0"/>
              <a:t>The value of cardinality will also affects the load on each reducer during parallel processing and ultimately impacts the query execution time.</a:t>
            </a:r>
            <a:endParaRPr lang="zh-CN" altLang="en-US" sz="800" dirty="0"/>
          </a:p>
          <a:p>
            <a:endParaRPr lang="en-US" altLang="zh-CN" sz="900" dirty="0"/>
          </a:p>
        </p:txBody>
      </p:sp>
      <p:sp>
        <p:nvSpPr>
          <p:cNvPr id="4" name="灯片编号占位符 3">
            <a:extLst>
              <a:ext uri="{FF2B5EF4-FFF2-40B4-BE49-F238E27FC236}">
                <a16:creationId xmlns:a16="http://schemas.microsoft.com/office/drawing/2014/main" id="{BF036CF4-EE8A-BC29-979F-42C39BC31A92}"/>
              </a:ext>
            </a:extLst>
          </p:cNvPr>
          <p:cNvSpPr>
            <a:spLocks noGrp="1"/>
          </p:cNvSpPr>
          <p:nvPr>
            <p:ph type="sldNum" sz="quarter" idx="5"/>
          </p:nvPr>
        </p:nvSpPr>
        <p:spPr/>
        <p:txBody>
          <a:bodyPr/>
          <a:lstStyle/>
          <a:p>
            <a:fld id="{0EDA712A-FD8E-4D24-A708-D217C50E1925}" type="slidenum">
              <a:rPr lang="zh-CN" altLang="en-US" smtClean="0"/>
              <a:t>195</a:t>
            </a:fld>
            <a:endParaRPr lang="zh-CN" altLang="en-US"/>
          </a:p>
        </p:txBody>
      </p:sp>
    </p:spTree>
    <p:extLst>
      <p:ext uri="{BB962C8B-B14F-4D97-AF65-F5344CB8AC3E}">
        <p14:creationId xmlns:p14="http://schemas.microsoft.com/office/powerpoint/2010/main" val="25724851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A66E4-1CC8-DDDC-B989-192B37D4DF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633B9F-957D-470C-A8B8-036114F314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DB2868C-D919-AB22-7B4F-678282011444}"/>
              </a:ext>
            </a:extLst>
          </p:cNvPr>
          <p:cNvSpPr>
            <a:spLocks noGrp="1"/>
          </p:cNvSpPr>
          <p:nvPr>
            <p:ph type="body" idx="1"/>
          </p:nvPr>
        </p:nvSpPr>
        <p:spPr/>
        <p:txBody>
          <a:bodyPr/>
          <a:lstStyle/>
          <a:p>
            <a:r>
              <a:rPr lang="en-US" altLang="zh-CN" sz="1600" b="0" i="0" dirty="0">
                <a:solidFill>
                  <a:srgbClr val="0D0D0D"/>
                </a:solidFill>
                <a:effectLst/>
                <a:latin typeface="ui-sans-serif"/>
              </a:rPr>
              <a:t>We tested all five partitioning algorithms, with the results shown in the figure. From these results, we can observe the following: </a:t>
            </a:r>
          </a:p>
          <a:p>
            <a:r>
              <a:rPr lang="en-US" altLang="zh-CN" sz="1600" b="0" i="0" dirty="0">
                <a:solidFill>
                  <a:srgbClr val="0D0D0D"/>
                </a:solidFill>
                <a:effectLst/>
                <a:latin typeface="ui-sans-serif"/>
              </a:rPr>
              <a:t>First, each partitioning algorithm has an optimal cardinality. </a:t>
            </a:r>
          </a:p>
          <a:p>
            <a:r>
              <a:rPr lang="en-US" altLang="zh-CN" sz="1600" b="0" i="0" dirty="0">
                <a:solidFill>
                  <a:srgbClr val="0D0D0D"/>
                </a:solidFill>
                <a:effectLst/>
                <a:latin typeface="ui-sans-serif"/>
              </a:rPr>
              <a:t>Second, different partitioning strategies perform better depending on whether the dataset is skewed or balanced. </a:t>
            </a:r>
          </a:p>
          <a:p>
            <a:r>
              <a:rPr lang="en-US" altLang="zh-CN" sz="1600" b="0" i="0" dirty="0">
                <a:solidFill>
                  <a:srgbClr val="0D0D0D"/>
                </a:solidFill>
                <a:effectLst/>
                <a:latin typeface="ui-sans-serif"/>
              </a:rPr>
              <a:t>Lastly, selecting the optimal partitioning strategy and cardinality can reduce runtime by up to 50%, highlighting the significant impact of effective partitioning on spatial join performance.</a:t>
            </a:r>
            <a:endParaRPr lang="zh-CN" altLang="en-US" sz="900" dirty="0"/>
          </a:p>
        </p:txBody>
      </p:sp>
      <p:sp>
        <p:nvSpPr>
          <p:cNvPr id="4" name="灯片编号占位符 3">
            <a:extLst>
              <a:ext uri="{FF2B5EF4-FFF2-40B4-BE49-F238E27FC236}">
                <a16:creationId xmlns:a16="http://schemas.microsoft.com/office/drawing/2014/main" id="{5DBBC74D-75AC-AF76-5C65-9505E0D18FC6}"/>
              </a:ext>
            </a:extLst>
          </p:cNvPr>
          <p:cNvSpPr>
            <a:spLocks noGrp="1"/>
          </p:cNvSpPr>
          <p:nvPr>
            <p:ph type="sldNum" sz="quarter" idx="5"/>
          </p:nvPr>
        </p:nvSpPr>
        <p:spPr/>
        <p:txBody>
          <a:bodyPr/>
          <a:lstStyle/>
          <a:p>
            <a:fld id="{0EDA712A-FD8E-4D24-A708-D217C50E1925}" type="slidenum">
              <a:rPr lang="zh-CN" altLang="en-US" smtClean="0"/>
              <a:t>196</a:t>
            </a:fld>
            <a:endParaRPr lang="zh-CN" altLang="en-US"/>
          </a:p>
        </p:txBody>
      </p:sp>
    </p:spTree>
    <p:extLst>
      <p:ext uri="{BB962C8B-B14F-4D97-AF65-F5344CB8AC3E}">
        <p14:creationId xmlns:p14="http://schemas.microsoft.com/office/powerpoint/2010/main" val="3972678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9021743B-8349-4204-873B-03D83FF6CE53}" type="slidenum">
              <a:rPr lang="en-US" altLang="zh-CN" smtClean="0">
                <a:latin typeface="Tahoma" pitchFamily="34" charset="0"/>
              </a:rPr>
              <a:pPr eaLnBrk="1" hangingPunct="1">
                <a:spcBef>
                  <a:spcPct val="0"/>
                </a:spcBef>
              </a:pPr>
              <a:t>6</a:t>
            </a:fld>
            <a:endParaRPr lang="en-US" altLang="zh-CN">
              <a:latin typeface="Tahoma" pitchFamily="34"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5553880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197</a:t>
            </a:fld>
            <a:endParaRPr lang="zh-CN" altLang="en-US"/>
          </a:p>
        </p:txBody>
      </p:sp>
    </p:spTree>
    <p:extLst>
      <p:ext uri="{BB962C8B-B14F-4D97-AF65-F5344CB8AC3E}">
        <p14:creationId xmlns:p14="http://schemas.microsoft.com/office/powerpoint/2010/main" val="1348098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F2DD6-0C4A-70D7-DC98-E6CBCFDE0C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89F52B-DFD5-B1A7-1FBA-B7789F05AF0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97C47D-21DC-8E4B-B8D9-43D105CDF3AE}"/>
              </a:ext>
            </a:extLst>
          </p:cNvPr>
          <p:cNvSpPr>
            <a:spLocks noGrp="1"/>
          </p:cNvSpPr>
          <p:nvPr>
            <p:ph type="body" idx="1"/>
          </p:nvPr>
        </p:nvSpPr>
        <p:spPr/>
        <p:txBody>
          <a:bodyPr>
            <a:normAutofit fontScale="92500" lnSpcReduction="10000"/>
          </a:bodyPr>
          <a:lstStyle/>
          <a:p>
            <a:r>
              <a:rPr lang="en-US" altLang="zh-CN" sz="1600" dirty="0"/>
              <a:t>However, how the existent of boundary object impacts the query performance has not been quantitively studied.</a:t>
            </a:r>
          </a:p>
          <a:p>
            <a:endParaRPr lang="en-US" altLang="zh-CN" sz="1600" dirty="0"/>
          </a:p>
          <a:p>
            <a:r>
              <a:rPr lang="en-US" altLang="zh-CN" sz="1600" dirty="0"/>
              <a:t>First, let us simplify the problem by </a:t>
            </a:r>
            <a:r>
              <a:rPr lang="en-US" altLang="zh-CN" sz="1600" dirty="0" err="1"/>
              <a:t>assiming</a:t>
            </a:r>
            <a:r>
              <a:rPr lang="en-US" altLang="zh-CN" sz="1600" dirty="0"/>
              <a:t> that all spatial objects are square boxes with a width of w and are uniformly distributed in each tile. In this case, we can derive the formula for a single tile’s boundary object ratio is as follows, the details about the derivation can be found in the paper: </a:t>
            </a:r>
          </a:p>
          <a:p>
            <a:endParaRPr lang="en-US" altLang="zh-CN" sz="1600" dirty="0"/>
          </a:p>
          <a:p>
            <a:r>
              <a:rPr lang="en-US" altLang="zh-CN" sz="1600" dirty="0"/>
              <a:t>Furthermore, we can derive the all tiles'  boundary object ratio: </a:t>
            </a:r>
          </a:p>
          <a:p>
            <a:endParaRPr lang="en-US" altLang="zh-CN" sz="1600" dirty="0"/>
          </a:p>
          <a:p>
            <a:r>
              <a:rPr lang="en-US" altLang="zh-CN" sz="1600" dirty="0"/>
              <a:t>And by applying Jensen's inequality, we can conclude that the Boundary Object Ratio is minimized when all tiles have the same area. Additionally, as the coefficients are all positive, partitioning the dataset into more tiles results in a higher boundary object ratio increasing the load of each reducer, which ultimately hurts the overall query performance. </a:t>
            </a:r>
          </a:p>
        </p:txBody>
      </p:sp>
      <p:sp>
        <p:nvSpPr>
          <p:cNvPr id="4" name="灯片编号占位符 3">
            <a:extLst>
              <a:ext uri="{FF2B5EF4-FFF2-40B4-BE49-F238E27FC236}">
                <a16:creationId xmlns:a16="http://schemas.microsoft.com/office/drawing/2014/main" id="{4C824111-73DD-8B8B-F76D-D0E366C8AE56}"/>
              </a:ext>
            </a:extLst>
          </p:cNvPr>
          <p:cNvSpPr>
            <a:spLocks noGrp="1"/>
          </p:cNvSpPr>
          <p:nvPr>
            <p:ph type="sldNum" sz="quarter" idx="5"/>
          </p:nvPr>
        </p:nvSpPr>
        <p:spPr/>
        <p:txBody>
          <a:bodyPr/>
          <a:lstStyle/>
          <a:p>
            <a:fld id="{0EDA712A-FD8E-4D24-A708-D217C50E1925}" type="slidenum">
              <a:rPr lang="zh-CN" altLang="en-US" smtClean="0"/>
              <a:t>198</a:t>
            </a:fld>
            <a:endParaRPr lang="zh-CN" altLang="en-US"/>
          </a:p>
        </p:txBody>
      </p:sp>
    </p:spTree>
    <p:extLst>
      <p:ext uri="{BB962C8B-B14F-4D97-AF65-F5344CB8AC3E}">
        <p14:creationId xmlns:p14="http://schemas.microsoft.com/office/powerpoint/2010/main" val="26480823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4BC34-5422-1355-1A7A-EBE5D45BE4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727D6F-E857-9D49-ECB0-4DEFEFA5DD2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3C5E841-2862-DC17-CB61-8942F8CCAFF9}"/>
              </a:ext>
            </a:extLst>
          </p:cNvPr>
          <p:cNvSpPr>
            <a:spLocks noGrp="1"/>
          </p:cNvSpPr>
          <p:nvPr>
            <p:ph type="body" idx="1"/>
          </p:nvPr>
        </p:nvSpPr>
        <p:spPr/>
        <p:txBody>
          <a:bodyPr/>
          <a:lstStyle/>
          <a:p>
            <a:r>
              <a:rPr lang="en-US" altLang="zh-CN" sz="1600" b="0" i="0" dirty="0">
                <a:solidFill>
                  <a:srgbClr val="0D0D0D"/>
                </a:solidFill>
                <a:effectLst/>
                <a:latin typeface="ui-sans-serif"/>
              </a:rPr>
              <a:t>The experimental results here demonstrate</a:t>
            </a:r>
            <a:r>
              <a:rPr lang="en-US" altLang="zh-CN" sz="1100" dirty="0"/>
              <a:t> the boundary object ratio is proportional to the square root of the number of partitions, thus supporting our claim. </a:t>
            </a:r>
          </a:p>
          <a:p>
            <a:endParaRPr lang="zh-CN" altLang="en-US" sz="900" dirty="0"/>
          </a:p>
        </p:txBody>
      </p:sp>
      <p:sp>
        <p:nvSpPr>
          <p:cNvPr id="4" name="灯片编号占位符 3">
            <a:extLst>
              <a:ext uri="{FF2B5EF4-FFF2-40B4-BE49-F238E27FC236}">
                <a16:creationId xmlns:a16="http://schemas.microsoft.com/office/drawing/2014/main" id="{F53EA639-15EE-5740-DAEA-21B10A1EF365}"/>
              </a:ext>
            </a:extLst>
          </p:cNvPr>
          <p:cNvSpPr>
            <a:spLocks noGrp="1"/>
          </p:cNvSpPr>
          <p:nvPr>
            <p:ph type="sldNum" sz="quarter" idx="5"/>
          </p:nvPr>
        </p:nvSpPr>
        <p:spPr/>
        <p:txBody>
          <a:bodyPr/>
          <a:lstStyle/>
          <a:p>
            <a:fld id="{0EDA712A-FD8E-4D24-A708-D217C50E1925}" type="slidenum">
              <a:rPr lang="zh-CN" altLang="en-US" smtClean="0"/>
              <a:t>199</a:t>
            </a:fld>
            <a:endParaRPr lang="zh-CN" altLang="en-US"/>
          </a:p>
        </p:txBody>
      </p:sp>
    </p:spTree>
    <p:extLst>
      <p:ext uri="{BB962C8B-B14F-4D97-AF65-F5344CB8AC3E}">
        <p14:creationId xmlns:p14="http://schemas.microsoft.com/office/powerpoint/2010/main" val="16244160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2181F-C8E8-AC83-C373-F7B25E37BDE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1D8A4E-421D-F950-DA7F-8360820E1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AC8340A-D9BF-FB4B-DEF9-D13C25BEF1CB}"/>
              </a:ext>
            </a:extLst>
          </p:cNvPr>
          <p:cNvSpPr>
            <a:spLocks noGrp="1"/>
          </p:cNvSpPr>
          <p:nvPr>
            <p:ph type="body" idx="1"/>
          </p:nvPr>
        </p:nvSpPr>
        <p:spPr/>
        <p:txBody>
          <a:bodyPr/>
          <a:lstStyle/>
          <a:p>
            <a:r>
              <a:rPr lang="en-US" altLang="zh-CN" sz="1100" dirty="0">
                <a:solidFill>
                  <a:srgbClr val="000000"/>
                </a:solidFill>
                <a:effectLst/>
              </a:rPr>
              <a:t>Next, we relax the second assumption that the load across different tiles must be balanced, which will lead to the occurrence of spatial data skew.</a:t>
            </a:r>
            <a:endParaRPr lang="en-US" altLang="zh-CN" sz="1100" dirty="0"/>
          </a:p>
          <a:p>
            <a:endParaRPr lang="en-US" altLang="zh-CN" sz="1100" dirty="0">
              <a:solidFill>
                <a:srgbClr val="000000"/>
              </a:solidFill>
              <a:effectLst/>
            </a:endParaRPr>
          </a:p>
          <a:p>
            <a:r>
              <a:rPr lang="en-US" altLang="zh-CN" sz="1100" dirty="0">
                <a:solidFill>
                  <a:srgbClr val="000000"/>
                </a:solidFill>
                <a:effectLst/>
              </a:rPr>
              <a:t>We summarized that the spatial data skew comes from four aspects:</a:t>
            </a:r>
          </a:p>
          <a:p>
            <a:r>
              <a:rPr lang="en-US" altLang="zh-CN" sz="1100" dirty="0">
                <a:solidFill>
                  <a:srgbClr val="000000"/>
                </a:solidFill>
                <a:effectLst/>
              </a:rPr>
              <a:t>The first one is </a:t>
            </a:r>
            <a:r>
              <a:rPr lang="en-US" altLang="zh-CN" sz="1100" b="1" dirty="0">
                <a:solidFill>
                  <a:srgbClr val="000000"/>
                </a:solidFill>
                <a:effectLst/>
              </a:rPr>
              <a:t>imbalanced partitioning</a:t>
            </a:r>
            <a:r>
              <a:rPr lang="en-US" altLang="zh-CN" sz="1100" dirty="0">
                <a:solidFill>
                  <a:srgbClr val="000000"/>
                </a:solidFill>
                <a:effectLst/>
              </a:rPr>
              <a:t>. we can see that the data point density in the upper right partition is significantly higher than in the other partitions.</a:t>
            </a:r>
            <a:endParaRPr lang="en-US" altLang="zh-CN" sz="1100" dirty="0"/>
          </a:p>
          <a:p>
            <a:r>
              <a:rPr lang="en-US" altLang="zh-CN" sz="1100" dirty="0">
                <a:solidFill>
                  <a:srgbClr val="000000"/>
                </a:solidFill>
                <a:effectLst/>
              </a:rPr>
              <a:t>The second one is</a:t>
            </a:r>
            <a:r>
              <a:rPr lang="en-US" altLang="zh-CN" sz="1100" dirty="0"/>
              <a:t> </a:t>
            </a:r>
            <a:r>
              <a:rPr lang="en-US" altLang="zh-CN" sz="1100" b="1" dirty="0">
                <a:solidFill>
                  <a:srgbClr val="000000"/>
                </a:solidFill>
                <a:effectLst/>
              </a:rPr>
              <a:t>distribution pattern mismatch</a:t>
            </a:r>
            <a:r>
              <a:rPr lang="en-US" altLang="zh-CN" sz="1100" dirty="0">
                <a:solidFill>
                  <a:srgbClr val="000000"/>
                </a:solidFill>
                <a:effectLst/>
              </a:rPr>
              <a:t>.</a:t>
            </a:r>
            <a:r>
              <a:rPr lang="en-US" altLang="zh-CN" sz="1100" dirty="0"/>
              <a:t> </a:t>
            </a:r>
            <a:r>
              <a:rPr lang="en-US" altLang="zh-CN" sz="1100" dirty="0">
                <a:solidFill>
                  <a:srgbClr val="000000"/>
                </a:solidFill>
                <a:effectLst/>
              </a:rPr>
              <a:t>the polygon dataset is relatively evenly distributed, while the point dataset is concentrated in the upper right area. Therefore, when using a fixed-grid partitioning method for them uniformly, it results in the occurrence of spatial data skew.</a:t>
            </a:r>
            <a:endParaRPr lang="en-US" altLang="zh-CN" sz="1100" dirty="0"/>
          </a:p>
          <a:p>
            <a:r>
              <a:rPr lang="en-US" altLang="zh-CN" sz="1100" dirty="0">
                <a:solidFill>
                  <a:srgbClr val="000000"/>
                </a:solidFill>
                <a:effectLst/>
              </a:rPr>
              <a:t>The third one is the</a:t>
            </a:r>
            <a:r>
              <a:rPr lang="en-US" altLang="zh-CN" sz="1100" dirty="0"/>
              <a:t> </a:t>
            </a:r>
            <a:r>
              <a:rPr lang="en-US" altLang="zh-CN" sz="1100" b="1" dirty="0">
                <a:solidFill>
                  <a:srgbClr val="000000"/>
                </a:solidFill>
                <a:effectLst/>
              </a:rPr>
              <a:t>individual complexity unevenness</a:t>
            </a:r>
            <a:r>
              <a:rPr lang="en-US" altLang="zh-CN" sz="1100" dirty="0">
                <a:solidFill>
                  <a:srgbClr val="000000"/>
                </a:solidFill>
                <a:effectLst/>
              </a:rPr>
              <a:t>. each partition contains two polygons, but the polygon in the upper right area is clearly more complex, requiring more time for spatial queries. Fortunately, existing works like IDEAL significantly reduce the time complexity of calculating a polygon point pair to constant time, which minimized the impact of this type of data skew issue.</a:t>
            </a:r>
            <a:endParaRPr lang="en-US" altLang="zh-CN" sz="1100" dirty="0"/>
          </a:p>
          <a:p>
            <a:r>
              <a:rPr lang="en-US" altLang="zh-CN" sz="1100" dirty="0">
                <a:solidFill>
                  <a:srgbClr val="000000"/>
                </a:solidFill>
                <a:effectLst/>
              </a:rPr>
              <a:t>The last one is the </a:t>
            </a:r>
            <a:r>
              <a:rPr lang="en-US" altLang="zh-CN" sz="1100" b="1" dirty="0">
                <a:solidFill>
                  <a:srgbClr val="000000"/>
                </a:solidFill>
                <a:effectLst/>
              </a:rPr>
              <a:t>existence of boundary objects</a:t>
            </a:r>
            <a:r>
              <a:rPr lang="en-US" altLang="zh-CN" sz="1100" dirty="0">
                <a:solidFill>
                  <a:srgbClr val="000000"/>
                </a:solidFill>
                <a:effectLst/>
              </a:rPr>
              <a:t>. Some tiles may intersect with more boundary objects than the others. Based on our experimental evaluation, this type of spatial data skew is also insignificant. </a:t>
            </a:r>
          </a:p>
          <a:p>
            <a:endParaRPr lang="en-US" altLang="zh-CN" sz="1100" dirty="0">
              <a:solidFill>
                <a:srgbClr val="000000"/>
              </a:solidFill>
              <a:effectLst/>
            </a:endParaRPr>
          </a:p>
          <a:p>
            <a:r>
              <a:rPr lang="en-US" altLang="zh-CN" sz="1100" dirty="0">
                <a:solidFill>
                  <a:srgbClr val="000000"/>
                </a:solidFill>
                <a:effectLst/>
              </a:rPr>
              <a:t>Therefore, spatial data skew is majorly caused by the skewed distribution of spatial objects.</a:t>
            </a:r>
            <a:endParaRPr lang="en-US" altLang="zh-CN" sz="1100" dirty="0"/>
          </a:p>
        </p:txBody>
      </p:sp>
      <p:sp>
        <p:nvSpPr>
          <p:cNvPr id="4" name="灯片编号占位符 3">
            <a:extLst>
              <a:ext uri="{FF2B5EF4-FFF2-40B4-BE49-F238E27FC236}">
                <a16:creationId xmlns:a16="http://schemas.microsoft.com/office/drawing/2014/main" id="{10D23AB2-70E6-4189-1A5F-18C4869FBDB3}"/>
              </a:ext>
            </a:extLst>
          </p:cNvPr>
          <p:cNvSpPr>
            <a:spLocks noGrp="1"/>
          </p:cNvSpPr>
          <p:nvPr>
            <p:ph type="sldNum" sz="quarter" idx="5"/>
          </p:nvPr>
        </p:nvSpPr>
        <p:spPr/>
        <p:txBody>
          <a:bodyPr/>
          <a:lstStyle/>
          <a:p>
            <a:fld id="{0EDA712A-FD8E-4D24-A708-D217C50E1925}" type="slidenum">
              <a:rPr lang="zh-CN" altLang="en-US" smtClean="0"/>
              <a:t>200</a:t>
            </a:fld>
            <a:endParaRPr lang="zh-CN" altLang="en-US"/>
          </a:p>
        </p:txBody>
      </p:sp>
    </p:spTree>
    <p:extLst>
      <p:ext uri="{BB962C8B-B14F-4D97-AF65-F5344CB8AC3E}">
        <p14:creationId xmlns:p14="http://schemas.microsoft.com/office/powerpoint/2010/main" val="39442939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DC2AB-21DB-0A71-3F5B-4E32132208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9812A9-A2B2-B4D8-438D-F1237DBA0D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4B0571-4030-B69A-F094-F305E9ED0007}"/>
              </a:ext>
            </a:extLst>
          </p:cNvPr>
          <p:cNvSpPr>
            <a:spLocks noGrp="1"/>
          </p:cNvSpPr>
          <p:nvPr>
            <p:ph type="body" idx="1"/>
          </p:nvPr>
        </p:nvSpPr>
        <p:spPr/>
        <p:txBody>
          <a:bodyPr/>
          <a:lstStyle/>
          <a:p>
            <a:r>
              <a:rPr lang="en-US" altLang="zh-CN" sz="1100" dirty="0"/>
              <a:t>Spatial data skew refers to an uneven distribution of objects across partitions, where certain partitions contain significantly more data than the others. To capture this, we use the total cost formula:</a:t>
            </a:r>
          </a:p>
          <a:p>
            <a:endParaRPr lang="zh-CN" altLang="en-US" sz="1100" dirty="0"/>
          </a:p>
          <a:p>
            <a:r>
              <a:rPr lang="en-US" altLang="zh-CN" sz="1100" dirty="0"/>
              <a:t>The function f shows that cost increases with more objects, making balanced partitions essential for minimizing overall query time.</a:t>
            </a:r>
          </a:p>
          <a:p>
            <a:endParaRPr lang="zh-CN" altLang="en-US" sz="900" dirty="0"/>
          </a:p>
        </p:txBody>
      </p:sp>
      <p:sp>
        <p:nvSpPr>
          <p:cNvPr id="4" name="灯片编号占位符 3">
            <a:extLst>
              <a:ext uri="{FF2B5EF4-FFF2-40B4-BE49-F238E27FC236}">
                <a16:creationId xmlns:a16="http://schemas.microsoft.com/office/drawing/2014/main" id="{A9128B6E-B779-FA2F-C40A-0C899DDA6879}"/>
              </a:ext>
            </a:extLst>
          </p:cNvPr>
          <p:cNvSpPr>
            <a:spLocks noGrp="1"/>
          </p:cNvSpPr>
          <p:nvPr>
            <p:ph type="sldNum" sz="quarter" idx="5"/>
          </p:nvPr>
        </p:nvSpPr>
        <p:spPr/>
        <p:txBody>
          <a:bodyPr/>
          <a:lstStyle/>
          <a:p>
            <a:fld id="{0EDA712A-FD8E-4D24-A708-D217C50E1925}" type="slidenum">
              <a:rPr lang="zh-CN" altLang="en-US" smtClean="0"/>
              <a:t>201</a:t>
            </a:fld>
            <a:endParaRPr lang="zh-CN" altLang="en-US"/>
          </a:p>
        </p:txBody>
      </p:sp>
    </p:spTree>
    <p:extLst>
      <p:ext uri="{BB962C8B-B14F-4D97-AF65-F5344CB8AC3E}">
        <p14:creationId xmlns:p14="http://schemas.microsoft.com/office/powerpoint/2010/main" val="437143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D7B2D-7E25-B76B-BE1F-97424EBDDC9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2FA641-91A9-F08C-4EE4-94B311ED95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65F264-20E9-870A-0DD5-FDF19BF4D21E}"/>
              </a:ext>
            </a:extLst>
          </p:cNvPr>
          <p:cNvSpPr>
            <a:spLocks noGrp="1"/>
          </p:cNvSpPr>
          <p:nvPr>
            <p:ph type="body" idx="1"/>
          </p:nvPr>
        </p:nvSpPr>
        <p:spPr/>
        <p:txBody>
          <a:bodyPr/>
          <a:lstStyle/>
          <a:p>
            <a:r>
              <a:rPr lang="en-US" altLang="zh-CN" sz="1100" dirty="0"/>
              <a:t>let's take a closer look at the Single-Tile Single-Worker model and how spatial data skew impacts performance.</a:t>
            </a:r>
          </a:p>
          <a:p>
            <a:r>
              <a:rPr lang="en-US" altLang="zh-CN" sz="1100" dirty="0"/>
              <a:t>In this model, each worker is assigned a single tile to process. We have proven that the runtime penalty for processing skewed spatial data, denoted as </a:t>
            </a:r>
            <a:r>
              <a:rPr lang="en-US" altLang="zh-CN" sz="1100" dirty="0" err="1"/>
              <a:t>Cskew</a:t>
            </a:r>
            <a:r>
              <a:rPr lang="en-US" altLang="zh-CN" sz="1100" dirty="0"/>
              <a:t> approximately equals:</a:t>
            </a:r>
            <a:endParaRPr lang="en-US" altLang="zh-CN" sz="900" dirty="0"/>
          </a:p>
          <a:p>
            <a:endParaRPr lang="en-US" altLang="zh-CN" sz="900" dirty="0"/>
          </a:p>
          <a:p>
            <a:r>
              <a:rPr lang="en-US" altLang="zh-CN" sz="1600" dirty="0"/>
              <a:t>The details for the proof can be found in the paper. This formula shows that the runtime impact of skew is directly proportional to the ratio σ/θ, or the coefficient of </a:t>
            </a:r>
            <a:r>
              <a:rPr lang="en-US" altLang="zh-CN" sz="1600" dirty="0" err="1"/>
              <a:t>variantion</a:t>
            </a:r>
            <a:r>
              <a:rPr lang="en-US" altLang="zh-CN" sz="1600" dirty="0"/>
              <a:t>​, meaning that higher skew leads to greater runtime increases.</a:t>
            </a:r>
          </a:p>
          <a:p>
            <a:r>
              <a:rPr lang="en-US" altLang="zh-CN" sz="1600" dirty="0"/>
              <a:t> </a:t>
            </a:r>
          </a:p>
          <a:p>
            <a:endParaRPr lang="en-US" altLang="zh-CN" sz="1100" dirty="0"/>
          </a:p>
        </p:txBody>
      </p:sp>
      <p:sp>
        <p:nvSpPr>
          <p:cNvPr id="4" name="灯片编号占位符 3">
            <a:extLst>
              <a:ext uri="{FF2B5EF4-FFF2-40B4-BE49-F238E27FC236}">
                <a16:creationId xmlns:a16="http://schemas.microsoft.com/office/drawing/2014/main" id="{114C6C57-5E69-28D9-56AC-30FDFD68C8E9}"/>
              </a:ext>
            </a:extLst>
          </p:cNvPr>
          <p:cNvSpPr>
            <a:spLocks noGrp="1"/>
          </p:cNvSpPr>
          <p:nvPr>
            <p:ph type="sldNum" sz="quarter" idx="5"/>
          </p:nvPr>
        </p:nvSpPr>
        <p:spPr/>
        <p:txBody>
          <a:bodyPr/>
          <a:lstStyle/>
          <a:p>
            <a:fld id="{0EDA712A-FD8E-4D24-A708-D217C50E1925}" type="slidenum">
              <a:rPr lang="zh-CN" altLang="en-US" smtClean="0"/>
              <a:t>202</a:t>
            </a:fld>
            <a:endParaRPr lang="zh-CN" altLang="en-US"/>
          </a:p>
        </p:txBody>
      </p:sp>
    </p:spTree>
    <p:extLst>
      <p:ext uri="{BB962C8B-B14F-4D97-AF65-F5344CB8AC3E}">
        <p14:creationId xmlns:p14="http://schemas.microsoft.com/office/powerpoint/2010/main" val="11142517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FB3B4-3579-CA2A-7B07-5924E7907E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DBB3A0-8E0D-827A-A218-BBA0FC2721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7310B32-8BA5-856F-156C-10ED9B604D6B}"/>
              </a:ext>
            </a:extLst>
          </p:cNvPr>
          <p:cNvSpPr>
            <a:spLocks noGrp="1"/>
          </p:cNvSpPr>
          <p:nvPr>
            <p:ph type="body" idx="1"/>
          </p:nvPr>
        </p:nvSpPr>
        <p:spPr/>
        <p:txBody>
          <a:bodyPr/>
          <a:lstStyle/>
          <a:p>
            <a:r>
              <a:rPr lang="en-US" altLang="zh-CN" sz="1600" dirty="0">
                <a:solidFill>
                  <a:srgbClr val="000000"/>
                </a:solidFill>
                <a:effectLst/>
              </a:rPr>
              <a:t>In the paper, we also proved that the standard deviation of object counts in each partition is directly proportional to the value of cardinality, as shown in the formula:</a:t>
            </a:r>
          </a:p>
          <a:p>
            <a:endParaRPr lang="en-US" altLang="zh-CN" sz="1600" dirty="0"/>
          </a:p>
          <a:p>
            <a:r>
              <a:rPr lang="en-US" altLang="zh-CN" sz="1600" dirty="0">
                <a:solidFill>
                  <a:srgbClr val="000000"/>
                </a:solidFill>
                <a:effectLst/>
              </a:rPr>
              <a:t>This linear relationship indicates that as the average object count changes, the standard deviation changes proportionally.</a:t>
            </a:r>
            <a:endParaRPr lang="en-US" altLang="zh-CN" sz="1600" dirty="0"/>
          </a:p>
        </p:txBody>
      </p:sp>
      <p:sp>
        <p:nvSpPr>
          <p:cNvPr id="4" name="灯片编号占位符 3">
            <a:extLst>
              <a:ext uri="{FF2B5EF4-FFF2-40B4-BE49-F238E27FC236}">
                <a16:creationId xmlns:a16="http://schemas.microsoft.com/office/drawing/2014/main" id="{D3AD4813-24C0-CB9F-33EB-3538EC512188}"/>
              </a:ext>
            </a:extLst>
          </p:cNvPr>
          <p:cNvSpPr>
            <a:spLocks noGrp="1"/>
          </p:cNvSpPr>
          <p:nvPr>
            <p:ph type="sldNum" sz="quarter" idx="5"/>
          </p:nvPr>
        </p:nvSpPr>
        <p:spPr/>
        <p:txBody>
          <a:bodyPr/>
          <a:lstStyle/>
          <a:p>
            <a:fld id="{0EDA712A-FD8E-4D24-A708-D217C50E1925}" type="slidenum">
              <a:rPr lang="zh-CN" altLang="en-US" smtClean="0"/>
              <a:t>203</a:t>
            </a:fld>
            <a:endParaRPr lang="zh-CN" altLang="en-US"/>
          </a:p>
        </p:txBody>
      </p:sp>
    </p:spTree>
    <p:extLst>
      <p:ext uri="{BB962C8B-B14F-4D97-AF65-F5344CB8AC3E}">
        <p14:creationId xmlns:p14="http://schemas.microsoft.com/office/powerpoint/2010/main" val="41536351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92457-1817-407E-2A1E-B7B013B0B44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75BE46C-37AE-D6F9-FEF2-C6AB7567DBE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B9B9F9-B2EC-17E5-A004-A43A86CC3AED}"/>
              </a:ext>
            </a:extLst>
          </p:cNvPr>
          <p:cNvSpPr>
            <a:spLocks noGrp="1"/>
          </p:cNvSpPr>
          <p:nvPr>
            <p:ph type="body" idx="1"/>
          </p:nvPr>
        </p:nvSpPr>
        <p:spPr/>
        <p:txBody>
          <a:bodyPr/>
          <a:lstStyle/>
          <a:p>
            <a:r>
              <a:rPr lang="en-US" altLang="zh-CN" sz="1600" b="0" i="0" dirty="0">
                <a:solidFill>
                  <a:srgbClr val="0D0D0D"/>
                </a:solidFill>
                <a:effectLst/>
                <a:latin typeface="ui-sans-serif"/>
              </a:rPr>
              <a:t>The experimental results here demonstrate </a:t>
            </a:r>
            <a:r>
              <a:rPr lang="en-US" altLang="zh-CN" sz="1100" dirty="0"/>
              <a:t>the standard deviation for both the reference and the target datasets with the increase of cardinality values, which demonstrates that spatial data skew exists in all the tests and it also supports our claim made </a:t>
            </a:r>
            <a:r>
              <a:rPr lang="en-US" altLang="zh-CN" sz="1600" b="0" i="0" dirty="0">
                <a:solidFill>
                  <a:srgbClr val="0D0D0D"/>
                </a:solidFill>
                <a:effectLst/>
                <a:latin typeface="ui-sans-serif"/>
              </a:rPr>
              <a:t>on the previous slide that </a:t>
            </a:r>
            <a:r>
              <a:rPr lang="en-US" altLang="zh-CN" sz="2400" dirty="0"/>
              <a:t>that Standard Deviations is linearly proportional to Cardinality.</a:t>
            </a:r>
            <a:endParaRPr lang="zh-CN" altLang="en-US" sz="900" dirty="0"/>
          </a:p>
        </p:txBody>
      </p:sp>
      <p:sp>
        <p:nvSpPr>
          <p:cNvPr id="4" name="灯片编号占位符 3">
            <a:extLst>
              <a:ext uri="{FF2B5EF4-FFF2-40B4-BE49-F238E27FC236}">
                <a16:creationId xmlns:a16="http://schemas.microsoft.com/office/drawing/2014/main" id="{4803576E-B3E9-4EB1-5B07-05E5C5F9D7C7}"/>
              </a:ext>
            </a:extLst>
          </p:cNvPr>
          <p:cNvSpPr>
            <a:spLocks noGrp="1"/>
          </p:cNvSpPr>
          <p:nvPr>
            <p:ph type="sldNum" sz="quarter" idx="5"/>
          </p:nvPr>
        </p:nvSpPr>
        <p:spPr/>
        <p:txBody>
          <a:bodyPr/>
          <a:lstStyle/>
          <a:p>
            <a:fld id="{0EDA712A-FD8E-4D24-A708-D217C50E1925}" type="slidenum">
              <a:rPr lang="zh-CN" altLang="en-US" smtClean="0"/>
              <a:t>204</a:t>
            </a:fld>
            <a:endParaRPr lang="zh-CN" altLang="en-US"/>
          </a:p>
        </p:txBody>
      </p:sp>
    </p:spTree>
    <p:extLst>
      <p:ext uri="{BB962C8B-B14F-4D97-AF65-F5344CB8AC3E}">
        <p14:creationId xmlns:p14="http://schemas.microsoft.com/office/powerpoint/2010/main" val="33967145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55F89-A67F-D8FA-30A4-871BF8A667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4DFC40-17D9-A21A-D58A-4A1BF556AC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1BC90EA-541C-7C2F-DE1F-3C144C205D33}"/>
              </a:ext>
            </a:extLst>
          </p:cNvPr>
          <p:cNvSpPr>
            <a:spLocks noGrp="1"/>
          </p:cNvSpPr>
          <p:nvPr>
            <p:ph type="body" idx="1"/>
          </p:nvPr>
        </p:nvSpPr>
        <p:spPr/>
        <p:txBody>
          <a:bodyPr>
            <a:normAutofit fontScale="77500" lnSpcReduction="20000"/>
          </a:bodyPr>
          <a:lstStyle/>
          <a:p>
            <a:r>
              <a:rPr lang="en-US" altLang="zh-CN" sz="2400" dirty="0">
                <a:solidFill>
                  <a:srgbClr val="000000"/>
                </a:solidFill>
                <a:effectLst/>
              </a:rPr>
              <a:t>Finally, we come to the </a:t>
            </a:r>
            <a:r>
              <a:rPr lang="en-US" altLang="zh-CN" sz="2400" b="0" dirty="0">
                <a:solidFill>
                  <a:srgbClr val="000000"/>
                </a:solidFill>
                <a:effectLst/>
              </a:rPr>
              <a:t>Multi-Tile Single-Worker model</a:t>
            </a:r>
            <a:r>
              <a:rPr lang="en-US" altLang="zh-CN" sz="2400" dirty="0">
                <a:solidFill>
                  <a:srgbClr val="000000"/>
                </a:solidFill>
                <a:effectLst/>
              </a:rPr>
              <a:t>, where each worker is responsible for processing multiple partitions. For each worker, the sizes of the tiles assigned to it are independent and follow the identical normal distribution. Following the central limit theorem, the worker-level loads also follow a normal distribution. So, in the paper, we also derive the runtime penalty for cases that each worker is assigned with multiple tiles for processing:</a:t>
            </a:r>
          </a:p>
          <a:p>
            <a:r>
              <a:rPr lang="en-US" altLang="zh-CN" sz="2400" dirty="0"/>
              <a:t> </a:t>
            </a:r>
          </a:p>
          <a:p>
            <a:r>
              <a:rPr lang="en-US" altLang="zh-CN" sz="2400" dirty="0">
                <a:solidFill>
                  <a:srgbClr val="000000"/>
                </a:solidFill>
                <a:effectLst/>
              </a:rPr>
              <a:t>where</a:t>
            </a:r>
            <a:r>
              <a:rPr lang="en-US" altLang="zh-CN" sz="2400" dirty="0"/>
              <a:t> </a:t>
            </a:r>
            <a:r>
              <a:rPr lang="en-US" altLang="zh-CN" sz="2400" dirty="0" err="1">
                <a:solidFill>
                  <a:srgbClr val="000000"/>
                </a:solidFill>
                <a:effectLst/>
              </a:rPr>
              <a:t>Nw</a:t>
            </a:r>
            <a:r>
              <a:rPr lang="en-US" altLang="zh-CN" sz="2400" dirty="0"/>
              <a:t> </a:t>
            </a:r>
            <a:r>
              <a:rPr lang="en-US" altLang="zh-CN" sz="2400" dirty="0">
                <a:solidFill>
                  <a:srgbClr val="000000"/>
                </a:solidFill>
                <a:effectLst/>
              </a:rPr>
              <a:t>is the number of workers, κ is the number of partitions, and σ/θ represents the skew level across</a:t>
            </a:r>
            <a:r>
              <a:rPr lang="en-US" altLang="zh-CN" sz="2400" dirty="0"/>
              <a:t> </a:t>
            </a:r>
            <a:r>
              <a:rPr lang="en-US" altLang="zh-CN" sz="2400" dirty="0" err="1">
                <a:solidFill>
                  <a:srgbClr val="000000"/>
                </a:solidFill>
                <a:effectLst/>
              </a:rPr>
              <a:t>tiles.This</a:t>
            </a:r>
            <a:r>
              <a:rPr lang="en-US" altLang="zh-CN" sz="2400" dirty="0"/>
              <a:t> </a:t>
            </a:r>
            <a:r>
              <a:rPr lang="en-US" altLang="zh-CN" sz="2400" dirty="0">
                <a:solidFill>
                  <a:srgbClr val="000000"/>
                </a:solidFill>
                <a:effectLst/>
              </a:rPr>
              <a:t>relationship indicates that as the average load per tile increases, the runtime impact due to skew increases proportionally to the square root of θ.</a:t>
            </a:r>
            <a:endParaRPr lang="en-US" altLang="zh-CN" sz="2400" dirty="0"/>
          </a:p>
        </p:txBody>
      </p:sp>
      <p:sp>
        <p:nvSpPr>
          <p:cNvPr id="4" name="灯片编号占位符 3">
            <a:extLst>
              <a:ext uri="{FF2B5EF4-FFF2-40B4-BE49-F238E27FC236}">
                <a16:creationId xmlns:a16="http://schemas.microsoft.com/office/drawing/2014/main" id="{268AE9DD-74AD-960E-63A5-C6C3E4167D77}"/>
              </a:ext>
            </a:extLst>
          </p:cNvPr>
          <p:cNvSpPr>
            <a:spLocks noGrp="1"/>
          </p:cNvSpPr>
          <p:nvPr>
            <p:ph type="sldNum" sz="quarter" idx="5"/>
          </p:nvPr>
        </p:nvSpPr>
        <p:spPr/>
        <p:txBody>
          <a:bodyPr/>
          <a:lstStyle/>
          <a:p>
            <a:fld id="{0EDA712A-FD8E-4D24-A708-D217C50E1925}" type="slidenum">
              <a:rPr lang="zh-CN" altLang="en-US" smtClean="0"/>
              <a:t>205</a:t>
            </a:fld>
            <a:endParaRPr lang="zh-CN" altLang="en-US"/>
          </a:p>
        </p:txBody>
      </p:sp>
    </p:spTree>
    <p:extLst>
      <p:ext uri="{BB962C8B-B14F-4D97-AF65-F5344CB8AC3E}">
        <p14:creationId xmlns:p14="http://schemas.microsoft.com/office/powerpoint/2010/main" val="2040516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78B55-5140-5926-5AAF-A3F217EA67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8CB41B-0A1D-BB2C-8AB3-8AAB8B61E5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DAFCFBA-4CEE-751D-91AD-1F0CDE37260A}"/>
              </a:ext>
            </a:extLst>
          </p:cNvPr>
          <p:cNvSpPr>
            <a:spLocks noGrp="1"/>
          </p:cNvSpPr>
          <p:nvPr>
            <p:ph type="body" idx="1"/>
          </p:nvPr>
        </p:nvSpPr>
        <p:spPr/>
        <p:txBody>
          <a:bodyPr/>
          <a:lstStyle/>
          <a:p>
            <a:r>
              <a:rPr lang="en-US" altLang="zh-CN" sz="1100" dirty="0"/>
              <a:t>As shown below,</a:t>
            </a:r>
            <a:r>
              <a:rPr lang="zh-CN" altLang="en-US" sz="1100" dirty="0"/>
              <a:t> </a:t>
            </a:r>
            <a:r>
              <a:rPr lang="en-US" altLang="zh-CN" sz="1100" dirty="0"/>
              <a:t>the left result indicates that the relative increase in runtime is linearly proportional to the coefficient of variation. The right result shows the coefficient of variation is linearly proportional to the square root of the cardinality.</a:t>
            </a:r>
            <a:r>
              <a:rPr lang="zh-CN" altLang="en-US" sz="1100" dirty="0"/>
              <a:t> </a:t>
            </a:r>
            <a:r>
              <a:rPr lang="en-US" altLang="zh-CN" sz="1100" b="0" i="0" dirty="0">
                <a:solidFill>
                  <a:srgbClr val="0D0D0D"/>
                </a:solidFill>
                <a:effectLst/>
                <a:latin typeface="ui-sans-serif"/>
              </a:rPr>
              <a:t>Therefore, we can conclude that the relative increase in runtime is linearly proportional to the square root of the cardinality, which is consistent with the statement we made on the previous slide.</a:t>
            </a:r>
            <a:endParaRPr lang="zh-CN" altLang="en-US" sz="900" dirty="0"/>
          </a:p>
        </p:txBody>
      </p:sp>
      <p:sp>
        <p:nvSpPr>
          <p:cNvPr id="4" name="灯片编号占位符 3">
            <a:extLst>
              <a:ext uri="{FF2B5EF4-FFF2-40B4-BE49-F238E27FC236}">
                <a16:creationId xmlns:a16="http://schemas.microsoft.com/office/drawing/2014/main" id="{74815D36-2EB5-0158-3154-34C2F32779DD}"/>
              </a:ext>
            </a:extLst>
          </p:cNvPr>
          <p:cNvSpPr>
            <a:spLocks noGrp="1"/>
          </p:cNvSpPr>
          <p:nvPr>
            <p:ph type="sldNum" sz="quarter" idx="5"/>
          </p:nvPr>
        </p:nvSpPr>
        <p:spPr/>
        <p:txBody>
          <a:bodyPr/>
          <a:lstStyle/>
          <a:p>
            <a:fld id="{0EDA712A-FD8E-4D24-A708-D217C50E1925}" type="slidenum">
              <a:rPr lang="zh-CN" altLang="en-US" smtClean="0"/>
              <a:t>206</a:t>
            </a:fld>
            <a:endParaRPr lang="zh-CN" altLang="en-US"/>
          </a:p>
        </p:txBody>
      </p:sp>
    </p:spTree>
    <p:extLst>
      <p:ext uri="{BB962C8B-B14F-4D97-AF65-F5344CB8AC3E}">
        <p14:creationId xmlns:p14="http://schemas.microsoft.com/office/powerpoint/2010/main" val="3129629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4CD6BF2-DF9E-415E-9DBC-F538B7003AD1}" type="slidenum">
              <a:rPr lang="en-US" altLang="zh-CN" smtClean="0">
                <a:latin typeface="Tahoma" pitchFamily="34" charset="0"/>
              </a:rPr>
              <a:pPr eaLnBrk="1" hangingPunct="1">
                <a:spcBef>
                  <a:spcPct val="0"/>
                </a:spcBef>
              </a:pPr>
              <a:t>7</a:t>
            </a:fld>
            <a:endParaRPr lang="en-US" altLang="zh-CN">
              <a:latin typeface="Tahoma" pitchFamily="34"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043277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D1164-F41C-9976-5D01-87930CF6044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07536A7-DAAB-B200-A101-761286AB304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C47F79D-DEBB-BF10-4DE9-366B428CBC29}"/>
              </a:ext>
            </a:extLst>
          </p:cNvPr>
          <p:cNvSpPr>
            <a:spLocks noGrp="1"/>
          </p:cNvSpPr>
          <p:nvPr>
            <p:ph type="body" idx="1"/>
          </p:nvPr>
        </p:nvSpPr>
        <p:spPr/>
        <p:txBody>
          <a:bodyPr/>
          <a:lstStyle/>
          <a:p>
            <a:r>
              <a:rPr lang="en-US" altLang="zh-CN" sz="1100" b="0" i="0" dirty="0">
                <a:solidFill>
                  <a:srgbClr val="0D0D0D"/>
                </a:solidFill>
                <a:effectLst/>
                <a:latin typeface="ui-sans-serif"/>
              </a:rPr>
              <a:t>Furthermore, we recorded the runtime of all 32 reducers during testing with the QT algorithm. As we can see, as the cardinality increases, the number of tiles processed by each reducer decreases, while the standard deviation increases. Consequently, the load imbalance issue becomes more significant, ultimately causing delays in overall query processing.</a:t>
            </a:r>
            <a:endParaRPr lang="zh-CN" altLang="en-US" sz="900" dirty="0"/>
          </a:p>
        </p:txBody>
      </p:sp>
      <p:sp>
        <p:nvSpPr>
          <p:cNvPr id="4" name="灯片编号占位符 3">
            <a:extLst>
              <a:ext uri="{FF2B5EF4-FFF2-40B4-BE49-F238E27FC236}">
                <a16:creationId xmlns:a16="http://schemas.microsoft.com/office/drawing/2014/main" id="{A4C9B9B3-2ACF-68C6-7690-9ACE8CA294B6}"/>
              </a:ext>
            </a:extLst>
          </p:cNvPr>
          <p:cNvSpPr>
            <a:spLocks noGrp="1"/>
          </p:cNvSpPr>
          <p:nvPr>
            <p:ph type="sldNum" sz="quarter" idx="5"/>
          </p:nvPr>
        </p:nvSpPr>
        <p:spPr/>
        <p:txBody>
          <a:bodyPr/>
          <a:lstStyle/>
          <a:p>
            <a:fld id="{0EDA712A-FD8E-4D24-A708-D217C50E1925}" type="slidenum">
              <a:rPr lang="zh-CN" altLang="en-US" smtClean="0"/>
              <a:t>207</a:t>
            </a:fld>
            <a:endParaRPr lang="zh-CN" altLang="en-US"/>
          </a:p>
        </p:txBody>
      </p:sp>
    </p:spTree>
    <p:extLst>
      <p:ext uri="{BB962C8B-B14F-4D97-AF65-F5344CB8AC3E}">
        <p14:creationId xmlns:p14="http://schemas.microsoft.com/office/powerpoint/2010/main" val="4245040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A66E4-1CC8-DDDC-B989-192B37D4DF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633B9F-957D-470C-A8B8-036114F314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DB2868C-D919-AB22-7B4F-678282011444}"/>
              </a:ext>
            </a:extLst>
          </p:cNvPr>
          <p:cNvSpPr>
            <a:spLocks noGrp="1"/>
          </p:cNvSpPr>
          <p:nvPr>
            <p:ph type="body" idx="1"/>
          </p:nvPr>
        </p:nvSpPr>
        <p:spPr/>
        <p:txBody>
          <a:bodyPr/>
          <a:lstStyle/>
          <a:p>
            <a:r>
              <a:rPr lang="en-US" altLang="zh-CN" sz="1600" b="0" i="0" dirty="0">
                <a:solidFill>
                  <a:srgbClr val="0D0D0D"/>
                </a:solidFill>
                <a:effectLst/>
                <a:latin typeface="ui-sans-serif"/>
              </a:rPr>
              <a:t>We tested all five partitioning algorithms, with the results shown in the figure. From these results, we can observe the following: </a:t>
            </a:r>
          </a:p>
          <a:p>
            <a:r>
              <a:rPr lang="en-US" altLang="zh-CN" sz="1600" b="0" i="0" dirty="0">
                <a:solidFill>
                  <a:srgbClr val="0D0D0D"/>
                </a:solidFill>
                <a:effectLst/>
                <a:latin typeface="ui-sans-serif"/>
              </a:rPr>
              <a:t>First, each partitioning algorithm has an optimal cardinality. </a:t>
            </a:r>
          </a:p>
          <a:p>
            <a:r>
              <a:rPr lang="en-US" altLang="zh-CN" sz="1600" b="0" i="0" dirty="0">
                <a:solidFill>
                  <a:srgbClr val="0D0D0D"/>
                </a:solidFill>
                <a:effectLst/>
                <a:latin typeface="ui-sans-serif"/>
              </a:rPr>
              <a:t>Second, different partitioning strategies perform better depending on whether the dataset is skewed or balanced. </a:t>
            </a:r>
          </a:p>
          <a:p>
            <a:r>
              <a:rPr lang="en-US" altLang="zh-CN" sz="1600" b="0" i="0" dirty="0">
                <a:solidFill>
                  <a:srgbClr val="0D0D0D"/>
                </a:solidFill>
                <a:effectLst/>
                <a:latin typeface="ui-sans-serif"/>
              </a:rPr>
              <a:t>Lastly, selecting the optimal partitioning strategy and cardinality can reduce runtime by up to 50%, highlighting the significant impact of effective partitioning on spatial join performance.</a:t>
            </a:r>
            <a:endParaRPr lang="zh-CN" altLang="en-US" sz="900" dirty="0"/>
          </a:p>
        </p:txBody>
      </p:sp>
      <p:sp>
        <p:nvSpPr>
          <p:cNvPr id="4" name="灯片编号占位符 3">
            <a:extLst>
              <a:ext uri="{FF2B5EF4-FFF2-40B4-BE49-F238E27FC236}">
                <a16:creationId xmlns:a16="http://schemas.microsoft.com/office/drawing/2014/main" id="{5DBBC74D-75AC-AF76-5C65-9505E0D18FC6}"/>
              </a:ext>
            </a:extLst>
          </p:cNvPr>
          <p:cNvSpPr>
            <a:spLocks noGrp="1"/>
          </p:cNvSpPr>
          <p:nvPr>
            <p:ph type="sldNum" sz="quarter" idx="5"/>
          </p:nvPr>
        </p:nvSpPr>
        <p:spPr/>
        <p:txBody>
          <a:bodyPr/>
          <a:lstStyle/>
          <a:p>
            <a:fld id="{0EDA712A-FD8E-4D24-A708-D217C50E1925}" type="slidenum">
              <a:rPr lang="zh-CN" altLang="en-US" smtClean="0"/>
              <a:t>208</a:t>
            </a:fld>
            <a:endParaRPr lang="zh-CN" altLang="en-US"/>
          </a:p>
        </p:txBody>
      </p:sp>
    </p:spTree>
    <p:extLst>
      <p:ext uri="{BB962C8B-B14F-4D97-AF65-F5344CB8AC3E}">
        <p14:creationId xmlns:p14="http://schemas.microsoft.com/office/powerpoint/2010/main" val="23941483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Thank you for your attention. </a:t>
            </a:r>
            <a:endParaRPr lang="zh-CN" altLang="en-US" dirty="0"/>
          </a:p>
        </p:txBody>
      </p:sp>
      <p:sp>
        <p:nvSpPr>
          <p:cNvPr id="4" name="灯片编号占位符 3"/>
          <p:cNvSpPr>
            <a:spLocks noGrp="1"/>
          </p:cNvSpPr>
          <p:nvPr>
            <p:ph type="sldNum" sz="quarter" idx="5"/>
          </p:nvPr>
        </p:nvSpPr>
        <p:spPr/>
        <p:txBody>
          <a:bodyPr/>
          <a:lstStyle/>
          <a:p>
            <a:fld id="{0EDA712A-FD8E-4D24-A708-D217C50E1925}" type="slidenum">
              <a:rPr lang="zh-CN" altLang="en-US" smtClean="0"/>
              <a:t>209</a:t>
            </a:fld>
            <a:endParaRPr lang="zh-CN" altLang="en-US"/>
          </a:p>
        </p:txBody>
      </p:sp>
    </p:spTree>
    <p:extLst>
      <p:ext uri="{BB962C8B-B14F-4D97-AF65-F5344CB8AC3E}">
        <p14:creationId xmlns:p14="http://schemas.microsoft.com/office/powerpoint/2010/main" val="3460979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6676D1F-5552-47CE-BF6F-20BFAA32BEA9}" type="slidenum">
              <a:rPr lang="en-US" altLang="zh-CN" smtClean="0">
                <a:latin typeface="Tahoma" pitchFamily="34" charset="0"/>
              </a:rPr>
              <a:pPr eaLnBrk="1" hangingPunct="1">
                <a:spcBef>
                  <a:spcPct val="0"/>
                </a:spcBef>
              </a:pPr>
              <a:t>8</a:t>
            </a:fld>
            <a:endParaRPr lang="en-US" altLang="zh-CN">
              <a:latin typeface="Tahoma" pitchFamily="34"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759303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Refer to: Jimmy Lin</a:t>
            </a:r>
            <a:endParaRPr lang="zh-CN" altLang="en-US" dirty="0"/>
          </a:p>
        </p:txBody>
      </p:sp>
      <p:sp>
        <p:nvSpPr>
          <p:cNvPr id="4" name="灯片编号占位符 3"/>
          <p:cNvSpPr>
            <a:spLocks noGrp="1"/>
          </p:cNvSpPr>
          <p:nvPr>
            <p:ph type="sldNum" sz="quarter" idx="10"/>
          </p:nvPr>
        </p:nvSpPr>
        <p:spPr/>
        <p:txBody>
          <a:bodyPr/>
          <a:lstStyle/>
          <a:p>
            <a:fld id="{5DDCBF80-828F-495E-93BE-4F2490BA3D16}" type="slidenum">
              <a:rPr lang="zh-CN" altLang="en-US" smtClean="0"/>
              <a:pPr/>
              <a:t>42</a:t>
            </a:fld>
            <a:endParaRPr lang="zh-CN" altLang="en-US"/>
          </a:p>
        </p:txBody>
      </p:sp>
    </p:spTree>
    <p:extLst>
      <p:ext uri="{BB962C8B-B14F-4D97-AF65-F5344CB8AC3E}">
        <p14:creationId xmlns:p14="http://schemas.microsoft.com/office/powerpoint/2010/main" val="2869297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解释一下</a:t>
            </a:r>
            <a:r>
              <a:rPr lang="en-US" altLang="zh-CN" dirty="0" err="1"/>
              <a:t>term,documents</a:t>
            </a:r>
            <a:endParaRPr lang="zh-CN" altLang="en-US" dirty="0"/>
          </a:p>
        </p:txBody>
      </p:sp>
      <p:sp>
        <p:nvSpPr>
          <p:cNvPr id="4" name="灯片编号占位符 3"/>
          <p:cNvSpPr>
            <a:spLocks noGrp="1"/>
          </p:cNvSpPr>
          <p:nvPr>
            <p:ph type="sldNum" sz="quarter" idx="10"/>
          </p:nvPr>
        </p:nvSpPr>
        <p:spPr/>
        <p:txBody>
          <a:bodyPr/>
          <a:lstStyle/>
          <a:p>
            <a:fld id="{5DDCBF80-828F-495E-93BE-4F2490BA3D16}" type="slidenum">
              <a:rPr lang="zh-CN" altLang="en-US" smtClean="0"/>
              <a:pPr/>
              <a:t>109</a:t>
            </a:fld>
            <a:endParaRPr lang="zh-CN" altLang="en-US"/>
          </a:p>
        </p:txBody>
      </p:sp>
    </p:spTree>
    <p:extLst>
      <p:ext uri="{BB962C8B-B14F-4D97-AF65-F5344CB8AC3E}">
        <p14:creationId xmlns:p14="http://schemas.microsoft.com/office/powerpoint/2010/main" val="3754033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解释一下</a:t>
            </a:r>
            <a:r>
              <a:rPr lang="en-US" altLang="zh-CN" dirty="0" err="1"/>
              <a:t>term,documents</a:t>
            </a:r>
            <a:endParaRPr lang="zh-CN" altLang="en-US" dirty="0"/>
          </a:p>
        </p:txBody>
      </p:sp>
      <p:sp>
        <p:nvSpPr>
          <p:cNvPr id="4" name="灯片编号占位符 3"/>
          <p:cNvSpPr>
            <a:spLocks noGrp="1"/>
          </p:cNvSpPr>
          <p:nvPr>
            <p:ph type="sldNum" sz="quarter" idx="10"/>
          </p:nvPr>
        </p:nvSpPr>
        <p:spPr/>
        <p:txBody>
          <a:bodyPr/>
          <a:lstStyle/>
          <a:p>
            <a:fld id="{5DDCBF80-828F-495E-93BE-4F2490BA3D16}" type="slidenum">
              <a:rPr lang="zh-CN" altLang="en-US" smtClean="0"/>
              <a:pPr/>
              <a:t>110</a:t>
            </a:fld>
            <a:endParaRPr lang="zh-CN" altLang="en-US"/>
          </a:p>
        </p:txBody>
      </p:sp>
    </p:spTree>
    <p:extLst>
      <p:ext uri="{BB962C8B-B14F-4D97-AF65-F5344CB8AC3E}">
        <p14:creationId xmlns:p14="http://schemas.microsoft.com/office/powerpoint/2010/main" val="1263691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5" name="Rounded Rectangle 4"/>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ectangle 9"/>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ltLang="zh-CN"/>
              <a:t>Click to edit Master subtitle style</a:t>
            </a:r>
            <a:endParaRPr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ltLang="zh-CN"/>
              <a:t>Click to edit Master title style</a:t>
            </a:r>
            <a:endParaRPr lang="en-US"/>
          </a:p>
        </p:txBody>
      </p:sp>
      <p:sp>
        <p:nvSpPr>
          <p:cNvPr id="11" name="Date Placeholder 27"/>
          <p:cNvSpPr>
            <a:spLocks noGrp="1"/>
          </p:cNvSpPr>
          <p:nvPr>
            <p:ph type="dt" sz="half" idx="10"/>
          </p:nvPr>
        </p:nvSpPr>
        <p:spPr/>
        <p:txBody>
          <a:bodyPr/>
          <a:lstStyle>
            <a:lvl1pPr>
              <a:defRPr/>
            </a:lvl1pPr>
          </a:lstStyle>
          <a:p>
            <a:pPr>
              <a:defRPr/>
            </a:pPr>
            <a:fld id="{BF882382-362B-4F84-971D-49E6FC9BB277}" type="datetimeFigureOut">
              <a:rPr lang="zh-CN" altLang="en-US"/>
              <a:pPr>
                <a:defRPr/>
              </a:pPr>
              <a:t>2024/12/9</a:t>
            </a:fld>
            <a:endParaRPr lang="zh-CN" altLang="en-US"/>
          </a:p>
        </p:txBody>
      </p:sp>
      <p:sp>
        <p:nvSpPr>
          <p:cNvPr id="12" name="Footer Placeholder 16"/>
          <p:cNvSpPr>
            <a:spLocks noGrp="1"/>
          </p:cNvSpPr>
          <p:nvPr>
            <p:ph type="ftr" sz="quarter" idx="11"/>
          </p:nvPr>
        </p:nvSpPr>
        <p:spPr/>
        <p:txBody>
          <a:bodyPr/>
          <a:lstStyle>
            <a:lvl1pPr>
              <a:defRPr/>
            </a:lvl1pPr>
          </a:lstStyle>
          <a:p>
            <a:pPr>
              <a:defRPr/>
            </a:pPr>
            <a:endParaRPr lang="zh-CN" altLang="en-US"/>
          </a:p>
        </p:txBody>
      </p:sp>
      <p:sp>
        <p:nvSpPr>
          <p:cNvPr id="13" name="Slide Number Placeholder 28"/>
          <p:cNvSpPr>
            <a:spLocks noGrp="1"/>
          </p:cNvSpPr>
          <p:nvPr>
            <p:ph type="sldNum" sz="quarter" idx="12"/>
          </p:nvPr>
        </p:nvSpPr>
        <p:spPr/>
        <p:txBody>
          <a:bodyPr/>
          <a:lstStyle>
            <a:lvl1pPr>
              <a:defRPr sz="1400" smtClean="0">
                <a:solidFill>
                  <a:srgbClr val="FFFFFF"/>
                </a:solidFill>
              </a:defRPr>
            </a:lvl1pPr>
          </a:lstStyle>
          <a:p>
            <a:pPr>
              <a:defRPr/>
            </a:pPr>
            <a:fld id="{C97154A9-F24C-4F4D-9D11-492F647A1F61}" type="slidenum">
              <a:rPr lang="zh-CN" altLang="en-US"/>
              <a:pPr>
                <a:defRPr/>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13"/>
          <p:cNvSpPr>
            <a:spLocks noGrp="1"/>
          </p:cNvSpPr>
          <p:nvPr>
            <p:ph type="dt" sz="half" idx="10"/>
          </p:nvPr>
        </p:nvSpPr>
        <p:spPr/>
        <p:txBody>
          <a:bodyPr/>
          <a:lstStyle>
            <a:lvl1pPr>
              <a:defRPr/>
            </a:lvl1pPr>
          </a:lstStyle>
          <a:p>
            <a:pPr>
              <a:defRPr/>
            </a:pPr>
            <a:fld id="{2FBDC67A-D2EC-45DF-B3BE-0B00BFF40E8C}" type="datetimeFigureOut">
              <a:rPr lang="zh-CN" altLang="en-US"/>
              <a:pPr>
                <a:defRPr/>
              </a:pPr>
              <a:t>2024/12/9</a:t>
            </a:fld>
            <a:endParaRPr lang="zh-CN" altLang="en-US"/>
          </a:p>
        </p:txBody>
      </p:sp>
      <p:sp>
        <p:nvSpPr>
          <p:cNvPr id="5" name="Footer Placeholder 2"/>
          <p:cNvSpPr>
            <a:spLocks noGrp="1"/>
          </p:cNvSpPr>
          <p:nvPr>
            <p:ph type="ftr" sz="quarter" idx="11"/>
          </p:nvPr>
        </p:nvSpPr>
        <p:spPr/>
        <p:txBody>
          <a:bodyPr/>
          <a:lstStyle>
            <a:lvl1pPr>
              <a:defRPr/>
            </a:lvl1pPr>
          </a:lstStyle>
          <a:p>
            <a:pPr>
              <a:defRPr/>
            </a:pPr>
            <a:endParaRPr lang="zh-CN" altLang="en-US"/>
          </a:p>
        </p:txBody>
      </p:sp>
      <p:sp>
        <p:nvSpPr>
          <p:cNvPr id="6" name="Slide Number Placeholder 22"/>
          <p:cNvSpPr>
            <a:spLocks noGrp="1"/>
          </p:cNvSpPr>
          <p:nvPr>
            <p:ph type="sldNum" sz="quarter" idx="12"/>
          </p:nvPr>
        </p:nvSpPr>
        <p:spPr/>
        <p:txBody>
          <a:bodyPr/>
          <a:lstStyle>
            <a:lvl1pPr>
              <a:defRPr/>
            </a:lvl1pPr>
          </a:lstStyle>
          <a:p>
            <a:pPr>
              <a:defRPr/>
            </a:pPr>
            <a:fld id="{2A669A39-34C3-4406-A770-4EF74F317508}"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13"/>
          <p:cNvSpPr>
            <a:spLocks noGrp="1"/>
          </p:cNvSpPr>
          <p:nvPr>
            <p:ph type="dt" sz="half" idx="10"/>
          </p:nvPr>
        </p:nvSpPr>
        <p:spPr/>
        <p:txBody>
          <a:bodyPr/>
          <a:lstStyle>
            <a:lvl1pPr>
              <a:defRPr/>
            </a:lvl1pPr>
          </a:lstStyle>
          <a:p>
            <a:pPr>
              <a:defRPr/>
            </a:pPr>
            <a:fld id="{A9C7677F-815D-4E10-AE3C-E4800CF83FFA}" type="datetimeFigureOut">
              <a:rPr lang="zh-CN" altLang="en-US"/>
              <a:pPr>
                <a:defRPr/>
              </a:pPr>
              <a:t>2024/12/9</a:t>
            </a:fld>
            <a:endParaRPr lang="zh-CN" altLang="en-US"/>
          </a:p>
        </p:txBody>
      </p:sp>
      <p:sp>
        <p:nvSpPr>
          <p:cNvPr id="5" name="Footer Placeholder 2"/>
          <p:cNvSpPr>
            <a:spLocks noGrp="1"/>
          </p:cNvSpPr>
          <p:nvPr>
            <p:ph type="ftr" sz="quarter" idx="11"/>
          </p:nvPr>
        </p:nvSpPr>
        <p:spPr/>
        <p:txBody>
          <a:bodyPr/>
          <a:lstStyle>
            <a:lvl1pPr>
              <a:defRPr/>
            </a:lvl1pPr>
          </a:lstStyle>
          <a:p>
            <a:pPr>
              <a:defRPr/>
            </a:pPr>
            <a:endParaRPr lang="zh-CN" altLang="en-US"/>
          </a:p>
        </p:txBody>
      </p:sp>
      <p:sp>
        <p:nvSpPr>
          <p:cNvPr id="6" name="Slide Number Placeholder 22"/>
          <p:cNvSpPr>
            <a:spLocks noGrp="1"/>
          </p:cNvSpPr>
          <p:nvPr>
            <p:ph type="sldNum" sz="quarter" idx="12"/>
          </p:nvPr>
        </p:nvSpPr>
        <p:spPr/>
        <p:txBody>
          <a:bodyPr/>
          <a:lstStyle>
            <a:lvl1pPr>
              <a:defRPr/>
            </a:lvl1pPr>
          </a:lstStyle>
          <a:p>
            <a:pPr>
              <a:defRPr/>
            </a:pPr>
            <a:fld id="{F8EBFBF8-D094-4FB2-B576-46300A194841}"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内容1">
    <p:spTree>
      <p:nvGrpSpPr>
        <p:cNvPr id="1" name=""/>
        <p:cNvGrpSpPr/>
        <p:nvPr/>
      </p:nvGrpSpPr>
      <p:grpSpPr>
        <a:xfrm>
          <a:off x="0" y="0"/>
          <a:ext cx="0" cy="0"/>
          <a:chOff x="0" y="0"/>
          <a:chExt cx="0" cy="0"/>
        </a:xfrm>
      </p:grpSpPr>
      <p:sp>
        <p:nvSpPr>
          <p:cNvPr id="60" name="任意多边形: 形状 59">
            <a:extLst>
              <a:ext uri="{FF2B5EF4-FFF2-40B4-BE49-F238E27FC236}">
                <a16:creationId xmlns:a16="http://schemas.microsoft.com/office/drawing/2014/main" id="{7EF9EC4A-10E8-4C56-ADAD-B594091A94E4}"/>
              </a:ext>
            </a:extLst>
          </p:cNvPr>
          <p:cNvSpPr/>
          <p:nvPr userDrawn="1"/>
        </p:nvSpPr>
        <p:spPr>
          <a:xfrm>
            <a:off x="1163256" y="1"/>
            <a:ext cx="7986015"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006647" y="96567"/>
            <a:ext cx="80962"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1" y="1"/>
            <a:ext cx="1033040"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8071478" y="6438282"/>
            <a:ext cx="685570" cy="291556"/>
          </a:xfrm>
          <a:prstGeom prst="rect">
            <a:avLst/>
          </a:prstGeom>
        </p:spPr>
        <p:txBody>
          <a:bodyPr rIns="0"/>
          <a:lstStyle>
            <a:lvl1pPr algn="r">
              <a:defRPr sz="825">
                <a:solidFill>
                  <a:schemeClr val="tx1">
                    <a:lumMod val="65000"/>
                    <a:lumOff val="35000"/>
                  </a:schemeClr>
                </a:solidFill>
                <a:latin typeface="+mn-ea"/>
                <a:ea typeface="+mn-ea"/>
              </a:defRPr>
            </a:lvl1pPr>
          </a:lstStyle>
          <a:p>
            <a:r>
              <a:rPr lang="zh-CN" altLang="en-US"/>
              <a:t>  </a:t>
            </a:r>
            <a:r>
              <a:rPr lang="en-US" altLang="zh-CN" spc="68"/>
              <a:t>Page </a:t>
            </a:r>
            <a:fld id="{7CFB1EEF-B761-4911-A2FD-18DBD3241D03}" type="slidenum">
              <a:rPr lang="zh-CN" altLang="en-US" spc="68" smtClean="0"/>
              <a:pPr/>
              <a:t>‹#›</a:t>
            </a:fld>
            <a:endParaRPr lang="zh-CN" altLang="en-US" spc="68"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318373" y="6468763"/>
            <a:ext cx="1834156" cy="219291"/>
          </a:xfrm>
          <a:prstGeom prst="rect">
            <a:avLst/>
          </a:prstGeom>
          <a:noFill/>
        </p:spPr>
        <p:txBody>
          <a:bodyPr wrap="none" rtlCol="0">
            <a:spAutoFit/>
          </a:bodyPr>
          <a:lstStyle/>
          <a:p>
            <a:r>
              <a:rPr lang="zh-CN" altLang="en-US" sz="825" spc="225" dirty="0">
                <a:solidFill>
                  <a:schemeClr val="tx1">
                    <a:lumMod val="65000"/>
                    <a:lumOff val="35000"/>
                  </a:schemeClr>
                </a:solidFill>
                <a:latin typeface="+mn-ea"/>
                <a:ea typeface="+mn-ea"/>
              </a:rPr>
              <a:t>学</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无</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止</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境 气</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有</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浩</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394582" y="47270"/>
            <a:ext cx="333620"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387000" y="6489700"/>
            <a:ext cx="837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文本占位符 6">
            <a:extLst>
              <a:ext uri="{FF2B5EF4-FFF2-40B4-BE49-F238E27FC236}">
                <a16:creationId xmlns:a16="http://schemas.microsoft.com/office/drawing/2014/main" id="{A16ED01E-FB42-4C62-81D4-65A413AB0440}"/>
              </a:ext>
            </a:extLst>
          </p:cNvPr>
          <p:cNvSpPr>
            <a:spLocks noGrp="1"/>
          </p:cNvSpPr>
          <p:nvPr>
            <p:ph type="body" sz="quarter" idx="13" hasCustomPrompt="1"/>
          </p:nvPr>
        </p:nvSpPr>
        <p:spPr>
          <a:xfrm>
            <a:off x="1163256" y="87341"/>
            <a:ext cx="7986015" cy="323165"/>
          </a:xfrm>
          <a:noFill/>
        </p:spPr>
        <p:txBody>
          <a:bodyPr wrap="square" rtlCol="0">
            <a:spAutoFit/>
          </a:bodyPr>
          <a:lstStyle>
            <a:lvl1pPr marL="0" indent="0" algn="ctr">
              <a:buNone/>
              <a:defRPr lang="zh-CN" altLang="en-US" sz="1500" spc="225" dirty="0" smtClean="0">
                <a:solidFill>
                  <a:schemeClr val="bg1"/>
                </a:solidFill>
                <a:latin typeface="+mj-ea"/>
                <a:ea typeface="+mj-ea"/>
              </a:defRPr>
            </a:lvl1pPr>
          </a:lstStyle>
          <a:p>
            <a:pPr marL="0" lvl="0" algn="ctr"/>
            <a:r>
              <a:rPr lang="en-US" altLang="zh-CN" dirty="0"/>
              <a:t>Spatial Data and Query</a:t>
            </a:r>
            <a:endParaRPr lang="zh-CN" altLang="en-US" dirty="0"/>
          </a:p>
        </p:txBody>
      </p:sp>
    </p:spTree>
    <p:extLst>
      <p:ext uri="{BB962C8B-B14F-4D97-AF65-F5344CB8AC3E}">
        <p14:creationId xmlns:p14="http://schemas.microsoft.com/office/powerpoint/2010/main" val="738845794"/>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pic>
        <p:nvPicPr>
          <p:cNvPr id="88" name="图片 87">
            <a:extLst>
              <a:ext uri="{FF2B5EF4-FFF2-40B4-BE49-F238E27FC236}">
                <a16:creationId xmlns:a16="http://schemas.microsoft.com/office/drawing/2014/main" id="{4230544E-5A7B-4CF9-9FA8-A2599B7A84BA}"/>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0" y="-1"/>
            <a:ext cx="9144000" cy="6478168"/>
          </a:xfrm>
          <a:custGeom>
            <a:avLst/>
            <a:gdLst>
              <a:gd name="connsiteX0" fmla="*/ 0 w 12192000"/>
              <a:gd name="connsiteY0" fmla="*/ 0 h 6478168"/>
              <a:gd name="connsiteX1" fmla="*/ 12192000 w 12192000"/>
              <a:gd name="connsiteY1" fmla="*/ 0 h 6478168"/>
              <a:gd name="connsiteX2" fmla="*/ 12192000 w 12192000"/>
              <a:gd name="connsiteY2" fmla="*/ 6478168 h 6478168"/>
              <a:gd name="connsiteX3" fmla="*/ 11848892 w 12192000"/>
              <a:gd name="connsiteY3" fmla="*/ 6440768 h 6478168"/>
              <a:gd name="connsiteX4" fmla="*/ 6096001 w 12192000"/>
              <a:gd name="connsiteY4" fmla="*/ 6204693 h 6478168"/>
              <a:gd name="connsiteX5" fmla="*/ 343111 w 12192000"/>
              <a:gd name="connsiteY5" fmla="*/ 6440768 h 6478168"/>
              <a:gd name="connsiteX6" fmla="*/ 0 w 12192000"/>
              <a:gd name="connsiteY6" fmla="*/ 6478168 h 64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8">
                <a:moveTo>
                  <a:pt x="0" y="0"/>
                </a:moveTo>
                <a:lnTo>
                  <a:pt x="12192000" y="0"/>
                </a:lnTo>
                <a:lnTo>
                  <a:pt x="12192000" y="6478168"/>
                </a:lnTo>
                <a:lnTo>
                  <a:pt x="11848892" y="6440768"/>
                </a:lnTo>
                <a:cubicBezTo>
                  <a:pt x="10376599" y="6294909"/>
                  <a:pt x="8342645" y="6204693"/>
                  <a:pt x="6096001" y="6204693"/>
                </a:cubicBezTo>
                <a:cubicBezTo>
                  <a:pt x="3849358" y="6204693"/>
                  <a:pt x="1815404" y="6294909"/>
                  <a:pt x="343111" y="6440768"/>
                </a:cubicBezTo>
                <a:lnTo>
                  <a:pt x="0" y="6478168"/>
                </a:lnTo>
                <a:close/>
              </a:path>
            </a:pathLst>
          </a:custGeom>
        </p:spPr>
      </p:pic>
      <p:sp>
        <p:nvSpPr>
          <p:cNvPr id="89" name="任意多边形: 形状 88">
            <a:extLst>
              <a:ext uri="{FF2B5EF4-FFF2-40B4-BE49-F238E27FC236}">
                <a16:creationId xmlns:a16="http://schemas.microsoft.com/office/drawing/2014/main" id="{C3221D9C-24D0-4F92-8890-32100F4E2476}"/>
              </a:ext>
            </a:extLst>
          </p:cNvPr>
          <p:cNvSpPr/>
          <p:nvPr userDrawn="1"/>
        </p:nvSpPr>
        <p:spPr>
          <a:xfrm>
            <a:off x="0" y="1"/>
            <a:ext cx="9144000" cy="6478167"/>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2" name="组合 21">
            <a:extLst>
              <a:ext uri="{FF2B5EF4-FFF2-40B4-BE49-F238E27FC236}">
                <a16:creationId xmlns:a16="http://schemas.microsoft.com/office/drawing/2014/main" id="{58ECAAFB-9FDD-46E1-AA7B-E29AFD7C5599}"/>
              </a:ext>
            </a:extLst>
          </p:cNvPr>
          <p:cNvGrpSpPr/>
          <p:nvPr userDrawn="1"/>
        </p:nvGrpSpPr>
        <p:grpSpPr>
          <a:xfrm>
            <a:off x="3102015" y="994741"/>
            <a:ext cx="2939970" cy="1214776"/>
            <a:chOff x="5535168" y="881263"/>
            <a:chExt cx="5169408" cy="1601975"/>
          </a:xfrm>
          <a:solidFill>
            <a:schemeClr val="bg1"/>
          </a:solidFill>
        </p:grpSpPr>
        <p:sp>
          <p:nvSpPr>
            <p:cNvPr id="23" name="任意多边形: 形状 22">
              <a:extLst>
                <a:ext uri="{FF2B5EF4-FFF2-40B4-BE49-F238E27FC236}">
                  <a16:creationId xmlns:a16="http://schemas.microsoft.com/office/drawing/2014/main" id="{22489946-5359-45E6-869B-3A79CA6DC803}"/>
                </a:ext>
              </a:extLst>
            </p:cNvPr>
            <p:cNvSpPr/>
            <p:nvPr/>
          </p:nvSpPr>
          <p:spPr>
            <a:xfrm>
              <a:off x="7399396" y="987961"/>
              <a:ext cx="3305180" cy="1086861"/>
            </a:xfrm>
            <a:custGeom>
              <a:avLst/>
              <a:gdLst>
                <a:gd name="connsiteX0" fmla="*/ 3033140 w 3305180"/>
                <a:gd name="connsiteY0" fmla="*/ 842638 h 1086861"/>
                <a:gd name="connsiteX1" fmla="*/ 3007828 w 3305180"/>
                <a:gd name="connsiteY1" fmla="*/ 847860 h 1086861"/>
                <a:gd name="connsiteX2" fmla="*/ 2833181 w 3305180"/>
                <a:gd name="connsiteY2" fmla="*/ 908084 h 1086861"/>
                <a:gd name="connsiteX3" fmla="*/ 2803069 w 3305180"/>
                <a:gd name="connsiteY3" fmla="*/ 929162 h 1086861"/>
                <a:gd name="connsiteX4" fmla="*/ 2806081 w 3305180"/>
                <a:gd name="connsiteY4" fmla="*/ 959273 h 1086861"/>
                <a:gd name="connsiteX5" fmla="*/ 2950616 w 3305180"/>
                <a:gd name="connsiteY5" fmla="*/ 1010464 h 1086861"/>
                <a:gd name="connsiteX6" fmla="*/ 3022884 w 3305180"/>
                <a:gd name="connsiteY6" fmla="*/ 974329 h 1086861"/>
                <a:gd name="connsiteX7" fmla="*/ 3056007 w 3305180"/>
                <a:gd name="connsiteY7" fmla="*/ 893028 h 1086861"/>
                <a:gd name="connsiteX8" fmla="*/ 3033140 w 3305180"/>
                <a:gd name="connsiteY8" fmla="*/ 842638 h 1086861"/>
                <a:gd name="connsiteX9" fmla="*/ 1348679 w 3305180"/>
                <a:gd name="connsiteY9" fmla="*/ 817749 h 1086861"/>
                <a:gd name="connsiteX10" fmla="*/ 1460091 w 3305180"/>
                <a:gd name="connsiteY10" fmla="*/ 853882 h 1086861"/>
                <a:gd name="connsiteX11" fmla="*/ 1487191 w 3305180"/>
                <a:gd name="connsiteY11" fmla="*/ 905073 h 1086861"/>
                <a:gd name="connsiteX12" fmla="*/ 1436002 w 3305180"/>
                <a:gd name="connsiteY12" fmla="*/ 974329 h 1086861"/>
                <a:gd name="connsiteX13" fmla="*/ 1402880 w 3305180"/>
                <a:gd name="connsiteY13" fmla="*/ 950240 h 1086861"/>
                <a:gd name="connsiteX14" fmla="*/ 1330612 w 3305180"/>
                <a:gd name="connsiteY14" fmla="*/ 850871 h 1086861"/>
                <a:gd name="connsiteX15" fmla="*/ 1318567 w 3305180"/>
                <a:gd name="connsiteY15" fmla="*/ 829794 h 1086861"/>
                <a:gd name="connsiteX16" fmla="*/ 1348679 w 3305180"/>
                <a:gd name="connsiteY16" fmla="*/ 817749 h 1086861"/>
                <a:gd name="connsiteX17" fmla="*/ 2297195 w 3305180"/>
                <a:gd name="connsiteY17" fmla="*/ 664180 h 1086861"/>
                <a:gd name="connsiteX18" fmla="*/ 2417640 w 3305180"/>
                <a:gd name="connsiteY18" fmla="*/ 760537 h 1086861"/>
                <a:gd name="connsiteX19" fmla="*/ 2417640 w 3305180"/>
                <a:gd name="connsiteY19" fmla="*/ 769571 h 1086861"/>
                <a:gd name="connsiteX20" fmla="*/ 2408607 w 3305180"/>
                <a:gd name="connsiteY20" fmla="*/ 799682 h 1086861"/>
                <a:gd name="connsiteX21" fmla="*/ 2306228 w 3305180"/>
                <a:gd name="connsiteY21" fmla="*/ 926151 h 1086861"/>
                <a:gd name="connsiteX22" fmla="*/ 2282138 w 3305180"/>
                <a:gd name="connsiteY22" fmla="*/ 938196 h 1086861"/>
                <a:gd name="connsiteX23" fmla="*/ 2279127 w 3305180"/>
                <a:gd name="connsiteY23" fmla="*/ 911095 h 1086861"/>
                <a:gd name="connsiteX24" fmla="*/ 2294183 w 3305180"/>
                <a:gd name="connsiteY24" fmla="*/ 760537 h 1086861"/>
                <a:gd name="connsiteX25" fmla="*/ 2279127 w 3305180"/>
                <a:gd name="connsiteY25" fmla="*/ 691280 h 1086861"/>
                <a:gd name="connsiteX26" fmla="*/ 2297195 w 3305180"/>
                <a:gd name="connsiteY26" fmla="*/ 664180 h 1086861"/>
                <a:gd name="connsiteX27" fmla="*/ 433804 w 3305180"/>
                <a:gd name="connsiteY27" fmla="*/ 612802 h 1086861"/>
                <a:gd name="connsiteX28" fmla="*/ 442320 w 3305180"/>
                <a:gd name="connsiteY28" fmla="*/ 616001 h 1086861"/>
                <a:gd name="connsiteX29" fmla="*/ 433287 w 3305180"/>
                <a:gd name="connsiteY29" fmla="*/ 643102 h 1086861"/>
                <a:gd name="connsiteX30" fmla="*/ 80980 w 3305180"/>
                <a:gd name="connsiteY30" fmla="*/ 968307 h 1086861"/>
                <a:gd name="connsiteX31" fmla="*/ 53880 w 3305180"/>
                <a:gd name="connsiteY31" fmla="*/ 962284 h 1086861"/>
                <a:gd name="connsiteX32" fmla="*/ 5702 w 3305180"/>
                <a:gd name="connsiteY32" fmla="*/ 905073 h 1086861"/>
                <a:gd name="connsiteX33" fmla="*/ 5702 w 3305180"/>
                <a:gd name="connsiteY33" fmla="*/ 880984 h 1086861"/>
                <a:gd name="connsiteX34" fmla="*/ 83991 w 3305180"/>
                <a:gd name="connsiteY34" fmla="*/ 688269 h 1086861"/>
                <a:gd name="connsiteX35" fmla="*/ 99047 w 3305180"/>
                <a:gd name="connsiteY35" fmla="*/ 661169 h 1086861"/>
                <a:gd name="connsiteX36" fmla="*/ 126147 w 3305180"/>
                <a:gd name="connsiteY36" fmla="*/ 679236 h 1086861"/>
                <a:gd name="connsiteX37" fmla="*/ 135181 w 3305180"/>
                <a:gd name="connsiteY37" fmla="*/ 772582 h 1086861"/>
                <a:gd name="connsiteX38" fmla="*/ 114103 w 3305180"/>
                <a:gd name="connsiteY38" fmla="*/ 862916 h 1086861"/>
                <a:gd name="connsiteX39" fmla="*/ 201427 w 3305180"/>
                <a:gd name="connsiteY39" fmla="*/ 802693 h 1086861"/>
                <a:gd name="connsiteX40" fmla="*/ 412209 w 3305180"/>
                <a:gd name="connsiteY40" fmla="*/ 628046 h 1086861"/>
                <a:gd name="connsiteX41" fmla="*/ 433804 w 3305180"/>
                <a:gd name="connsiteY41" fmla="*/ 612802 h 1086861"/>
                <a:gd name="connsiteX42" fmla="*/ 616967 w 3305180"/>
                <a:gd name="connsiteY42" fmla="*/ 567822 h 1086861"/>
                <a:gd name="connsiteX43" fmla="*/ 653101 w 3305180"/>
                <a:gd name="connsiteY43" fmla="*/ 591912 h 1086861"/>
                <a:gd name="connsiteX44" fmla="*/ 707302 w 3305180"/>
                <a:gd name="connsiteY44" fmla="*/ 652135 h 1086861"/>
                <a:gd name="connsiteX45" fmla="*/ 719347 w 3305180"/>
                <a:gd name="connsiteY45" fmla="*/ 673213 h 1086861"/>
                <a:gd name="connsiteX46" fmla="*/ 692246 w 3305180"/>
                <a:gd name="connsiteY46" fmla="*/ 703325 h 1086861"/>
                <a:gd name="connsiteX47" fmla="*/ 541687 w 3305180"/>
                <a:gd name="connsiteY47" fmla="*/ 772582 h 1086861"/>
                <a:gd name="connsiteX48" fmla="*/ 529643 w 3305180"/>
                <a:gd name="connsiteY48" fmla="*/ 778604 h 1086861"/>
                <a:gd name="connsiteX49" fmla="*/ 505554 w 3305180"/>
                <a:gd name="connsiteY49" fmla="*/ 775593 h 1086861"/>
                <a:gd name="connsiteX50" fmla="*/ 511576 w 3305180"/>
                <a:gd name="connsiteY50" fmla="*/ 754514 h 1086861"/>
                <a:gd name="connsiteX51" fmla="*/ 598900 w 3305180"/>
                <a:gd name="connsiteY51" fmla="*/ 612990 h 1086861"/>
                <a:gd name="connsiteX52" fmla="*/ 601912 w 3305180"/>
                <a:gd name="connsiteY52" fmla="*/ 603956 h 1086861"/>
                <a:gd name="connsiteX53" fmla="*/ 616967 w 3305180"/>
                <a:gd name="connsiteY53" fmla="*/ 567822 h 1086861"/>
                <a:gd name="connsiteX54" fmla="*/ 1264365 w 3305180"/>
                <a:gd name="connsiteY54" fmla="*/ 477487 h 1086861"/>
                <a:gd name="connsiteX55" fmla="*/ 1201131 w 3305180"/>
                <a:gd name="connsiteY55" fmla="*/ 537710 h 1086861"/>
                <a:gd name="connsiteX56" fmla="*/ 1146930 w 3305180"/>
                <a:gd name="connsiteY56" fmla="*/ 712358 h 1086861"/>
                <a:gd name="connsiteX57" fmla="*/ 1225220 w 3305180"/>
                <a:gd name="connsiteY57" fmla="*/ 634067 h 1086861"/>
                <a:gd name="connsiteX58" fmla="*/ 1252321 w 3305180"/>
                <a:gd name="connsiteY58" fmla="*/ 555777 h 1086861"/>
                <a:gd name="connsiteX59" fmla="*/ 1264365 w 3305180"/>
                <a:gd name="connsiteY59" fmla="*/ 477487 h 1086861"/>
                <a:gd name="connsiteX60" fmla="*/ 395271 w 3305180"/>
                <a:gd name="connsiteY60" fmla="*/ 207235 h 1086861"/>
                <a:gd name="connsiteX61" fmla="*/ 409197 w 3305180"/>
                <a:gd name="connsiteY61" fmla="*/ 218527 h 1086861"/>
                <a:gd name="connsiteX62" fmla="*/ 466409 w 3305180"/>
                <a:gd name="connsiteY62" fmla="*/ 305851 h 1086861"/>
                <a:gd name="connsiteX63" fmla="*/ 463398 w 3305180"/>
                <a:gd name="connsiteY63" fmla="*/ 317896 h 1086861"/>
                <a:gd name="connsiteX64" fmla="*/ 418231 w 3305180"/>
                <a:gd name="connsiteY64" fmla="*/ 507599 h 1086861"/>
                <a:gd name="connsiteX65" fmla="*/ 376075 w 3305180"/>
                <a:gd name="connsiteY65" fmla="*/ 579867 h 1086861"/>
                <a:gd name="connsiteX66" fmla="*/ 351984 w 3305180"/>
                <a:gd name="connsiteY66" fmla="*/ 582878 h 1086861"/>
                <a:gd name="connsiteX67" fmla="*/ 345962 w 3305180"/>
                <a:gd name="connsiteY67" fmla="*/ 564811 h 1086861"/>
                <a:gd name="connsiteX68" fmla="*/ 376075 w 3305180"/>
                <a:gd name="connsiteY68" fmla="*/ 408231 h 1086861"/>
                <a:gd name="connsiteX69" fmla="*/ 388119 w 3305180"/>
                <a:gd name="connsiteY69" fmla="*/ 311873 h 1086861"/>
                <a:gd name="connsiteX70" fmla="*/ 376075 w 3305180"/>
                <a:gd name="connsiteY70" fmla="*/ 239605 h 1086861"/>
                <a:gd name="connsiteX71" fmla="*/ 379086 w 3305180"/>
                <a:gd name="connsiteY71" fmla="*/ 209494 h 1086861"/>
                <a:gd name="connsiteX72" fmla="*/ 395271 w 3305180"/>
                <a:gd name="connsiteY72" fmla="*/ 207235 h 1086861"/>
                <a:gd name="connsiteX73" fmla="*/ 2375861 w 3305180"/>
                <a:gd name="connsiteY73" fmla="*/ 168843 h 1086861"/>
                <a:gd name="connsiteX74" fmla="*/ 2384518 w 3305180"/>
                <a:gd name="connsiteY74" fmla="*/ 170349 h 1086861"/>
                <a:gd name="connsiteX75" fmla="*/ 2396563 w 3305180"/>
                <a:gd name="connsiteY75" fmla="*/ 194438 h 1086861"/>
                <a:gd name="connsiteX76" fmla="*/ 2300205 w 3305180"/>
                <a:gd name="connsiteY76" fmla="*/ 320906 h 1086861"/>
                <a:gd name="connsiteX77" fmla="*/ 2212882 w 3305180"/>
                <a:gd name="connsiteY77" fmla="*/ 426298 h 1086861"/>
                <a:gd name="connsiteX78" fmla="*/ 2086413 w 3305180"/>
                <a:gd name="connsiteY78" fmla="*/ 658157 h 1086861"/>
                <a:gd name="connsiteX79" fmla="*/ 1821431 w 3305180"/>
                <a:gd name="connsiteY79" fmla="*/ 944218 h 1086861"/>
                <a:gd name="connsiteX80" fmla="*/ 1749163 w 3305180"/>
                <a:gd name="connsiteY80" fmla="*/ 983362 h 1086861"/>
                <a:gd name="connsiteX81" fmla="*/ 1731096 w 3305180"/>
                <a:gd name="connsiteY81" fmla="*/ 980351 h 1086861"/>
                <a:gd name="connsiteX82" fmla="*/ 1737119 w 3305180"/>
                <a:gd name="connsiteY82" fmla="*/ 962284 h 1086861"/>
                <a:gd name="connsiteX83" fmla="*/ 1764218 w 3305180"/>
                <a:gd name="connsiteY83" fmla="*/ 938196 h 1086861"/>
                <a:gd name="connsiteX84" fmla="*/ 1981023 w 3305180"/>
                <a:gd name="connsiteY84" fmla="*/ 658157 h 1086861"/>
                <a:gd name="connsiteX85" fmla="*/ 2041246 w 3305180"/>
                <a:gd name="connsiteY85" fmla="*/ 543733 h 1086861"/>
                <a:gd name="connsiteX86" fmla="*/ 1902733 w 3305180"/>
                <a:gd name="connsiteY86" fmla="*/ 486521 h 1086861"/>
                <a:gd name="connsiteX87" fmla="*/ 1926822 w 3305180"/>
                <a:gd name="connsiteY87" fmla="*/ 441353 h 1086861"/>
                <a:gd name="connsiteX88" fmla="*/ 2110503 w 3305180"/>
                <a:gd name="connsiteY88" fmla="*/ 351019 h 1086861"/>
                <a:gd name="connsiteX89" fmla="*/ 2113514 w 3305180"/>
                <a:gd name="connsiteY89" fmla="*/ 299829 h 1086861"/>
                <a:gd name="connsiteX90" fmla="*/ 2095447 w 3305180"/>
                <a:gd name="connsiteY90" fmla="*/ 245628 h 1086861"/>
                <a:gd name="connsiteX91" fmla="*/ 2104480 w 3305180"/>
                <a:gd name="connsiteY91" fmla="*/ 209494 h 1086861"/>
                <a:gd name="connsiteX92" fmla="*/ 2140614 w 3305180"/>
                <a:gd name="connsiteY92" fmla="*/ 212505 h 1086861"/>
                <a:gd name="connsiteX93" fmla="*/ 2209870 w 3305180"/>
                <a:gd name="connsiteY93" fmla="*/ 272727 h 1086861"/>
                <a:gd name="connsiteX94" fmla="*/ 2236971 w 3305180"/>
                <a:gd name="connsiteY94" fmla="*/ 278750 h 1086861"/>
                <a:gd name="connsiteX95" fmla="*/ 2369462 w 3305180"/>
                <a:gd name="connsiteY95" fmla="*/ 176370 h 1086861"/>
                <a:gd name="connsiteX96" fmla="*/ 2375861 w 3305180"/>
                <a:gd name="connsiteY96" fmla="*/ 168843 h 1086861"/>
                <a:gd name="connsiteX97" fmla="*/ 3176453 w 3305180"/>
                <a:gd name="connsiteY97" fmla="*/ 89046 h 1086861"/>
                <a:gd name="connsiteX98" fmla="*/ 3143329 w 3305180"/>
                <a:gd name="connsiteY98" fmla="*/ 104103 h 1086861"/>
                <a:gd name="connsiteX99" fmla="*/ 3128275 w 3305180"/>
                <a:gd name="connsiteY99" fmla="*/ 131203 h 1086861"/>
                <a:gd name="connsiteX100" fmla="*/ 3140319 w 3305180"/>
                <a:gd name="connsiteY100" fmla="*/ 140237 h 1086861"/>
                <a:gd name="connsiteX101" fmla="*/ 3161396 w 3305180"/>
                <a:gd name="connsiteY101" fmla="*/ 128192 h 1086861"/>
                <a:gd name="connsiteX102" fmla="*/ 3182475 w 3305180"/>
                <a:gd name="connsiteY102" fmla="*/ 95068 h 1086861"/>
                <a:gd name="connsiteX103" fmla="*/ 1390834 w 3305180"/>
                <a:gd name="connsiteY103" fmla="*/ 28824 h 1086861"/>
                <a:gd name="connsiteX104" fmla="*/ 1405890 w 3305180"/>
                <a:gd name="connsiteY104" fmla="*/ 46891 h 1086861"/>
                <a:gd name="connsiteX105" fmla="*/ 1405890 w 3305180"/>
                <a:gd name="connsiteY105" fmla="*/ 131204 h 1086861"/>
                <a:gd name="connsiteX106" fmla="*/ 1360723 w 3305180"/>
                <a:gd name="connsiteY106" fmla="*/ 266706 h 1086861"/>
                <a:gd name="connsiteX107" fmla="*/ 1478158 w 3305180"/>
                <a:gd name="connsiteY107" fmla="*/ 179382 h 1086861"/>
                <a:gd name="connsiteX108" fmla="*/ 1496225 w 3305180"/>
                <a:gd name="connsiteY108" fmla="*/ 161315 h 1086861"/>
                <a:gd name="connsiteX109" fmla="*/ 1520314 w 3305180"/>
                <a:gd name="connsiteY109" fmla="*/ 146259 h 1086861"/>
                <a:gd name="connsiteX110" fmla="*/ 1550426 w 3305180"/>
                <a:gd name="connsiteY110" fmla="*/ 173360 h 1086861"/>
                <a:gd name="connsiteX111" fmla="*/ 1487192 w 3305180"/>
                <a:gd name="connsiteY111" fmla="*/ 320907 h 1086861"/>
                <a:gd name="connsiteX112" fmla="*/ 1463102 w 3305180"/>
                <a:gd name="connsiteY112" fmla="*/ 338974 h 1086861"/>
                <a:gd name="connsiteX113" fmla="*/ 1336633 w 3305180"/>
                <a:gd name="connsiteY113" fmla="*/ 414253 h 1086861"/>
                <a:gd name="connsiteX114" fmla="*/ 1318566 w 3305180"/>
                <a:gd name="connsiteY114" fmla="*/ 435331 h 1086861"/>
                <a:gd name="connsiteX115" fmla="*/ 1339645 w 3305180"/>
                <a:gd name="connsiteY115" fmla="*/ 444364 h 1086861"/>
                <a:gd name="connsiteX116" fmla="*/ 1372767 w 3305180"/>
                <a:gd name="connsiteY116" fmla="*/ 474476 h 1086861"/>
                <a:gd name="connsiteX117" fmla="*/ 1393845 w 3305180"/>
                <a:gd name="connsiteY117" fmla="*/ 507599 h 1086861"/>
                <a:gd name="connsiteX118" fmla="*/ 1399868 w 3305180"/>
                <a:gd name="connsiteY118" fmla="*/ 528677 h 1086861"/>
                <a:gd name="connsiteX119" fmla="*/ 1393845 w 3305180"/>
                <a:gd name="connsiteY119" fmla="*/ 546744 h 1086861"/>
                <a:gd name="connsiteX120" fmla="*/ 1354700 w 3305180"/>
                <a:gd name="connsiteY120" fmla="*/ 652134 h 1086861"/>
                <a:gd name="connsiteX121" fmla="*/ 1306522 w 3305180"/>
                <a:gd name="connsiteY121" fmla="*/ 802692 h 1086861"/>
                <a:gd name="connsiteX122" fmla="*/ 1306522 w 3305180"/>
                <a:gd name="connsiteY122" fmla="*/ 980351 h 1086861"/>
                <a:gd name="connsiteX123" fmla="*/ 1303511 w 3305180"/>
                <a:gd name="connsiteY123" fmla="*/ 1013474 h 1086861"/>
                <a:gd name="connsiteX124" fmla="*/ 1249310 w 3305180"/>
                <a:gd name="connsiteY124" fmla="*/ 1034552 h 1086861"/>
                <a:gd name="connsiteX125" fmla="*/ 1168008 w 3305180"/>
                <a:gd name="connsiteY125" fmla="*/ 971317 h 1086861"/>
                <a:gd name="connsiteX126" fmla="*/ 1140908 w 3305180"/>
                <a:gd name="connsiteY126" fmla="*/ 977340 h 1086861"/>
                <a:gd name="connsiteX127" fmla="*/ 1101763 w 3305180"/>
                <a:gd name="connsiteY127" fmla="*/ 1040574 h 1086861"/>
                <a:gd name="connsiteX128" fmla="*/ 1017450 w 3305180"/>
                <a:gd name="connsiteY128" fmla="*/ 1034552 h 1086861"/>
                <a:gd name="connsiteX129" fmla="*/ 1023472 w 3305180"/>
                <a:gd name="connsiteY129" fmla="*/ 971317 h 1086861"/>
                <a:gd name="connsiteX130" fmla="*/ 1086707 w 3305180"/>
                <a:gd name="connsiteY130" fmla="*/ 941206 h 1086861"/>
                <a:gd name="connsiteX131" fmla="*/ 1219198 w 3305180"/>
                <a:gd name="connsiteY131" fmla="*/ 784625 h 1086861"/>
                <a:gd name="connsiteX132" fmla="*/ 1198120 w 3305180"/>
                <a:gd name="connsiteY132" fmla="*/ 772581 h 1086861"/>
                <a:gd name="connsiteX133" fmla="*/ 1125852 w 3305180"/>
                <a:gd name="connsiteY133" fmla="*/ 814737 h 1086861"/>
                <a:gd name="connsiteX134" fmla="*/ 1053584 w 3305180"/>
                <a:gd name="connsiteY134" fmla="*/ 784625 h 1086861"/>
                <a:gd name="connsiteX135" fmla="*/ 1056595 w 3305180"/>
                <a:gd name="connsiteY135" fmla="*/ 751503 h 1086861"/>
                <a:gd name="connsiteX136" fmla="*/ 1149941 w 3305180"/>
                <a:gd name="connsiteY136" fmla="*/ 555777 h 1086861"/>
                <a:gd name="connsiteX137" fmla="*/ 1140908 w 3305180"/>
                <a:gd name="connsiteY137" fmla="*/ 519643 h 1086861"/>
                <a:gd name="connsiteX138" fmla="*/ 1086707 w 3305180"/>
                <a:gd name="connsiteY138" fmla="*/ 477487 h 1086861"/>
                <a:gd name="connsiteX139" fmla="*/ 1074662 w 3305180"/>
                <a:gd name="connsiteY139" fmla="*/ 438342 h 1086861"/>
                <a:gd name="connsiteX140" fmla="*/ 1107785 w 3305180"/>
                <a:gd name="connsiteY140" fmla="*/ 423286 h 1086861"/>
                <a:gd name="connsiteX141" fmla="*/ 1243287 w 3305180"/>
                <a:gd name="connsiteY141" fmla="*/ 338974 h 1086861"/>
                <a:gd name="connsiteX142" fmla="*/ 1360723 w 3305180"/>
                <a:gd name="connsiteY142" fmla="*/ 104103 h 1086861"/>
                <a:gd name="connsiteX143" fmla="*/ 1375778 w 3305180"/>
                <a:gd name="connsiteY143" fmla="*/ 46891 h 1086861"/>
                <a:gd name="connsiteX144" fmla="*/ 1390834 w 3305180"/>
                <a:gd name="connsiteY144" fmla="*/ 28824 h 1086861"/>
                <a:gd name="connsiteX145" fmla="*/ 3231360 w 3305180"/>
                <a:gd name="connsiteY145" fmla="*/ 76 h 1086861"/>
                <a:gd name="connsiteX146" fmla="*/ 3302921 w 3305180"/>
                <a:gd name="connsiteY146" fmla="*/ 31834 h 1086861"/>
                <a:gd name="connsiteX147" fmla="*/ 3302921 w 3305180"/>
                <a:gd name="connsiteY147" fmla="*/ 49902 h 1086861"/>
                <a:gd name="connsiteX148" fmla="*/ 3227643 w 3305180"/>
                <a:gd name="connsiteY148" fmla="*/ 188416 h 1086861"/>
                <a:gd name="connsiteX149" fmla="*/ 3113218 w 3305180"/>
                <a:gd name="connsiteY149" fmla="*/ 314885 h 1086861"/>
                <a:gd name="connsiteX150" fmla="*/ 2971694 w 3305180"/>
                <a:gd name="connsiteY150" fmla="*/ 447375 h 1086861"/>
                <a:gd name="connsiteX151" fmla="*/ 3004817 w 3305180"/>
                <a:gd name="connsiteY151" fmla="*/ 438341 h 1086861"/>
                <a:gd name="connsiteX152" fmla="*/ 3059018 w 3305180"/>
                <a:gd name="connsiteY152" fmla="*/ 453398 h 1086861"/>
                <a:gd name="connsiteX153" fmla="*/ 3056007 w 3305180"/>
                <a:gd name="connsiteY153" fmla="*/ 495554 h 1086861"/>
                <a:gd name="connsiteX154" fmla="*/ 3001806 w 3305180"/>
                <a:gd name="connsiteY154" fmla="*/ 628046 h 1086861"/>
                <a:gd name="connsiteX155" fmla="*/ 3013851 w 3305180"/>
                <a:gd name="connsiteY155" fmla="*/ 655146 h 1086861"/>
                <a:gd name="connsiteX156" fmla="*/ 3083106 w 3305180"/>
                <a:gd name="connsiteY156" fmla="*/ 688269 h 1086861"/>
                <a:gd name="connsiteX157" fmla="*/ 3113218 w 3305180"/>
                <a:gd name="connsiteY157" fmla="*/ 745480 h 1086861"/>
                <a:gd name="connsiteX158" fmla="*/ 3134297 w 3305180"/>
                <a:gd name="connsiteY158" fmla="*/ 775593 h 1086861"/>
                <a:gd name="connsiteX159" fmla="*/ 3227643 w 3305180"/>
                <a:gd name="connsiteY159" fmla="*/ 802693 h 1086861"/>
                <a:gd name="connsiteX160" fmla="*/ 3269799 w 3305180"/>
                <a:gd name="connsiteY160" fmla="*/ 826783 h 1086861"/>
                <a:gd name="connsiteX161" fmla="*/ 3263777 w 3305180"/>
                <a:gd name="connsiteY161" fmla="*/ 883995 h 1086861"/>
                <a:gd name="connsiteX162" fmla="*/ 3203553 w 3305180"/>
                <a:gd name="connsiteY162" fmla="*/ 880984 h 1086861"/>
                <a:gd name="connsiteX163" fmla="*/ 3137307 w 3305180"/>
                <a:gd name="connsiteY163" fmla="*/ 853882 h 1086861"/>
                <a:gd name="connsiteX164" fmla="*/ 3113218 w 3305180"/>
                <a:gd name="connsiteY164" fmla="*/ 871949 h 1086861"/>
                <a:gd name="connsiteX165" fmla="*/ 3095151 w 3305180"/>
                <a:gd name="connsiteY165" fmla="*/ 989386 h 1086861"/>
                <a:gd name="connsiteX166" fmla="*/ 2941582 w 3305180"/>
                <a:gd name="connsiteY166" fmla="*/ 1076709 h 1086861"/>
                <a:gd name="connsiteX167" fmla="*/ 2712735 w 3305180"/>
                <a:gd name="connsiteY167" fmla="*/ 947229 h 1086861"/>
                <a:gd name="connsiteX168" fmla="*/ 2724779 w 3305180"/>
                <a:gd name="connsiteY168" fmla="*/ 826783 h 1086861"/>
                <a:gd name="connsiteX169" fmla="*/ 3052995 w 3305180"/>
                <a:gd name="connsiteY169" fmla="*/ 754514 h 1086861"/>
                <a:gd name="connsiteX170" fmla="*/ 2944594 w 3305180"/>
                <a:gd name="connsiteY170" fmla="*/ 709347 h 1086861"/>
                <a:gd name="connsiteX171" fmla="*/ 2893403 w 3305180"/>
                <a:gd name="connsiteY171" fmla="*/ 697303 h 1086861"/>
                <a:gd name="connsiteX172" fmla="*/ 2893403 w 3305180"/>
                <a:gd name="connsiteY172" fmla="*/ 646113 h 1086861"/>
                <a:gd name="connsiteX173" fmla="*/ 2920505 w 3305180"/>
                <a:gd name="connsiteY173" fmla="*/ 585889 h 1086861"/>
                <a:gd name="connsiteX174" fmla="*/ 2917493 w 3305180"/>
                <a:gd name="connsiteY174" fmla="*/ 564811 h 1086861"/>
                <a:gd name="connsiteX175" fmla="*/ 2896415 w 3305180"/>
                <a:gd name="connsiteY175" fmla="*/ 570834 h 1086861"/>
                <a:gd name="connsiteX176" fmla="*/ 2854259 w 3305180"/>
                <a:gd name="connsiteY176" fmla="*/ 606968 h 1086861"/>
                <a:gd name="connsiteX177" fmla="*/ 2821136 w 3305180"/>
                <a:gd name="connsiteY177" fmla="*/ 619011 h 1086861"/>
                <a:gd name="connsiteX178" fmla="*/ 2763924 w 3305180"/>
                <a:gd name="connsiteY178" fmla="*/ 591912 h 1086861"/>
                <a:gd name="connsiteX179" fmla="*/ 2800058 w 3305180"/>
                <a:gd name="connsiteY179" fmla="*/ 504588 h 1086861"/>
                <a:gd name="connsiteX180" fmla="*/ 2938571 w 3305180"/>
                <a:gd name="connsiteY180" fmla="*/ 390163 h 1086861"/>
                <a:gd name="connsiteX181" fmla="*/ 3080096 w 3305180"/>
                <a:gd name="connsiteY181" fmla="*/ 245628 h 1086861"/>
                <a:gd name="connsiteX182" fmla="*/ 3071063 w 3305180"/>
                <a:gd name="connsiteY182" fmla="*/ 203470 h 1086861"/>
                <a:gd name="connsiteX183" fmla="*/ 3056007 w 3305180"/>
                <a:gd name="connsiteY183" fmla="*/ 197449 h 1086861"/>
                <a:gd name="connsiteX184" fmla="*/ 2956639 w 3305180"/>
                <a:gd name="connsiteY184" fmla="*/ 209494 h 1086861"/>
                <a:gd name="connsiteX185" fmla="*/ 2851247 w 3305180"/>
                <a:gd name="connsiteY185" fmla="*/ 302840 h 1086861"/>
                <a:gd name="connsiteX186" fmla="*/ 2791025 w 3305180"/>
                <a:gd name="connsiteY186" fmla="*/ 311873 h 1086861"/>
                <a:gd name="connsiteX187" fmla="*/ 2769947 w 3305180"/>
                <a:gd name="connsiteY187" fmla="*/ 272727 h 1086861"/>
                <a:gd name="connsiteX188" fmla="*/ 2788013 w 3305180"/>
                <a:gd name="connsiteY188" fmla="*/ 173359 h 1086861"/>
                <a:gd name="connsiteX189" fmla="*/ 2806081 w 3305180"/>
                <a:gd name="connsiteY189" fmla="*/ 158304 h 1086861"/>
                <a:gd name="connsiteX190" fmla="*/ 2815114 w 3305180"/>
                <a:gd name="connsiteY190" fmla="*/ 179381 h 1086861"/>
                <a:gd name="connsiteX191" fmla="*/ 2815114 w 3305180"/>
                <a:gd name="connsiteY191" fmla="*/ 200459 h 1086861"/>
                <a:gd name="connsiteX192" fmla="*/ 2866304 w 3305180"/>
                <a:gd name="connsiteY192" fmla="*/ 224550 h 1086861"/>
                <a:gd name="connsiteX193" fmla="*/ 2980728 w 3305180"/>
                <a:gd name="connsiteY193" fmla="*/ 143247 h 1086861"/>
                <a:gd name="connsiteX194" fmla="*/ 3080096 w 3305180"/>
                <a:gd name="connsiteY194" fmla="*/ 104103 h 1086861"/>
                <a:gd name="connsiteX195" fmla="*/ 3101173 w 3305180"/>
                <a:gd name="connsiteY195" fmla="*/ 92057 h 1086861"/>
                <a:gd name="connsiteX196" fmla="*/ 3212587 w 3305180"/>
                <a:gd name="connsiteY196" fmla="*/ 4733 h 1086861"/>
                <a:gd name="connsiteX197" fmla="*/ 3231360 w 3305180"/>
                <a:gd name="connsiteY197" fmla="*/ 76 h 10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3305180" h="1086861">
                  <a:moveTo>
                    <a:pt x="3033140" y="842638"/>
                  </a:moveTo>
                  <a:cubicBezTo>
                    <a:pt x="3026083" y="842402"/>
                    <a:pt x="3017614" y="844096"/>
                    <a:pt x="3007828" y="847860"/>
                  </a:cubicBezTo>
                  <a:cubicBezTo>
                    <a:pt x="2950616" y="862916"/>
                    <a:pt x="2890393" y="880984"/>
                    <a:pt x="2833181" y="908084"/>
                  </a:cubicBezTo>
                  <a:cubicBezTo>
                    <a:pt x="2821136" y="914106"/>
                    <a:pt x="2812103" y="920129"/>
                    <a:pt x="2803069" y="929162"/>
                  </a:cubicBezTo>
                  <a:cubicBezTo>
                    <a:pt x="2791025" y="941207"/>
                    <a:pt x="2791025" y="953252"/>
                    <a:pt x="2806081" y="959273"/>
                  </a:cubicBezTo>
                  <a:cubicBezTo>
                    <a:pt x="2851247" y="983362"/>
                    <a:pt x="2896415" y="1007453"/>
                    <a:pt x="2950616" y="1010464"/>
                  </a:cubicBezTo>
                  <a:cubicBezTo>
                    <a:pt x="2980728" y="1007453"/>
                    <a:pt x="3007828" y="1001430"/>
                    <a:pt x="3022884" y="974329"/>
                  </a:cubicBezTo>
                  <a:cubicBezTo>
                    <a:pt x="3037940" y="950240"/>
                    <a:pt x="3049985" y="923140"/>
                    <a:pt x="3056007" y="893028"/>
                  </a:cubicBezTo>
                  <a:cubicBezTo>
                    <a:pt x="3062782" y="861410"/>
                    <a:pt x="3054313" y="843344"/>
                    <a:pt x="3033140" y="842638"/>
                  </a:cubicBezTo>
                  <a:close/>
                  <a:moveTo>
                    <a:pt x="1348679" y="817749"/>
                  </a:moveTo>
                  <a:cubicBezTo>
                    <a:pt x="1384813" y="829794"/>
                    <a:pt x="1423958" y="832805"/>
                    <a:pt x="1460091" y="853882"/>
                  </a:cubicBezTo>
                  <a:cubicBezTo>
                    <a:pt x="1481169" y="865927"/>
                    <a:pt x="1493214" y="883995"/>
                    <a:pt x="1487191" y="905073"/>
                  </a:cubicBezTo>
                  <a:cubicBezTo>
                    <a:pt x="1475147" y="932173"/>
                    <a:pt x="1469125" y="965295"/>
                    <a:pt x="1436002" y="974329"/>
                  </a:cubicBezTo>
                  <a:cubicBezTo>
                    <a:pt x="1414925" y="980351"/>
                    <a:pt x="1408902" y="965295"/>
                    <a:pt x="1402880" y="950240"/>
                  </a:cubicBezTo>
                  <a:cubicBezTo>
                    <a:pt x="1387824" y="911095"/>
                    <a:pt x="1360724" y="877973"/>
                    <a:pt x="1330612" y="850871"/>
                  </a:cubicBezTo>
                  <a:cubicBezTo>
                    <a:pt x="1324590" y="844849"/>
                    <a:pt x="1315556" y="838827"/>
                    <a:pt x="1318567" y="829794"/>
                  </a:cubicBezTo>
                  <a:cubicBezTo>
                    <a:pt x="1321579" y="817749"/>
                    <a:pt x="1333623" y="820760"/>
                    <a:pt x="1348679" y="817749"/>
                  </a:cubicBezTo>
                  <a:close/>
                  <a:moveTo>
                    <a:pt x="2297195" y="664180"/>
                  </a:moveTo>
                  <a:cubicBezTo>
                    <a:pt x="2342362" y="664180"/>
                    <a:pt x="2408607" y="718381"/>
                    <a:pt x="2417640" y="760537"/>
                  </a:cubicBezTo>
                  <a:cubicBezTo>
                    <a:pt x="2420652" y="766559"/>
                    <a:pt x="2420652" y="769571"/>
                    <a:pt x="2417640" y="769571"/>
                  </a:cubicBezTo>
                  <a:cubicBezTo>
                    <a:pt x="2417640" y="781615"/>
                    <a:pt x="2417640" y="793660"/>
                    <a:pt x="2408607" y="799682"/>
                  </a:cubicBezTo>
                  <a:cubicBezTo>
                    <a:pt x="2366451" y="835816"/>
                    <a:pt x="2336339" y="880984"/>
                    <a:pt x="2306228" y="926151"/>
                  </a:cubicBezTo>
                  <a:cubicBezTo>
                    <a:pt x="2300205" y="935185"/>
                    <a:pt x="2291172" y="944218"/>
                    <a:pt x="2282138" y="938196"/>
                  </a:cubicBezTo>
                  <a:cubicBezTo>
                    <a:pt x="2270093" y="932173"/>
                    <a:pt x="2273105" y="917118"/>
                    <a:pt x="2279127" y="911095"/>
                  </a:cubicBezTo>
                  <a:cubicBezTo>
                    <a:pt x="2315261" y="862916"/>
                    <a:pt x="2303217" y="811727"/>
                    <a:pt x="2294183" y="760537"/>
                  </a:cubicBezTo>
                  <a:cubicBezTo>
                    <a:pt x="2291172" y="736447"/>
                    <a:pt x="2282138" y="715370"/>
                    <a:pt x="2279127" y="691280"/>
                  </a:cubicBezTo>
                  <a:cubicBezTo>
                    <a:pt x="2276115" y="679236"/>
                    <a:pt x="2276115" y="664180"/>
                    <a:pt x="2297195" y="664180"/>
                  </a:cubicBezTo>
                  <a:close/>
                  <a:moveTo>
                    <a:pt x="433804" y="612802"/>
                  </a:moveTo>
                  <a:cubicBezTo>
                    <a:pt x="436486" y="612802"/>
                    <a:pt x="439309" y="613743"/>
                    <a:pt x="442320" y="616001"/>
                  </a:cubicBezTo>
                  <a:cubicBezTo>
                    <a:pt x="451354" y="625035"/>
                    <a:pt x="442320" y="637079"/>
                    <a:pt x="433287" y="643102"/>
                  </a:cubicBezTo>
                  <a:cubicBezTo>
                    <a:pt x="351984" y="790649"/>
                    <a:pt x="246595" y="911095"/>
                    <a:pt x="80980" y="968307"/>
                  </a:cubicBezTo>
                  <a:cubicBezTo>
                    <a:pt x="68935" y="971318"/>
                    <a:pt x="62913" y="971318"/>
                    <a:pt x="53880" y="962284"/>
                  </a:cubicBezTo>
                  <a:cubicBezTo>
                    <a:pt x="38824" y="944218"/>
                    <a:pt x="20757" y="923140"/>
                    <a:pt x="5702" y="905073"/>
                  </a:cubicBezTo>
                  <a:cubicBezTo>
                    <a:pt x="-3332" y="896040"/>
                    <a:pt x="-321" y="890017"/>
                    <a:pt x="5702" y="880984"/>
                  </a:cubicBezTo>
                  <a:cubicBezTo>
                    <a:pt x="47857" y="823772"/>
                    <a:pt x="65924" y="757525"/>
                    <a:pt x="83991" y="688269"/>
                  </a:cubicBezTo>
                  <a:cubicBezTo>
                    <a:pt x="87002" y="676224"/>
                    <a:pt x="87002" y="664180"/>
                    <a:pt x="99047" y="661169"/>
                  </a:cubicBezTo>
                  <a:cubicBezTo>
                    <a:pt x="111092" y="661169"/>
                    <a:pt x="120125" y="670202"/>
                    <a:pt x="126147" y="679236"/>
                  </a:cubicBezTo>
                  <a:cubicBezTo>
                    <a:pt x="144214" y="709347"/>
                    <a:pt x="141203" y="742469"/>
                    <a:pt x="135181" y="772582"/>
                  </a:cubicBezTo>
                  <a:cubicBezTo>
                    <a:pt x="132170" y="802693"/>
                    <a:pt x="123136" y="829794"/>
                    <a:pt x="114103" y="862916"/>
                  </a:cubicBezTo>
                  <a:cubicBezTo>
                    <a:pt x="147227" y="841839"/>
                    <a:pt x="177338" y="826783"/>
                    <a:pt x="201427" y="802693"/>
                  </a:cubicBezTo>
                  <a:cubicBezTo>
                    <a:pt x="267672" y="739458"/>
                    <a:pt x="351984" y="697303"/>
                    <a:pt x="412209" y="628046"/>
                  </a:cubicBezTo>
                  <a:cubicBezTo>
                    <a:pt x="418984" y="621271"/>
                    <a:pt x="425759" y="612802"/>
                    <a:pt x="433804" y="612802"/>
                  </a:cubicBezTo>
                  <a:close/>
                  <a:moveTo>
                    <a:pt x="616967" y="567822"/>
                  </a:moveTo>
                  <a:cubicBezTo>
                    <a:pt x="635034" y="564811"/>
                    <a:pt x="644068" y="579867"/>
                    <a:pt x="653101" y="591912"/>
                  </a:cubicBezTo>
                  <a:cubicBezTo>
                    <a:pt x="668157" y="612990"/>
                    <a:pt x="686224" y="631057"/>
                    <a:pt x="707302" y="652135"/>
                  </a:cubicBezTo>
                  <a:cubicBezTo>
                    <a:pt x="713325" y="658157"/>
                    <a:pt x="719347" y="664180"/>
                    <a:pt x="719347" y="673213"/>
                  </a:cubicBezTo>
                  <a:cubicBezTo>
                    <a:pt x="716336" y="691280"/>
                    <a:pt x="707302" y="700314"/>
                    <a:pt x="692246" y="703325"/>
                  </a:cubicBezTo>
                  <a:cubicBezTo>
                    <a:pt x="635034" y="712358"/>
                    <a:pt x="589866" y="745480"/>
                    <a:pt x="541687" y="772582"/>
                  </a:cubicBezTo>
                  <a:cubicBezTo>
                    <a:pt x="538676" y="775593"/>
                    <a:pt x="532654" y="778604"/>
                    <a:pt x="529643" y="778604"/>
                  </a:cubicBezTo>
                  <a:cubicBezTo>
                    <a:pt x="520609" y="778604"/>
                    <a:pt x="511576" y="787638"/>
                    <a:pt x="505554" y="775593"/>
                  </a:cubicBezTo>
                  <a:cubicBezTo>
                    <a:pt x="499531" y="766559"/>
                    <a:pt x="505554" y="760536"/>
                    <a:pt x="511576" y="754514"/>
                  </a:cubicBezTo>
                  <a:cubicBezTo>
                    <a:pt x="556743" y="715370"/>
                    <a:pt x="577821" y="664180"/>
                    <a:pt x="598900" y="612990"/>
                  </a:cubicBezTo>
                  <a:cubicBezTo>
                    <a:pt x="598900" y="609979"/>
                    <a:pt x="601912" y="606968"/>
                    <a:pt x="601912" y="603956"/>
                  </a:cubicBezTo>
                  <a:cubicBezTo>
                    <a:pt x="607934" y="591912"/>
                    <a:pt x="595888" y="570834"/>
                    <a:pt x="616967" y="567822"/>
                  </a:cubicBezTo>
                  <a:close/>
                  <a:moveTo>
                    <a:pt x="1264365" y="477487"/>
                  </a:moveTo>
                  <a:cubicBezTo>
                    <a:pt x="1237265" y="492543"/>
                    <a:pt x="1210164" y="507599"/>
                    <a:pt x="1201131" y="537710"/>
                  </a:cubicBezTo>
                  <a:cubicBezTo>
                    <a:pt x="1183064" y="594922"/>
                    <a:pt x="1164997" y="652134"/>
                    <a:pt x="1146930" y="712358"/>
                  </a:cubicBezTo>
                  <a:cubicBezTo>
                    <a:pt x="1192098" y="700313"/>
                    <a:pt x="1213176" y="673212"/>
                    <a:pt x="1225220" y="634067"/>
                  </a:cubicBezTo>
                  <a:cubicBezTo>
                    <a:pt x="1234254" y="606967"/>
                    <a:pt x="1243287" y="582878"/>
                    <a:pt x="1252321" y="555777"/>
                  </a:cubicBezTo>
                  <a:cubicBezTo>
                    <a:pt x="1261354" y="531688"/>
                    <a:pt x="1270388" y="507599"/>
                    <a:pt x="1264365" y="477487"/>
                  </a:cubicBezTo>
                  <a:close/>
                  <a:moveTo>
                    <a:pt x="395271" y="207235"/>
                  </a:moveTo>
                  <a:cubicBezTo>
                    <a:pt x="400164" y="209493"/>
                    <a:pt x="404681" y="214010"/>
                    <a:pt x="409197" y="218527"/>
                  </a:cubicBezTo>
                  <a:cubicBezTo>
                    <a:pt x="433287" y="245628"/>
                    <a:pt x="457376" y="269716"/>
                    <a:pt x="466409" y="305851"/>
                  </a:cubicBezTo>
                  <a:cubicBezTo>
                    <a:pt x="466409" y="308862"/>
                    <a:pt x="466409" y="314885"/>
                    <a:pt x="463398" y="317896"/>
                  </a:cubicBezTo>
                  <a:cubicBezTo>
                    <a:pt x="439309" y="378118"/>
                    <a:pt x="427264" y="444364"/>
                    <a:pt x="418231" y="507599"/>
                  </a:cubicBezTo>
                  <a:cubicBezTo>
                    <a:pt x="412209" y="537711"/>
                    <a:pt x="397153" y="558789"/>
                    <a:pt x="376075" y="579867"/>
                  </a:cubicBezTo>
                  <a:cubicBezTo>
                    <a:pt x="367040" y="585889"/>
                    <a:pt x="361018" y="588901"/>
                    <a:pt x="351984" y="582878"/>
                  </a:cubicBezTo>
                  <a:cubicBezTo>
                    <a:pt x="345962" y="576856"/>
                    <a:pt x="342951" y="573845"/>
                    <a:pt x="345962" y="564811"/>
                  </a:cubicBezTo>
                  <a:cubicBezTo>
                    <a:pt x="373063" y="516633"/>
                    <a:pt x="367040" y="459420"/>
                    <a:pt x="376075" y="408231"/>
                  </a:cubicBezTo>
                  <a:cubicBezTo>
                    <a:pt x="382097" y="378118"/>
                    <a:pt x="385108" y="344996"/>
                    <a:pt x="388119" y="311873"/>
                  </a:cubicBezTo>
                  <a:cubicBezTo>
                    <a:pt x="391130" y="287784"/>
                    <a:pt x="391130" y="260684"/>
                    <a:pt x="376075" y="239605"/>
                  </a:cubicBezTo>
                  <a:cubicBezTo>
                    <a:pt x="370051" y="230571"/>
                    <a:pt x="364029" y="218527"/>
                    <a:pt x="379086" y="209494"/>
                  </a:cubicBezTo>
                  <a:cubicBezTo>
                    <a:pt x="385108" y="204977"/>
                    <a:pt x="390378" y="204977"/>
                    <a:pt x="395271" y="207235"/>
                  </a:cubicBezTo>
                  <a:close/>
                  <a:moveTo>
                    <a:pt x="2375861" y="168843"/>
                  </a:moveTo>
                  <a:cubicBezTo>
                    <a:pt x="2377743" y="167337"/>
                    <a:pt x="2380001" y="167337"/>
                    <a:pt x="2384518" y="170349"/>
                  </a:cubicBezTo>
                  <a:cubicBezTo>
                    <a:pt x="2393551" y="176370"/>
                    <a:pt x="2402585" y="185404"/>
                    <a:pt x="2396563" y="194438"/>
                  </a:cubicBezTo>
                  <a:cubicBezTo>
                    <a:pt x="2372473" y="242617"/>
                    <a:pt x="2369462" y="302840"/>
                    <a:pt x="2300205" y="320906"/>
                  </a:cubicBezTo>
                  <a:cubicBezTo>
                    <a:pt x="2255038" y="341985"/>
                    <a:pt x="2224927" y="369086"/>
                    <a:pt x="2212882" y="426298"/>
                  </a:cubicBezTo>
                  <a:cubicBezTo>
                    <a:pt x="2194815" y="513621"/>
                    <a:pt x="2137603" y="585889"/>
                    <a:pt x="2086413" y="658157"/>
                  </a:cubicBezTo>
                  <a:cubicBezTo>
                    <a:pt x="2008122" y="763548"/>
                    <a:pt x="1920799" y="859905"/>
                    <a:pt x="1821431" y="944218"/>
                  </a:cubicBezTo>
                  <a:cubicBezTo>
                    <a:pt x="1800352" y="962284"/>
                    <a:pt x="1779275" y="980351"/>
                    <a:pt x="1749163" y="983362"/>
                  </a:cubicBezTo>
                  <a:cubicBezTo>
                    <a:pt x="1743141" y="986374"/>
                    <a:pt x="1734107" y="986374"/>
                    <a:pt x="1731096" y="980351"/>
                  </a:cubicBezTo>
                  <a:cubicBezTo>
                    <a:pt x="1728084" y="974329"/>
                    <a:pt x="1734107" y="968307"/>
                    <a:pt x="1737119" y="962284"/>
                  </a:cubicBezTo>
                  <a:cubicBezTo>
                    <a:pt x="1746151" y="953252"/>
                    <a:pt x="1755186" y="947229"/>
                    <a:pt x="1764218" y="938196"/>
                  </a:cubicBezTo>
                  <a:cubicBezTo>
                    <a:pt x="1857565" y="859905"/>
                    <a:pt x="1932844" y="769571"/>
                    <a:pt x="1981023" y="658157"/>
                  </a:cubicBezTo>
                  <a:cubicBezTo>
                    <a:pt x="1996077" y="622023"/>
                    <a:pt x="2020167" y="585889"/>
                    <a:pt x="2041246" y="543733"/>
                  </a:cubicBezTo>
                  <a:cubicBezTo>
                    <a:pt x="1968978" y="576856"/>
                    <a:pt x="1941877" y="519644"/>
                    <a:pt x="1902733" y="486521"/>
                  </a:cubicBezTo>
                  <a:cubicBezTo>
                    <a:pt x="1881654" y="468454"/>
                    <a:pt x="1896710" y="441353"/>
                    <a:pt x="1926822" y="441353"/>
                  </a:cubicBezTo>
                  <a:cubicBezTo>
                    <a:pt x="2002100" y="441353"/>
                    <a:pt x="2056301" y="393174"/>
                    <a:pt x="2110503" y="351019"/>
                  </a:cubicBezTo>
                  <a:cubicBezTo>
                    <a:pt x="2128569" y="338974"/>
                    <a:pt x="2119536" y="317896"/>
                    <a:pt x="2113514" y="299829"/>
                  </a:cubicBezTo>
                  <a:lnTo>
                    <a:pt x="2095447" y="245628"/>
                  </a:lnTo>
                  <a:cubicBezTo>
                    <a:pt x="2092435" y="230571"/>
                    <a:pt x="2092435" y="218527"/>
                    <a:pt x="2104480" y="209494"/>
                  </a:cubicBezTo>
                  <a:cubicBezTo>
                    <a:pt x="2116525" y="200459"/>
                    <a:pt x="2128569" y="206482"/>
                    <a:pt x="2140614" y="212505"/>
                  </a:cubicBezTo>
                  <a:cubicBezTo>
                    <a:pt x="2167715" y="230571"/>
                    <a:pt x="2191803" y="245628"/>
                    <a:pt x="2209870" y="272727"/>
                  </a:cubicBezTo>
                  <a:cubicBezTo>
                    <a:pt x="2218904" y="287784"/>
                    <a:pt x="2224927" y="287784"/>
                    <a:pt x="2236971" y="278750"/>
                  </a:cubicBezTo>
                  <a:cubicBezTo>
                    <a:pt x="2285150" y="248639"/>
                    <a:pt x="2327306" y="215516"/>
                    <a:pt x="2369462" y="176370"/>
                  </a:cubicBezTo>
                  <a:cubicBezTo>
                    <a:pt x="2372474" y="173359"/>
                    <a:pt x="2373979" y="170348"/>
                    <a:pt x="2375861" y="168843"/>
                  </a:cubicBezTo>
                  <a:close/>
                  <a:moveTo>
                    <a:pt x="3176453" y="89046"/>
                  </a:moveTo>
                  <a:cubicBezTo>
                    <a:pt x="3164409" y="92057"/>
                    <a:pt x="3155374" y="98081"/>
                    <a:pt x="3143329" y="104103"/>
                  </a:cubicBezTo>
                  <a:cubicBezTo>
                    <a:pt x="3134297" y="107114"/>
                    <a:pt x="3128275" y="113135"/>
                    <a:pt x="3128275" y="131203"/>
                  </a:cubicBezTo>
                  <a:cubicBezTo>
                    <a:pt x="3131285" y="134215"/>
                    <a:pt x="3137307" y="140237"/>
                    <a:pt x="3140319" y="140237"/>
                  </a:cubicBezTo>
                  <a:cubicBezTo>
                    <a:pt x="3149352" y="140237"/>
                    <a:pt x="3155374" y="137226"/>
                    <a:pt x="3161396" y="128192"/>
                  </a:cubicBezTo>
                  <a:cubicBezTo>
                    <a:pt x="3167419" y="116147"/>
                    <a:pt x="3176453" y="107114"/>
                    <a:pt x="3182475" y="95068"/>
                  </a:cubicBezTo>
                  <a:close/>
                  <a:moveTo>
                    <a:pt x="1390834" y="28824"/>
                  </a:moveTo>
                  <a:cubicBezTo>
                    <a:pt x="1399868" y="28824"/>
                    <a:pt x="1405890" y="37858"/>
                    <a:pt x="1405890" y="46891"/>
                  </a:cubicBezTo>
                  <a:cubicBezTo>
                    <a:pt x="1408901" y="73991"/>
                    <a:pt x="1417935" y="101092"/>
                    <a:pt x="1405890" y="131204"/>
                  </a:cubicBezTo>
                  <a:cubicBezTo>
                    <a:pt x="1390834" y="173360"/>
                    <a:pt x="1378790" y="215516"/>
                    <a:pt x="1360723" y="266706"/>
                  </a:cubicBezTo>
                  <a:cubicBezTo>
                    <a:pt x="1399868" y="230572"/>
                    <a:pt x="1439013" y="203471"/>
                    <a:pt x="1478158" y="179382"/>
                  </a:cubicBezTo>
                  <a:cubicBezTo>
                    <a:pt x="1484180" y="176371"/>
                    <a:pt x="1490203" y="167337"/>
                    <a:pt x="1496225" y="161315"/>
                  </a:cubicBezTo>
                  <a:cubicBezTo>
                    <a:pt x="1502247" y="155293"/>
                    <a:pt x="1502247" y="134215"/>
                    <a:pt x="1520314" y="146259"/>
                  </a:cubicBezTo>
                  <a:cubicBezTo>
                    <a:pt x="1532359" y="152282"/>
                    <a:pt x="1544404" y="164326"/>
                    <a:pt x="1550426" y="173360"/>
                  </a:cubicBezTo>
                  <a:cubicBezTo>
                    <a:pt x="1529348" y="224550"/>
                    <a:pt x="1508270" y="272728"/>
                    <a:pt x="1487192" y="320907"/>
                  </a:cubicBezTo>
                  <a:cubicBezTo>
                    <a:pt x="1481169" y="329940"/>
                    <a:pt x="1472136" y="332951"/>
                    <a:pt x="1463102" y="338974"/>
                  </a:cubicBezTo>
                  <a:cubicBezTo>
                    <a:pt x="1420946" y="363063"/>
                    <a:pt x="1378790" y="390163"/>
                    <a:pt x="1336633" y="414253"/>
                  </a:cubicBezTo>
                  <a:cubicBezTo>
                    <a:pt x="1327600" y="420275"/>
                    <a:pt x="1315555" y="423286"/>
                    <a:pt x="1318566" y="435331"/>
                  </a:cubicBezTo>
                  <a:cubicBezTo>
                    <a:pt x="1318566" y="444364"/>
                    <a:pt x="1330611" y="441353"/>
                    <a:pt x="1339645" y="444364"/>
                  </a:cubicBezTo>
                  <a:cubicBezTo>
                    <a:pt x="1357711" y="450387"/>
                    <a:pt x="1366745" y="459420"/>
                    <a:pt x="1372767" y="474476"/>
                  </a:cubicBezTo>
                  <a:cubicBezTo>
                    <a:pt x="1378790" y="489532"/>
                    <a:pt x="1381801" y="501576"/>
                    <a:pt x="1393845" y="507599"/>
                  </a:cubicBezTo>
                  <a:cubicBezTo>
                    <a:pt x="1402879" y="513621"/>
                    <a:pt x="1402879" y="519643"/>
                    <a:pt x="1399868" y="528677"/>
                  </a:cubicBezTo>
                  <a:cubicBezTo>
                    <a:pt x="1396857" y="534699"/>
                    <a:pt x="1390834" y="540721"/>
                    <a:pt x="1393845" y="546744"/>
                  </a:cubicBezTo>
                  <a:cubicBezTo>
                    <a:pt x="1411912" y="594922"/>
                    <a:pt x="1378790" y="622023"/>
                    <a:pt x="1354700" y="652134"/>
                  </a:cubicBezTo>
                  <a:cubicBezTo>
                    <a:pt x="1321578" y="697302"/>
                    <a:pt x="1303511" y="745480"/>
                    <a:pt x="1306522" y="802692"/>
                  </a:cubicBezTo>
                  <a:cubicBezTo>
                    <a:pt x="1309533" y="862916"/>
                    <a:pt x="1306522" y="920128"/>
                    <a:pt x="1306522" y="980351"/>
                  </a:cubicBezTo>
                  <a:cubicBezTo>
                    <a:pt x="1306522" y="992395"/>
                    <a:pt x="1306522" y="1001429"/>
                    <a:pt x="1303511" y="1013474"/>
                  </a:cubicBezTo>
                  <a:cubicBezTo>
                    <a:pt x="1297488" y="1052619"/>
                    <a:pt x="1279421" y="1058641"/>
                    <a:pt x="1249310" y="1034552"/>
                  </a:cubicBezTo>
                  <a:lnTo>
                    <a:pt x="1168008" y="971317"/>
                  </a:lnTo>
                  <a:cubicBezTo>
                    <a:pt x="1155964" y="962284"/>
                    <a:pt x="1149941" y="962284"/>
                    <a:pt x="1140908" y="977340"/>
                  </a:cubicBezTo>
                  <a:cubicBezTo>
                    <a:pt x="1128863" y="998418"/>
                    <a:pt x="1116818" y="1019496"/>
                    <a:pt x="1101763" y="1040574"/>
                  </a:cubicBezTo>
                  <a:cubicBezTo>
                    <a:pt x="1077673" y="1070686"/>
                    <a:pt x="1053584" y="1067674"/>
                    <a:pt x="1017450" y="1034552"/>
                  </a:cubicBezTo>
                  <a:cubicBezTo>
                    <a:pt x="996372" y="1016485"/>
                    <a:pt x="999383" y="995407"/>
                    <a:pt x="1023472" y="971317"/>
                  </a:cubicBezTo>
                  <a:cubicBezTo>
                    <a:pt x="1041539" y="953250"/>
                    <a:pt x="1062617" y="947228"/>
                    <a:pt x="1086707" y="941206"/>
                  </a:cubicBezTo>
                  <a:cubicBezTo>
                    <a:pt x="1152952" y="929161"/>
                    <a:pt x="1216187" y="853882"/>
                    <a:pt x="1219198" y="784625"/>
                  </a:cubicBezTo>
                  <a:cubicBezTo>
                    <a:pt x="1219198" y="763547"/>
                    <a:pt x="1213176" y="763547"/>
                    <a:pt x="1198120" y="772581"/>
                  </a:cubicBezTo>
                  <a:cubicBezTo>
                    <a:pt x="1174031" y="787637"/>
                    <a:pt x="1149941" y="799681"/>
                    <a:pt x="1125852" y="814737"/>
                  </a:cubicBezTo>
                  <a:cubicBezTo>
                    <a:pt x="1089718" y="832804"/>
                    <a:pt x="1077673" y="796670"/>
                    <a:pt x="1053584" y="784625"/>
                  </a:cubicBezTo>
                  <a:cubicBezTo>
                    <a:pt x="1032506" y="775592"/>
                    <a:pt x="1050573" y="760536"/>
                    <a:pt x="1056595" y="751503"/>
                  </a:cubicBezTo>
                  <a:cubicBezTo>
                    <a:pt x="1086707" y="685257"/>
                    <a:pt x="1119830" y="622023"/>
                    <a:pt x="1149941" y="555777"/>
                  </a:cubicBezTo>
                  <a:cubicBezTo>
                    <a:pt x="1155964" y="540721"/>
                    <a:pt x="1155964" y="528677"/>
                    <a:pt x="1140908" y="519643"/>
                  </a:cubicBezTo>
                  <a:cubicBezTo>
                    <a:pt x="1122841" y="507599"/>
                    <a:pt x="1104774" y="492543"/>
                    <a:pt x="1086707" y="477487"/>
                  </a:cubicBezTo>
                  <a:cubicBezTo>
                    <a:pt x="1074662" y="465442"/>
                    <a:pt x="1068640" y="453398"/>
                    <a:pt x="1074662" y="438342"/>
                  </a:cubicBezTo>
                  <a:cubicBezTo>
                    <a:pt x="1080684" y="423286"/>
                    <a:pt x="1095740" y="423286"/>
                    <a:pt x="1107785" y="423286"/>
                  </a:cubicBezTo>
                  <a:cubicBezTo>
                    <a:pt x="1164997" y="417264"/>
                    <a:pt x="1216187" y="396186"/>
                    <a:pt x="1243287" y="338974"/>
                  </a:cubicBezTo>
                  <a:lnTo>
                    <a:pt x="1360723" y="104103"/>
                  </a:lnTo>
                  <a:cubicBezTo>
                    <a:pt x="1369756" y="86036"/>
                    <a:pt x="1369756" y="64958"/>
                    <a:pt x="1375778" y="46891"/>
                  </a:cubicBezTo>
                  <a:cubicBezTo>
                    <a:pt x="1378790" y="37858"/>
                    <a:pt x="1378790" y="28824"/>
                    <a:pt x="1390834" y="28824"/>
                  </a:cubicBezTo>
                  <a:close/>
                  <a:moveTo>
                    <a:pt x="3231360" y="76"/>
                  </a:moveTo>
                  <a:cubicBezTo>
                    <a:pt x="3256061" y="1346"/>
                    <a:pt x="3293888" y="18284"/>
                    <a:pt x="3302921" y="31834"/>
                  </a:cubicBezTo>
                  <a:cubicBezTo>
                    <a:pt x="3305933" y="37856"/>
                    <a:pt x="3305933" y="43880"/>
                    <a:pt x="3302921" y="49902"/>
                  </a:cubicBezTo>
                  <a:cubicBezTo>
                    <a:pt x="3284855" y="98081"/>
                    <a:pt x="3266788" y="152281"/>
                    <a:pt x="3227643" y="188416"/>
                  </a:cubicBezTo>
                  <a:cubicBezTo>
                    <a:pt x="3185486" y="227560"/>
                    <a:pt x="3143329" y="269716"/>
                    <a:pt x="3113218" y="314885"/>
                  </a:cubicBezTo>
                  <a:cubicBezTo>
                    <a:pt x="3071063" y="372097"/>
                    <a:pt x="3001806" y="390163"/>
                    <a:pt x="2971694" y="447375"/>
                  </a:cubicBezTo>
                  <a:cubicBezTo>
                    <a:pt x="2983739" y="444364"/>
                    <a:pt x="2995783" y="441353"/>
                    <a:pt x="3004817" y="438341"/>
                  </a:cubicBezTo>
                  <a:cubicBezTo>
                    <a:pt x="3025895" y="432320"/>
                    <a:pt x="3043962" y="435330"/>
                    <a:pt x="3059018" y="453398"/>
                  </a:cubicBezTo>
                  <a:cubicBezTo>
                    <a:pt x="3074074" y="468454"/>
                    <a:pt x="3062029" y="483510"/>
                    <a:pt x="3056007" y="495554"/>
                  </a:cubicBezTo>
                  <a:cubicBezTo>
                    <a:pt x="3037940" y="537711"/>
                    <a:pt x="3019873" y="582878"/>
                    <a:pt x="3001806" y="628046"/>
                  </a:cubicBezTo>
                  <a:cubicBezTo>
                    <a:pt x="2992772" y="643102"/>
                    <a:pt x="2998795" y="652135"/>
                    <a:pt x="3013851" y="655146"/>
                  </a:cubicBezTo>
                  <a:cubicBezTo>
                    <a:pt x="3037940" y="661169"/>
                    <a:pt x="3062029" y="673213"/>
                    <a:pt x="3083106" y="688269"/>
                  </a:cubicBezTo>
                  <a:cubicBezTo>
                    <a:pt x="3101173" y="700314"/>
                    <a:pt x="3116230" y="721392"/>
                    <a:pt x="3113218" y="745480"/>
                  </a:cubicBezTo>
                  <a:cubicBezTo>
                    <a:pt x="3110207" y="766559"/>
                    <a:pt x="3119240" y="772582"/>
                    <a:pt x="3134297" y="775593"/>
                  </a:cubicBezTo>
                  <a:cubicBezTo>
                    <a:pt x="3164409" y="784626"/>
                    <a:pt x="3194520" y="793660"/>
                    <a:pt x="3227643" y="802693"/>
                  </a:cubicBezTo>
                  <a:cubicBezTo>
                    <a:pt x="3242699" y="808716"/>
                    <a:pt x="3257755" y="814738"/>
                    <a:pt x="3269799" y="826783"/>
                  </a:cubicBezTo>
                  <a:cubicBezTo>
                    <a:pt x="3293888" y="850871"/>
                    <a:pt x="3290877" y="865927"/>
                    <a:pt x="3263777" y="883995"/>
                  </a:cubicBezTo>
                  <a:cubicBezTo>
                    <a:pt x="3242699" y="896040"/>
                    <a:pt x="3227643" y="908084"/>
                    <a:pt x="3203553" y="880984"/>
                  </a:cubicBezTo>
                  <a:cubicBezTo>
                    <a:pt x="3188498" y="865927"/>
                    <a:pt x="3161396" y="859905"/>
                    <a:pt x="3137307" y="853882"/>
                  </a:cubicBezTo>
                  <a:cubicBezTo>
                    <a:pt x="3122252" y="847860"/>
                    <a:pt x="3116230" y="853882"/>
                    <a:pt x="3113218" y="871949"/>
                  </a:cubicBezTo>
                  <a:cubicBezTo>
                    <a:pt x="3110207" y="911095"/>
                    <a:pt x="3104185" y="950240"/>
                    <a:pt x="3095151" y="989386"/>
                  </a:cubicBezTo>
                  <a:cubicBezTo>
                    <a:pt x="3080096" y="1067676"/>
                    <a:pt x="3013851" y="1106821"/>
                    <a:pt x="2941582" y="1076709"/>
                  </a:cubicBezTo>
                  <a:cubicBezTo>
                    <a:pt x="2860281" y="1043587"/>
                    <a:pt x="2781991" y="1001430"/>
                    <a:pt x="2712735" y="947229"/>
                  </a:cubicBezTo>
                  <a:cubicBezTo>
                    <a:pt x="2634444" y="887006"/>
                    <a:pt x="2637455" y="871949"/>
                    <a:pt x="2724779" y="826783"/>
                  </a:cubicBezTo>
                  <a:cubicBezTo>
                    <a:pt x="2827159" y="775593"/>
                    <a:pt x="2935559" y="739458"/>
                    <a:pt x="3052995" y="754514"/>
                  </a:cubicBezTo>
                  <a:cubicBezTo>
                    <a:pt x="3037940" y="712358"/>
                    <a:pt x="2998795" y="697303"/>
                    <a:pt x="2944594" y="709347"/>
                  </a:cubicBezTo>
                  <a:cubicBezTo>
                    <a:pt x="2923515" y="712358"/>
                    <a:pt x="2905448" y="715370"/>
                    <a:pt x="2893403" y="697303"/>
                  </a:cubicBezTo>
                  <a:cubicBezTo>
                    <a:pt x="2881359" y="682247"/>
                    <a:pt x="2881359" y="664180"/>
                    <a:pt x="2893403" y="646113"/>
                  </a:cubicBezTo>
                  <a:cubicBezTo>
                    <a:pt x="2905448" y="628046"/>
                    <a:pt x="2914482" y="606968"/>
                    <a:pt x="2920505" y="585889"/>
                  </a:cubicBezTo>
                  <a:cubicBezTo>
                    <a:pt x="2923515" y="579867"/>
                    <a:pt x="2923515" y="570834"/>
                    <a:pt x="2917493" y="564811"/>
                  </a:cubicBezTo>
                  <a:cubicBezTo>
                    <a:pt x="2908460" y="558789"/>
                    <a:pt x="2902437" y="564811"/>
                    <a:pt x="2896415" y="570834"/>
                  </a:cubicBezTo>
                  <a:cubicBezTo>
                    <a:pt x="2884371" y="582878"/>
                    <a:pt x="2869314" y="594923"/>
                    <a:pt x="2854259" y="606968"/>
                  </a:cubicBezTo>
                  <a:cubicBezTo>
                    <a:pt x="2845225" y="612990"/>
                    <a:pt x="2833181" y="622023"/>
                    <a:pt x="2821136" y="619011"/>
                  </a:cubicBezTo>
                  <a:cubicBezTo>
                    <a:pt x="2800058" y="612990"/>
                    <a:pt x="2772958" y="619011"/>
                    <a:pt x="2763924" y="591912"/>
                  </a:cubicBezTo>
                  <a:cubicBezTo>
                    <a:pt x="2754891" y="561800"/>
                    <a:pt x="2775969" y="516633"/>
                    <a:pt x="2800058" y="504588"/>
                  </a:cubicBezTo>
                  <a:cubicBezTo>
                    <a:pt x="2854259" y="477487"/>
                    <a:pt x="2893403" y="432320"/>
                    <a:pt x="2938571" y="390163"/>
                  </a:cubicBezTo>
                  <a:cubicBezTo>
                    <a:pt x="2986750" y="344996"/>
                    <a:pt x="3028906" y="290795"/>
                    <a:pt x="3080096" y="245628"/>
                  </a:cubicBezTo>
                  <a:cubicBezTo>
                    <a:pt x="3107195" y="224550"/>
                    <a:pt x="3104185" y="212505"/>
                    <a:pt x="3071063" y="203470"/>
                  </a:cubicBezTo>
                  <a:cubicBezTo>
                    <a:pt x="3065040" y="203470"/>
                    <a:pt x="3059018" y="200459"/>
                    <a:pt x="3056007" y="197449"/>
                  </a:cubicBezTo>
                  <a:cubicBezTo>
                    <a:pt x="3016862" y="161315"/>
                    <a:pt x="2986750" y="182393"/>
                    <a:pt x="2956639" y="209494"/>
                  </a:cubicBezTo>
                  <a:cubicBezTo>
                    <a:pt x="2920505" y="242617"/>
                    <a:pt x="2878348" y="260684"/>
                    <a:pt x="2851247" y="302840"/>
                  </a:cubicBezTo>
                  <a:cubicBezTo>
                    <a:pt x="2839203" y="323917"/>
                    <a:pt x="2812103" y="317896"/>
                    <a:pt x="2791025" y="311873"/>
                  </a:cubicBezTo>
                  <a:cubicBezTo>
                    <a:pt x="2769947" y="305851"/>
                    <a:pt x="2769947" y="287784"/>
                    <a:pt x="2769947" y="272727"/>
                  </a:cubicBezTo>
                  <a:cubicBezTo>
                    <a:pt x="2769947" y="239605"/>
                    <a:pt x="2769947" y="203470"/>
                    <a:pt x="2788013" y="173359"/>
                  </a:cubicBezTo>
                  <a:cubicBezTo>
                    <a:pt x="2791025" y="167337"/>
                    <a:pt x="2797047" y="155293"/>
                    <a:pt x="2806081" y="158304"/>
                  </a:cubicBezTo>
                  <a:cubicBezTo>
                    <a:pt x="2812103" y="161315"/>
                    <a:pt x="2815114" y="170349"/>
                    <a:pt x="2815114" y="179381"/>
                  </a:cubicBezTo>
                  <a:lnTo>
                    <a:pt x="2815114" y="200459"/>
                  </a:lnTo>
                  <a:cubicBezTo>
                    <a:pt x="2821136" y="236593"/>
                    <a:pt x="2836192" y="242617"/>
                    <a:pt x="2866304" y="224550"/>
                  </a:cubicBezTo>
                  <a:cubicBezTo>
                    <a:pt x="2905448" y="197449"/>
                    <a:pt x="2950616" y="176370"/>
                    <a:pt x="2980728" y="143247"/>
                  </a:cubicBezTo>
                  <a:cubicBezTo>
                    <a:pt x="3007828" y="110125"/>
                    <a:pt x="3034929" y="89046"/>
                    <a:pt x="3080096" y="104103"/>
                  </a:cubicBezTo>
                  <a:cubicBezTo>
                    <a:pt x="3086118" y="107114"/>
                    <a:pt x="3095151" y="101092"/>
                    <a:pt x="3101173" y="92057"/>
                  </a:cubicBezTo>
                  <a:cubicBezTo>
                    <a:pt x="3125263" y="46891"/>
                    <a:pt x="3179463" y="37856"/>
                    <a:pt x="3212587" y="4733"/>
                  </a:cubicBezTo>
                  <a:cubicBezTo>
                    <a:pt x="3216351" y="970"/>
                    <a:pt x="3223126" y="-348"/>
                    <a:pt x="3231360" y="7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1DB161A7-51D5-4DFC-A89C-7C8AB864F208}"/>
                </a:ext>
              </a:extLst>
            </p:cNvPr>
            <p:cNvSpPr/>
            <p:nvPr/>
          </p:nvSpPr>
          <p:spPr>
            <a:xfrm>
              <a:off x="7471344" y="2218239"/>
              <a:ext cx="3197853" cy="162953"/>
            </a:xfrm>
            <a:custGeom>
              <a:avLst/>
              <a:gdLst>
                <a:gd name="connsiteX0" fmla="*/ 2292145 w 3197853"/>
                <a:gd name="connsiteY0" fmla="*/ 151640 h 162953"/>
                <a:gd name="connsiteX1" fmla="*/ 2292247 w 3197853"/>
                <a:gd name="connsiteY1" fmla="*/ 151687 h 162953"/>
                <a:gd name="connsiteX2" fmla="*/ 2292300 w 3197853"/>
                <a:gd name="connsiteY2" fmla="*/ 151666 h 162953"/>
                <a:gd name="connsiteX3" fmla="*/ 418552 w 3197853"/>
                <a:gd name="connsiteY3" fmla="*/ 42157 h 162953"/>
                <a:gd name="connsiteX4" fmla="*/ 391452 w 3197853"/>
                <a:gd name="connsiteY4" fmla="*/ 99369 h 162953"/>
                <a:gd name="connsiteX5" fmla="*/ 448664 w 3197853"/>
                <a:gd name="connsiteY5" fmla="*/ 99369 h 162953"/>
                <a:gd name="connsiteX6" fmla="*/ 418552 w 3197853"/>
                <a:gd name="connsiteY6" fmla="*/ 42157 h 162953"/>
                <a:gd name="connsiteX7" fmla="*/ 1047881 w 3197853"/>
                <a:gd name="connsiteY7" fmla="*/ 21078 h 162953"/>
                <a:gd name="connsiteX8" fmla="*/ 1017771 w 3197853"/>
                <a:gd name="connsiteY8" fmla="*/ 25595 h 162953"/>
                <a:gd name="connsiteX9" fmla="*/ 987661 w 3197853"/>
                <a:gd name="connsiteY9" fmla="*/ 21078 h 162953"/>
                <a:gd name="connsiteX10" fmla="*/ 970771 w 3197853"/>
                <a:gd name="connsiteY10" fmla="*/ 38204 h 162953"/>
                <a:gd name="connsiteX11" fmla="*/ 963572 w 3197853"/>
                <a:gd name="connsiteY11" fmla="*/ 114424 h 162953"/>
                <a:gd name="connsiteX12" fmla="*/ 1017773 w 3197853"/>
                <a:gd name="connsiteY12" fmla="*/ 153569 h 162953"/>
                <a:gd name="connsiteX13" fmla="*/ 1068963 w 3197853"/>
                <a:gd name="connsiteY13" fmla="*/ 114424 h 162953"/>
                <a:gd name="connsiteX14" fmla="*/ 1047885 w 3197853"/>
                <a:gd name="connsiteY14" fmla="*/ 21078 h 162953"/>
                <a:gd name="connsiteX15" fmla="*/ 2496251 w 3197853"/>
                <a:gd name="connsiteY15" fmla="*/ 15056 h 162953"/>
                <a:gd name="connsiteX16" fmla="*/ 2475173 w 3197853"/>
                <a:gd name="connsiteY16" fmla="*/ 51190 h 162953"/>
                <a:gd name="connsiteX17" fmla="*/ 2493240 w 3197853"/>
                <a:gd name="connsiteY17" fmla="*/ 78291 h 162953"/>
                <a:gd name="connsiteX18" fmla="*/ 2538407 w 3197853"/>
                <a:gd name="connsiteY18" fmla="*/ 48179 h 162953"/>
                <a:gd name="connsiteX19" fmla="*/ 2496251 w 3197853"/>
                <a:gd name="connsiteY19" fmla="*/ 15056 h 162953"/>
                <a:gd name="connsiteX20" fmla="*/ 803979 w 3197853"/>
                <a:gd name="connsiteY20" fmla="*/ 15055 h 162953"/>
                <a:gd name="connsiteX21" fmla="*/ 776879 w 3197853"/>
                <a:gd name="connsiteY21" fmla="*/ 39144 h 162953"/>
                <a:gd name="connsiteX22" fmla="*/ 779081 w 3197853"/>
                <a:gd name="connsiteY22" fmla="*/ 116204 h 162953"/>
                <a:gd name="connsiteX23" fmla="*/ 773951 w 3197853"/>
                <a:gd name="connsiteY23" fmla="*/ 149997 h 162953"/>
                <a:gd name="connsiteX24" fmla="*/ 779889 w 3197853"/>
                <a:gd name="connsiteY24" fmla="*/ 147545 h 162953"/>
                <a:gd name="connsiteX25" fmla="*/ 786211 w 3197853"/>
                <a:gd name="connsiteY25" fmla="*/ 145137 h 162953"/>
                <a:gd name="connsiteX26" fmla="*/ 811507 w 3197853"/>
                <a:gd name="connsiteY26" fmla="*/ 147546 h 162953"/>
                <a:gd name="connsiteX27" fmla="*/ 843124 w 3197853"/>
                <a:gd name="connsiteY27" fmla="*/ 141524 h 162953"/>
                <a:gd name="connsiteX28" fmla="*/ 873236 w 3197853"/>
                <a:gd name="connsiteY28" fmla="*/ 57211 h 162953"/>
                <a:gd name="connsiteX29" fmla="*/ 803979 w 3197853"/>
                <a:gd name="connsiteY29" fmla="*/ 15055 h 162953"/>
                <a:gd name="connsiteX30" fmla="*/ 2430006 w 3197853"/>
                <a:gd name="connsiteY30" fmla="*/ 9034 h 162953"/>
                <a:gd name="connsiteX31" fmla="*/ 2505285 w 3197853"/>
                <a:gd name="connsiteY31" fmla="*/ 9034 h 162953"/>
                <a:gd name="connsiteX32" fmla="*/ 2565508 w 3197853"/>
                <a:gd name="connsiteY32" fmla="*/ 42157 h 162953"/>
                <a:gd name="connsiteX33" fmla="*/ 2523352 w 3197853"/>
                <a:gd name="connsiteY33" fmla="*/ 87324 h 162953"/>
                <a:gd name="connsiteX34" fmla="*/ 2589597 w 3197853"/>
                <a:gd name="connsiteY34" fmla="*/ 156580 h 162953"/>
                <a:gd name="connsiteX35" fmla="*/ 2532385 w 3197853"/>
                <a:gd name="connsiteY35" fmla="*/ 138513 h 162953"/>
                <a:gd name="connsiteX36" fmla="*/ 2514318 w 3197853"/>
                <a:gd name="connsiteY36" fmla="*/ 120447 h 162953"/>
                <a:gd name="connsiteX37" fmla="*/ 2478184 w 3197853"/>
                <a:gd name="connsiteY37" fmla="*/ 93346 h 162953"/>
                <a:gd name="connsiteX38" fmla="*/ 2490229 w 3197853"/>
                <a:gd name="connsiteY38" fmla="*/ 159591 h 162953"/>
                <a:gd name="connsiteX39" fmla="*/ 2433017 w 3197853"/>
                <a:gd name="connsiteY39" fmla="*/ 159591 h 162953"/>
                <a:gd name="connsiteX40" fmla="*/ 2430006 w 3197853"/>
                <a:gd name="connsiteY40" fmla="*/ 9034 h 162953"/>
                <a:gd name="connsiteX41" fmla="*/ 2071678 w 3197853"/>
                <a:gd name="connsiteY41" fmla="*/ 9034 h 162953"/>
                <a:gd name="connsiteX42" fmla="*/ 2122867 w 3197853"/>
                <a:gd name="connsiteY42" fmla="*/ 9034 h 162953"/>
                <a:gd name="connsiteX43" fmla="*/ 2165024 w 3197853"/>
                <a:gd name="connsiteY43" fmla="*/ 114425 h 162953"/>
                <a:gd name="connsiteX44" fmla="*/ 2210191 w 3197853"/>
                <a:gd name="connsiteY44" fmla="*/ 9034 h 162953"/>
                <a:gd name="connsiteX45" fmla="*/ 2237291 w 3197853"/>
                <a:gd name="connsiteY45" fmla="*/ 9034 h 162953"/>
                <a:gd name="connsiteX46" fmla="*/ 2162012 w 3197853"/>
                <a:gd name="connsiteY46" fmla="*/ 162604 h 162953"/>
                <a:gd name="connsiteX47" fmla="*/ 2071678 w 3197853"/>
                <a:gd name="connsiteY47" fmla="*/ 9034 h 162953"/>
                <a:gd name="connsiteX48" fmla="*/ 1589891 w 3197853"/>
                <a:gd name="connsiteY48" fmla="*/ 9034 h 162953"/>
                <a:gd name="connsiteX49" fmla="*/ 1650114 w 3197853"/>
                <a:gd name="connsiteY49" fmla="*/ 9034 h 162953"/>
                <a:gd name="connsiteX50" fmla="*/ 1629036 w 3197853"/>
                <a:gd name="connsiteY50" fmla="*/ 39146 h 162953"/>
                <a:gd name="connsiteX51" fmla="*/ 1629036 w 3197853"/>
                <a:gd name="connsiteY51" fmla="*/ 90335 h 162953"/>
                <a:gd name="connsiteX52" fmla="*/ 1674203 w 3197853"/>
                <a:gd name="connsiteY52" fmla="*/ 150558 h 162953"/>
                <a:gd name="connsiteX53" fmla="*/ 1678116 w 3197853"/>
                <a:gd name="connsiteY53" fmla="*/ 153267 h 162953"/>
                <a:gd name="connsiteX54" fmla="*/ 1708457 w 3197853"/>
                <a:gd name="connsiteY54" fmla="*/ 143032 h 162953"/>
                <a:gd name="connsiteX55" fmla="*/ 1728405 w 3197853"/>
                <a:gd name="connsiteY55" fmla="*/ 114425 h 162953"/>
                <a:gd name="connsiteX56" fmla="*/ 1707327 w 3197853"/>
                <a:gd name="connsiteY56" fmla="*/ 9034 h 162953"/>
                <a:gd name="connsiteX57" fmla="*/ 1761528 w 3197853"/>
                <a:gd name="connsiteY57" fmla="*/ 9034 h 162953"/>
                <a:gd name="connsiteX58" fmla="*/ 1743461 w 3197853"/>
                <a:gd name="connsiteY58" fmla="*/ 45168 h 162953"/>
                <a:gd name="connsiteX59" fmla="*/ 1743461 w 3197853"/>
                <a:gd name="connsiteY59" fmla="*/ 96358 h 162953"/>
                <a:gd name="connsiteX60" fmla="*/ 1677216 w 3197853"/>
                <a:gd name="connsiteY60" fmla="*/ 159593 h 162953"/>
                <a:gd name="connsiteX61" fmla="*/ 1677216 w 3197853"/>
                <a:gd name="connsiteY61" fmla="*/ 159589 h 162953"/>
                <a:gd name="connsiteX62" fmla="*/ 1677215 w 3197853"/>
                <a:gd name="connsiteY62" fmla="*/ 159592 h 162953"/>
                <a:gd name="connsiteX63" fmla="*/ 1601936 w 3197853"/>
                <a:gd name="connsiteY63" fmla="*/ 87324 h 162953"/>
                <a:gd name="connsiteX64" fmla="*/ 1589891 w 3197853"/>
                <a:gd name="connsiteY64" fmla="*/ 9034 h 162953"/>
                <a:gd name="connsiteX65" fmla="*/ 1804390 w 3197853"/>
                <a:gd name="connsiteY65" fmla="*/ 8986 h 162953"/>
                <a:gd name="connsiteX66" fmla="*/ 1848852 w 3197853"/>
                <a:gd name="connsiteY66" fmla="*/ 33122 h 162953"/>
                <a:gd name="connsiteX67" fmla="*/ 1924131 w 3197853"/>
                <a:gd name="connsiteY67" fmla="*/ 105390 h 162953"/>
                <a:gd name="connsiteX68" fmla="*/ 1909075 w 3197853"/>
                <a:gd name="connsiteY68" fmla="*/ 12044 h 162953"/>
                <a:gd name="connsiteX69" fmla="*/ 1951231 w 3197853"/>
                <a:gd name="connsiteY69" fmla="*/ 9033 h 162953"/>
                <a:gd name="connsiteX70" fmla="*/ 1936175 w 3197853"/>
                <a:gd name="connsiteY70" fmla="*/ 156580 h 162953"/>
                <a:gd name="connsiteX71" fmla="*/ 1824763 w 3197853"/>
                <a:gd name="connsiteY71" fmla="*/ 42156 h 162953"/>
                <a:gd name="connsiteX72" fmla="*/ 1815729 w 3197853"/>
                <a:gd name="connsiteY72" fmla="*/ 48178 h 162953"/>
                <a:gd name="connsiteX73" fmla="*/ 1827774 w 3197853"/>
                <a:gd name="connsiteY73" fmla="*/ 159591 h 162953"/>
                <a:gd name="connsiteX74" fmla="*/ 1785618 w 3197853"/>
                <a:gd name="connsiteY74" fmla="*/ 159591 h 162953"/>
                <a:gd name="connsiteX75" fmla="*/ 1785618 w 3197853"/>
                <a:gd name="connsiteY75" fmla="*/ 12044 h 162953"/>
                <a:gd name="connsiteX76" fmla="*/ 1804390 w 3197853"/>
                <a:gd name="connsiteY76" fmla="*/ 8986 h 162953"/>
                <a:gd name="connsiteX77" fmla="*/ 1421266 w 3197853"/>
                <a:gd name="connsiteY77" fmla="*/ 7903 h 162953"/>
                <a:gd name="connsiteX78" fmla="*/ 1472455 w 3197853"/>
                <a:gd name="connsiteY78" fmla="*/ 12043 h 162953"/>
                <a:gd name="connsiteX79" fmla="*/ 1478477 w 3197853"/>
                <a:gd name="connsiteY79" fmla="*/ 48177 h 162953"/>
                <a:gd name="connsiteX80" fmla="*/ 1424277 w 3197853"/>
                <a:gd name="connsiteY80" fmla="*/ 15054 h 162953"/>
                <a:gd name="connsiteX81" fmla="*/ 1361043 w 3197853"/>
                <a:gd name="connsiteY81" fmla="*/ 45166 h 162953"/>
                <a:gd name="connsiteX82" fmla="*/ 1364054 w 3197853"/>
                <a:gd name="connsiteY82" fmla="*/ 126468 h 162953"/>
                <a:gd name="connsiteX83" fmla="*/ 1439332 w 3197853"/>
                <a:gd name="connsiteY83" fmla="*/ 150557 h 162953"/>
                <a:gd name="connsiteX84" fmla="*/ 1457399 w 3197853"/>
                <a:gd name="connsiteY84" fmla="*/ 117434 h 162953"/>
                <a:gd name="connsiteX85" fmla="*/ 1445355 w 3197853"/>
                <a:gd name="connsiteY85" fmla="*/ 78289 h 162953"/>
                <a:gd name="connsiteX86" fmla="*/ 1496544 w 3197853"/>
                <a:gd name="connsiteY86" fmla="*/ 78289 h 162953"/>
                <a:gd name="connsiteX87" fmla="*/ 1487511 w 3197853"/>
                <a:gd name="connsiteY87" fmla="*/ 117434 h 162953"/>
                <a:gd name="connsiteX88" fmla="*/ 1454388 w 3197853"/>
                <a:gd name="connsiteY88" fmla="*/ 159591 h 162953"/>
                <a:gd name="connsiteX89" fmla="*/ 1373087 w 3197853"/>
                <a:gd name="connsiteY89" fmla="*/ 156580 h 162953"/>
                <a:gd name="connsiteX90" fmla="*/ 1318887 w 3197853"/>
                <a:gd name="connsiteY90" fmla="*/ 87323 h 162953"/>
                <a:gd name="connsiteX91" fmla="*/ 1370076 w 3197853"/>
                <a:gd name="connsiteY91" fmla="*/ 15054 h 162953"/>
                <a:gd name="connsiteX92" fmla="*/ 1421266 w 3197853"/>
                <a:gd name="connsiteY92" fmla="*/ 7903 h 162953"/>
                <a:gd name="connsiteX93" fmla="*/ 2878669 w 3197853"/>
                <a:gd name="connsiteY93" fmla="*/ 6023 h 162953"/>
                <a:gd name="connsiteX94" fmla="*/ 2972014 w 3197853"/>
                <a:gd name="connsiteY94" fmla="*/ 6023 h 162953"/>
                <a:gd name="connsiteX95" fmla="*/ 3002126 w 3197853"/>
                <a:gd name="connsiteY95" fmla="*/ 45168 h 162953"/>
                <a:gd name="connsiteX96" fmla="*/ 2987069 w 3197853"/>
                <a:gd name="connsiteY96" fmla="*/ 24090 h 162953"/>
                <a:gd name="connsiteX97" fmla="*/ 2950935 w 3197853"/>
                <a:gd name="connsiteY97" fmla="*/ 18068 h 162953"/>
                <a:gd name="connsiteX98" fmla="*/ 2941903 w 3197853"/>
                <a:gd name="connsiteY98" fmla="*/ 45168 h 162953"/>
                <a:gd name="connsiteX99" fmla="*/ 2941903 w 3197853"/>
                <a:gd name="connsiteY99" fmla="*/ 123459 h 162953"/>
                <a:gd name="connsiteX100" fmla="*/ 2965992 w 3197853"/>
                <a:gd name="connsiteY100" fmla="*/ 156582 h 162953"/>
                <a:gd name="connsiteX101" fmla="*/ 2896736 w 3197853"/>
                <a:gd name="connsiteY101" fmla="*/ 156582 h 162953"/>
                <a:gd name="connsiteX102" fmla="*/ 2914803 w 3197853"/>
                <a:gd name="connsiteY102" fmla="*/ 123459 h 162953"/>
                <a:gd name="connsiteX103" fmla="*/ 2914803 w 3197853"/>
                <a:gd name="connsiteY103" fmla="*/ 48180 h 162953"/>
                <a:gd name="connsiteX104" fmla="*/ 2905769 w 3197853"/>
                <a:gd name="connsiteY104" fmla="*/ 18068 h 162953"/>
                <a:gd name="connsiteX105" fmla="*/ 2860602 w 3197853"/>
                <a:gd name="connsiteY105" fmla="*/ 30113 h 162953"/>
                <a:gd name="connsiteX106" fmla="*/ 2854580 w 3197853"/>
                <a:gd name="connsiteY106" fmla="*/ 42157 h 162953"/>
                <a:gd name="connsiteX107" fmla="*/ 2878669 w 3197853"/>
                <a:gd name="connsiteY107" fmla="*/ 6023 h 162953"/>
                <a:gd name="connsiteX108" fmla="*/ 2273424 w 3197853"/>
                <a:gd name="connsiteY108" fmla="*/ 6023 h 162953"/>
                <a:gd name="connsiteX109" fmla="*/ 2378814 w 3197853"/>
                <a:gd name="connsiteY109" fmla="*/ 6023 h 162953"/>
                <a:gd name="connsiteX110" fmla="*/ 2396881 w 3197853"/>
                <a:gd name="connsiteY110" fmla="*/ 36135 h 162953"/>
                <a:gd name="connsiteX111" fmla="*/ 2315580 w 3197853"/>
                <a:gd name="connsiteY111" fmla="*/ 18068 h 162953"/>
                <a:gd name="connsiteX112" fmla="*/ 2306547 w 3197853"/>
                <a:gd name="connsiteY112" fmla="*/ 57213 h 162953"/>
                <a:gd name="connsiteX113" fmla="*/ 2324613 w 3197853"/>
                <a:gd name="connsiteY113" fmla="*/ 72268 h 162953"/>
                <a:gd name="connsiteX114" fmla="*/ 2381825 w 3197853"/>
                <a:gd name="connsiteY114" fmla="*/ 45168 h 162953"/>
                <a:gd name="connsiteX115" fmla="*/ 2381825 w 3197853"/>
                <a:gd name="connsiteY115" fmla="*/ 99369 h 162953"/>
                <a:gd name="connsiteX116" fmla="*/ 2357736 w 3197853"/>
                <a:gd name="connsiteY116" fmla="*/ 81302 h 162953"/>
                <a:gd name="connsiteX117" fmla="*/ 2306547 w 3197853"/>
                <a:gd name="connsiteY117" fmla="*/ 141524 h 162953"/>
                <a:gd name="connsiteX118" fmla="*/ 2302896 w 3197853"/>
                <a:gd name="connsiteY118" fmla="*/ 147289 h 162953"/>
                <a:gd name="connsiteX119" fmla="*/ 2309561 w 3197853"/>
                <a:gd name="connsiteY119" fmla="*/ 144536 h 162953"/>
                <a:gd name="connsiteX120" fmla="*/ 2411941 w 3197853"/>
                <a:gd name="connsiteY120" fmla="*/ 114425 h 162953"/>
                <a:gd name="connsiteX121" fmla="*/ 2372796 w 3197853"/>
                <a:gd name="connsiteY121" fmla="*/ 159592 h 162953"/>
                <a:gd name="connsiteX122" fmla="*/ 2258371 w 3197853"/>
                <a:gd name="connsiteY122" fmla="*/ 159592 h 162953"/>
                <a:gd name="connsiteX123" fmla="*/ 2279446 w 3197853"/>
                <a:gd name="connsiteY123" fmla="*/ 138517 h 162953"/>
                <a:gd name="connsiteX124" fmla="*/ 2279446 w 3197853"/>
                <a:gd name="connsiteY124" fmla="*/ 138513 h 162953"/>
                <a:gd name="connsiteX125" fmla="*/ 2273424 w 3197853"/>
                <a:gd name="connsiteY125" fmla="*/ 6023 h 162953"/>
                <a:gd name="connsiteX126" fmla="*/ 1978331 w 3197853"/>
                <a:gd name="connsiteY126" fmla="*/ 6023 h 162953"/>
                <a:gd name="connsiteX127" fmla="*/ 2041567 w 3197853"/>
                <a:gd name="connsiteY127" fmla="*/ 6023 h 162953"/>
                <a:gd name="connsiteX128" fmla="*/ 2044578 w 3197853"/>
                <a:gd name="connsiteY128" fmla="*/ 156582 h 162953"/>
                <a:gd name="connsiteX129" fmla="*/ 1987365 w 3197853"/>
                <a:gd name="connsiteY129" fmla="*/ 156582 h 162953"/>
                <a:gd name="connsiteX130" fmla="*/ 1978331 w 3197853"/>
                <a:gd name="connsiteY130" fmla="*/ 6023 h 162953"/>
                <a:gd name="connsiteX131" fmla="*/ 1255651 w 3197853"/>
                <a:gd name="connsiteY131" fmla="*/ 6023 h 162953"/>
                <a:gd name="connsiteX132" fmla="*/ 1297807 w 3197853"/>
                <a:gd name="connsiteY132" fmla="*/ 6023 h 162953"/>
                <a:gd name="connsiteX133" fmla="*/ 1285762 w 3197853"/>
                <a:gd name="connsiteY133" fmla="*/ 147549 h 162953"/>
                <a:gd name="connsiteX134" fmla="*/ 1171339 w 3197853"/>
                <a:gd name="connsiteY134" fmla="*/ 39146 h 162953"/>
                <a:gd name="connsiteX135" fmla="*/ 1156283 w 3197853"/>
                <a:gd name="connsiteY135" fmla="*/ 45168 h 162953"/>
                <a:gd name="connsiteX136" fmla="*/ 1171339 w 3197853"/>
                <a:gd name="connsiteY136" fmla="*/ 156582 h 162953"/>
                <a:gd name="connsiteX137" fmla="*/ 1129183 w 3197853"/>
                <a:gd name="connsiteY137" fmla="*/ 156582 h 162953"/>
                <a:gd name="connsiteX138" fmla="*/ 1129183 w 3197853"/>
                <a:gd name="connsiteY138" fmla="*/ 9034 h 162953"/>
                <a:gd name="connsiteX139" fmla="*/ 1186395 w 3197853"/>
                <a:gd name="connsiteY139" fmla="*/ 27101 h 162953"/>
                <a:gd name="connsiteX140" fmla="*/ 1261673 w 3197853"/>
                <a:gd name="connsiteY140" fmla="*/ 105392 h 162953"/>
                <a:gd name="connsiteX141" fmla="*/ 1273718 w 3197853"/>
                <a:gd name="connsiteY141" fmla="*/ 108403 h 162953"/>
                <a:gd name="connsiteX142" fmla="*/ 1255651 w 3197853"/>
                <a:gd name="connsiteY142" fmla="*/ 6023 h 162953"/>
                <a:gd name="connsiteX143" fmla="*/ 671488 w 3197853"/>
                <a:gd name="connsiteY143" fmla="*/ 6020 h 162953"/>
                <a:gd name="connsiteX144" fmla="*/ 710633 w 3197853"/>
                <a:gd name="connsiteY144" fmla="*/ 6020 h 162953"/>
                <a:gd name="connsiteX145" fmla="*/ 698589 w 3197853"/>
                <a:gd name="connsiteY145" fmla="*/ 144533 h 162953"/>
                <a:gd name="connsiteX146" fmla="*/ 578142 w 3197853"/>
                <a:gd name="connsiteY146" fmla="*/ 39143 h 162953"/>
                <a:gd name="connsiteX147" fmla="*/ 569001 w 3197853"/>
                <a:gd name="connsiteY147" fmla="*/ 36027 h 162953"/>
                <a:gd name="connsiteX148" fmla="*/ 572120 w 3197853"/>
                <a:gd name="connsiteY148" fmla="*/ 39145 h 162953"/>
                <a:gd name="connsiteX149" fmla="*/ 584164 w 3197853"/>
                <a:gd name="connsiteY149" fmla="*/ 156581 h 162953"/>
                <a:gd name="connsiteX150" fmla="*/ 542008 w 3197853"/>
                <a:gd name="connsiteY150" fmla="*/ 156581 h 162953"/>
                <a:gd name="connsiteX151" fmla="*/ 554053 w 3197853"/>
                <a:gd name="connsiteY151" fmla="*/ 21078 h 162953"/>
                <a:gd name="connsiteX152" fmla="*/ 554058 w 3197853"/>
                <a:gd name="connsiteY152" fmla="*/ 21083 h 162953"/>
                <a:gd name="connsiteX153" fmla="*/ 554053 w 3197853"/>
                <a:gd name="connsiteY153" fmla="*/ 21076 h 162953"/>
                <a:gd name="connsiteX154" fmla="*/ 538997 w 3197853"/>
                <a:gd name="connsiteY154" fmla="*/ 9031 h 162953"/>
                <a:gd name="connsiteX155" fmla="*/ 596209 w 3197853"/>
                <a:gd name="connsiteY155" fmla="*/ 21076 h 162953"/>
                <a:gd name="connsiteX156" fmla="*/ 680522 w 3197853"/>
                <a:gd name="connsiteY156" fmla="*/ 105388 h 162953"/>
                <a:gd name="connsiteX157" fmla="*/ 671488 w 3197853"/>
                <a:gd name="connsiteY157" fmla="*/ 6020 h 162953"/>
                <a:gd name="connsiteX158" fmla="*/ 3153061 w 3197853"/>
                <a:gd name="connsiteY158" fmla="*/ 5647 h 162953"/>
                <a:gd name="connsiteX159" fmla="*/ 3158707 w 3197853"/>
                <a:gd name="connsiteY159" fmla="*/ 6024 h 162953"/>
                <a:gd name="connsiteX160" fmla="*/ 3197853 w 3197853"/>
                <a:gd name="connsiteY160" fmla="*/ 6024 h 162953"/>
                <a:gd name="connsiteX161" fmla="*/ 3122573 w 3197853"/>
                <a:gd name="connsiteY161" fmla="*/ 87326 h 162953"/>
                <a:gd name="connsiteX162" fmla="*/ 3121444 w 3197853"/>
                <a:gd name="connsiteY162" fmla="*/ 125341 h 162953"/>
                <a:gd name="connsiteX163" fmla="*/ 3140640 w 3197853"/>
                <a:gd name="connsiteY163" fmla="*/ 156582 h 162953"/>
                <a:gd name="connsiteX164" fmla="*/ 3077405 w 3197853"/>
                <a:gd name="connsiteY164" fmla="*/ 156582 h 162953"/>
                <a:gd name="connsiteX165" fmla="*/ 3014170 w 3197853"/>
                <a:gd name="connsiteY165" fmla="*/ 6023 h 162953"/>
                <a:gd name="connsiteX166" fmla="*/ 3065360 w 3197853"/>
                <a:gd name="connsiteY166" fmla="*/ 6023 h 162953"/>
                <a:gd name="connsiteX167" fmla="*/ 3074394 w 3197853"/>
                <a:gd name="connsiteY167" fmla="*/ 18068 h 162953"/>
                <a:gd name="connsiteX168" fmla="*/ 3110528 w 3197853"/>
                <a:gd name="connsiteY168" fmla="*/ 72269 h 162953"/>
                <a:gd name="connsiteX169" fmla="*/ 3110529 w 3197853"/>
                <a:gd name="connsiteY169" fmla="*/ 72270 h 162953"/>
                <a:gd name="connsiteX170" fmla="*/ 3140264 w 3197853"/>
                <a:gd name="connsiteY170" fmla="*/ 48933 h 162953"/>
                <a:gd name="connsiteX171" fmla="*/ 3149674 w 3197853"/>
                <a:gd name="connsiteY171" fmla="*/ 12046 h 162953"/>
                <a:gd name="connsiteX172" fmla="*/ 3153061 w 3197853"/>
                <a:gd name="connsiteY172" fmla="*/ 5647 h 162953"/>
                <a:gd name="connsiteX173" fmla="*/ 2798498 w 3197853"/>
                <a:gd name="connsiteY173" fmla="*/ 5644 h 162953"/>
                <a:gd name="connsiteX174" fmla="*/ 2827480 w 3197853"/>
                <a:gd name="connsiteY174" fmla="*/ 9032 h 162953"/>
                <a:gd name="connsiteX175" fmla="*/ 2824469 w 3197853"/>
                <a:gd name="connsiteY175" fmla="*/ 156580 h 162953"/>
                <a:gd name="connsiteX176" fmla="*/ 2764246 w 3197853"/>
                <a:gd name="connsiteY176" fmla="*/ 156580 h 162953"/>
                <a:gd name="connsiteX177" fmla="*/ 2767257 w 3197853"/>
                <a:gd name="connsiteY177" fmla="*/ 9032 h 162953"/>
                <a:gd name="connsiteX178" fmla="*/ 2798498 w 3197853"/>
                <a:gd name="connsiteY178" fmla="*/ 5644 h 162953"/>
                <a:gd name="connsiteX179" fmla="*/ 173141 w 3197853"/>
                <a:gd name="connsiteY179" fmla="*/ 5644 h 162953"/>
                <a:gd name="connsiteX180" fmla="*/ 201747 w 3197853"/>
                <a:gd name="connsiteY180" fmla="*/ 9032 h 162953"/>
                <a:gd name="connsiteX181" fmla="*/ 189702 w 3197853"/>
                <a:gd name="connsiteY181" fmla="*/ 72267 h 162953"/>
                <a:gd name="connsiteX182" fmla="*/ 192713 w 3197853"/>
                <a:gd name="connsiteY182" fmla="*/ 87320 h 162953"/>
                <a:gd name="connsiteX183" fmla="*/ 192713 w 3197853"/>
                <a:gd name="connsiteY183" fmla="*/ 72267 h 162953"/>
                <a:gd name="connsiteX184" fmla="*/ 271002 w 3197853"/>
                <a:gd name="connsiteY184" fmla="*/ 72267 h 162953"/>
                <a:gd name="connsiteX185" fmla="*/ 271002 w 3197853"/>
                <a:gd name="connsiteY185" fmla="*/ 72273 h 162953"/>
                <a:gd name="connsiteX186" fmla="*/ 271003 w 3197853"/>
                <a:gd name="connsiteY186" fmla="*/ 72265 h 162953"/>
                <a:gd name="connsiteX187" fmla="*/ 255948 w 3197853"/>
                <a:gd name="connsiteY187" fmla="*/ 9031 h 162953"/>
                <a:gd name="connsiteX188" fmla="*/ 313159 w 3197853"/>
                <a:gd name="connsiteY188" fmla="*/ 9031 h 162953"/>
                <a:gd name="connsiteX189" fmla="*/ 313159 w 3197853"/>
                <a:gd name="connsiteY189" fmla="*/ 156577 h 162953"/>
                <a:gd name="connsiteX190" fmla="*/ 255948 w 3197853"/>
                <a:gd name="connsiteY190" fmla="*/ 156577 h 162953"/>
                <a:gd name="connsiteX191" fmla="*/ 267992 w 3197853"/>
                <a:gd name="connsiteY191" fmla="*/ 87323 h 162953"/>
                <a:gd name="connsiteX192" fmla="*/ 192713 w 3197853"/>
                <a:gd name="connsiteY192" fmla="*/ 87323 h 162953"/>
                <a:gd name="connsiteX193" fmla="*/ 189702 w 3197853"/>
                <a:gd name="connsiteY193" fmla="*/ 124210 h 162953"/>
                <a:gd name="connsiteX194" fmla="*/ 204758 w 3197853"/>
                <a:gd name="connsiteY194" fmla="*/ 156580 h 162953"/>
                <a:gd name="connsiteX195" fmla="*/ 144535 w 3197853"/>
                <a:gd name="connsiteY195" fmla="*/ 156580 h 162953"/>
                <a:gd name="connsiteX196" fmla="*/ 144535 w 3197853"/>
                <a:gd name="connsiteY196" fmla="*/ 9032 h 162953"/>
                <a:gd name="connsiteX197" fmla="*/ 173141 w 3197853"/>
                <a:gd name="connsiteY197" fmla="*/ 5644 h 162953"/>
                <a:gd name="connsiteX198" fmla="*/ 788169 w 3197853"/>
                <a:gd name="connsiteY198" fmla="*/ 5269 h 162953"/>
                <a:gd name="connsiteX199" fmla="*/ 837100 w 3197853"/>
                <a:gd name="connsiteY199" fmla="*/ 9033 h 162953"/>
                <a:gd name="connsiteX200" fmla="*/ 906357 w 3197853"/>
                <a:gd name="connsiteY200" fmla="*/ 69256 h 162953"/>
                <a:gd name="connsiteX201" fmla="*/ 858178 w 3197853"/>
                <a:gd name="connsiteY201" fmla="*/ 144535 h 162953"/>
                <a:gd name="connsiteX202" fmla="*/ 853350 w 3197853"/>
                <a:gd name="connsiteY202" fmla="*/ 146093 h 162953"/>
                <a:gd name="connsiteX203" fmla="*/ 861190 w 3197853"/>
                <a:gd name="connsiteY203" fmla="*/ 147545 h 162953"/>
                <a:gd name="connsiteX204" fmla="*/ 734721 w 3197853"/>
                <a:gd name="connsiteY204" fmla="*/ 162600 h 162953"/>
                <a:gd name="connsiteX205" fmla="*/ 749777 w 3197853"/>
                <a:gd name="connsiteY205" fmla="*/ 141523 h 162953"/>
                <a:gd name="connsiteX206" fmla="*/ 750669 w 3197853"/>
                <a:gd name="connsiteY206" fmla="*/ 143101 h 162953"/>
                <a:gd name="connsiteX207" fmla="*/ 749777 w 3197853"/>
                <a:gd name="connsiteY207" fmla="*/ 138513 h 162953"/>
                <a:gd name="connsiteX208" fmla="*/ 743754 w 3197853"/>
                <a:gd name="connsiteY208" fmla="*/ 6022 h 162953"/>
                <a:gd name="connsiteX209" fmla="*/ 788169 w 3197853"/>
                <a:gd name="connsiteY209" fmla="*/ 5269 h 162953"/>
                <a:gd name="connsiteX210" fmla="*/ 37121 w 3197853"/>
                <a:gd name="connsiteY210" fmla="*/ 4423 h 162953"/>
                <a:gd name="connsiteX211" fmla="*/ 99368 w 3197853"/>
                <a:gd name="connsiteY211" fmla="*/ 12045 h 162953"/>
                <a:gd name="connsiteX212" fmla="*/ 108402 w 3197853"/>
                <a:gd name="connsiteY212" fmla="*/ 63233 h 162953"/>
                <a:gd name="connsiteX213" fmla="*/ 27099 w 3197853"/>
                <a:gd name="connsiteY213" fmla="*/ 21078 h 162953"/>
                <a:gd name="connsiteX214" fmla="*/ 26706 w 3197853"/>
                <a:gd name="connsiteY214" fmla="*/ 20816 h 162953"/>
                <a:gd name="connsiteX215" fmla="*/ 24087 w 3197853"/>
                <a:gd name="connsiteY215" fmla="*/ 39146 h 162953"/>
                <a:gd name="connsiteX216" fmla="*/ 39143 w 3197853"/>
                <a:gd name="connsiteY216" fmla="*/ 51190 h 162953"/>
                <a:gd name="connsiteX217" fmla="*/ 93344 w 3197853"/>
                <a:gd name="connsiteY217" fmla="*/ 81302 h 162953"/>
                <a:gd name="connsiteX218" fmla="*/ 116304 w 3197853"/>
                <a:gd name="connsiteY218" fmla="*/ 117060 h 162953"/>
                <a:gd name="connsiteX219" fmla="*/ 89281 w 3197853"/>
                <a:gd name="connsiteY219" fmla="*/ 148295 h 162953"/>
                <a:gd name="connsiteX220" fmla="*/ 90336 w 3197853"/>
                <a:gd name="connsiteY220" fmla="*/ 153569 h 162953"/>
                <a:gd name="connsiteX221" fmla="*/ 9033 w 3197853"/>
                <a:gd name="connsiteY221" fmla="*/ 156580 h 162953"/>
                <a:gd name="connsiteX222" fmla="*/ 0 w 3197853"/>
                <a:gd name="connsiteY222" fmla="*/ 114425 h 162953"/>
                <a:gd name="connsiteX223" fmla="*/ 60553 w 3197853"/>
                <a:gd name="connsiteY223" fmla="*/ 151264 h 162953"/>
                <a:gd name="connsiteX224" fmla="*/ 87322 w 3197853"/>
                <a:gd name="connsiteY224" fmla="*/ 138515 h 162953"/>
                <a:gd name="connsiteX225" fmla="*/ 87322 w 3197853"/>
                <a:gd name="connsiteY225" fmla="*/ 138514 h 162953"/>
                <a:gd name="connsiteX226" fmla="*/ 66244 w 3197853"/>
                <a:gd name="connsiteY226" fmla="*/ 99369 h 162953"/>
                <a:gd name="connsiteX227" fmla="*/ 18065 w 3197853"/>
                <a:gd name="connsiteY227" fmla="*/ 72268 h 162953"/>
                <a:gd name="connsiteX228" fmla="*/ 18065 w 3197853"/>
                <a:gd name="connsiteY228" fmla="*/ 12045 h 162953"/>
                <a:gd name="connsiteX229" fmla="*/ 24058 w 3197853"/>
                <a:gd name="connsiteY229" fmla="*/ 11712 h 162953"/>
                <a:gd name="connsiteX230" fmla="*/ 2668642 w 3197853"/>
                <a:gd name="connsiteY230" fmla="*/ 3104 h 162953"/>
                <a:gd name="connsiteX231" fmla="*/ 2716069 w 3197853"/>
                <a:gd name="connsiteY231" fmla="*/ 9032 h 162953"/>
                <a:gd name="connsiteX232" fmla="*/ 2725102 w 3197853"/>
                <a:gd name="connsiteY232" fmla="*/ 57209 h 162953"/>
                <a:gd name="connsiteX233" fmla="*/ 2661867 w 3197853"/>
                <a:gd name="connsiteY233" fmla="*/ 15054 h 162953"/>
                <a:gd name="connsiteX234" fmla="*/ 2661865 w 3197853"/>
                <a:gd name="connsiteY234" fmla="*/ 15052 h 162953"/>
                <a:gd name="connsiteX235" fmla="*/ 2661866 w 3197853"/>
                <a:gd name="connsiteY235" fmla="*/ 15056 h 162953"/>
                <a:gd name="connsiteX236" fmla="*/ 2655844 w 3197853"/>
                <a:gd name="connsiteY236" fmla="*/ 54201 h 162953"/>
                <a:gd name="connsiteX237" fmla="*/ 2701012 w 3197853"/>
                <a:gd name="connsiteY237" fmla="*/ 81301 h 162953"/>
                <a:gd name="connsiteX238" fmla="*/ 2731124 w 3197853"/>
                <a:gd name="connsiteY238" fmla="*/ 129480 h 162953"/>
                <a:gd name="connsiteX239" fmla="*/ 2679934 w 3197853"/>
                <a:gd name="connsiteY239" fmla="*/ 162603 h 162953"/>
                <a:gd name="connsiteX240" fmla="*/ 2680089 w 3197853"/>
                <a:gd name="connsiteY240" fmla="*/ 160273 h 162953"/>
                <a:gd name="connsiteX241" fmla="*/ 2668920 w 3197853"/>
                <a:gd name="connsiteY241" fmla="*/ 162934 h 162953"/>
                <a:gd name="connsiteX242" fmla="*/ 2625730 w 3197853"/>
                <a:gd name="connsiteY242" fmla="*/ 156583 h 162953"/>
                <a:gd name="connsiteX243" fmla="*/ 2616696 w 3197853"/>
                <a:gd name="connsiteY243" fmla="*/ 114425 h 162953"/>
                <a:gd name="connsiteX244" fmla="*/ 2682941 w 3197853"/>
                <a:gd name="connsiteY244" fmla="*/ 153571 h 162953"/>
                <a:gd name="connsiteX245" fmla="*/ 2682941 w 3197853"/>
                <a:gd name="connsiteY245" fmla="*/ 153575 h 162953"/>
                <a:gd name="connsiteX246" fmla="*/ 2682945 w 3197853"/>
                <a:gd name="connsiteY246" fmla="*/ 153570 h 162953"/>
                <a:gd name="connsiteX247" fmla="*/ 2682945 w 3197853"/>
                <a:gd name="connsiteY247" fmla="*/ 99369 h 162953"/>
                <a:gd name="connsiteX248" fmla="*/ 2640788 w 3197853"/>
                <a:gd name="connsiteY248" fmla="*/ 75279 h 162953"/>
                <a:gd name="connsiteX249" fmla="*/ 2619710 w 3197853"/>
                <a:gd name="connsiteY249" fmla="*/ 36134 h 162953"/>
                <a:gd name="connsiteX250" fmla="*/ 2652833 w 3197853"/>
                <a:gd name="connsiteY250" fmla="*/ 9034 h 162953"/>
                <a:gd name="connsiteX251" fmla="*/ 2652836 w 3197853"/>
                <a:gd name="connsiteY251" fmla="*/ 9034 h 162953"/>
                <a:gd name="connsiteX252" fmla="*/ 2652833 w 3197853"/>
                <a:gd name="connsiteY252" fmla="*/ 9032 h 162953"/>
                <a:gd name="connsiteX253" fmla="*/ 2668642 w 3197853"/>
                <a:gd name="connsiteY253" fmla="*/ 3104 h 162953"/>
                <a:gd name="connsiteX254" fmla="*/ 1016266 w 3197853"/>
                <a:gd name="connsiteY254" fmla="*/ 1505 h 162953"/>
                <a:gd name="connsiteX255" fmla="*/ 1059910 w 3197853"/>
                <a:gd name="connsiteY255" fmla="*/ 15049 h 162953"/>
                <a:gd name="connsiteX256" fmla="*/ 1059930 w 3197853"/>
                <a:gd name="connsiteY256" fmla="*/ 15056 h 162953"/>
                <a:gd name="connsiteX257" fmla="*/ 1108108 w 3197853"/>
                <a:gd name="connsiteY257" fmla="*/ 96357 h 162953"/>
                <a:gd name="connsiteX258" fmla="*/ 1035840 w 3197853"/>
                <a:gd name="connsiteY258" fmla="*/ 159591 h 162953"/>
                <a:gd name="connsiteX259" fmla="*/ 930449 w 3197853"/>
                <a:gd name="connsiteY259" fmla="*/ 75279 h 162953"/>
                <a:gd name="connsiteX260" fmla="*/ 942870 w 3197853"/>
                <a:gd name="connsiteY260" fmla="*/ 37263 h 162953"/>
                <a:gd name="connsiteX261" fmla="*/ 974499 w 3197853"/>
                <a:gd name="connsiteY261" fmla="*/ 15813 h 162953"/>
                <a:gd name="connsiteX262" fmla="*/ 972603 w 3197853"/>
                <a:gd name="connsiteY262" fmla="*/ 15055 h 162953"/>
                <a:gd name="connsiteX263" fmla="*/ 1016266 w 3197853"/>
                <a:gd name="connsiteY263" fmla="*/ 1505 h 162953"/>
                <a:gd name="connsiteX264" fmla="*/ 427586 w 3197853"/>
                <a:gd name="connsiteY264" fmla="*/ 0 h 162953"/>
                <a:gd name="connsiteX265" fmla="*/ 511898 w 3197853"/>
                <a:gd name="connsiteY265" fmla="*/ 156581 h 162953"/>
                <a:gd name="connsiteX266" fmla="*/ 466731 w 3197853"/>
                <a:gd name="connsiteY266" fmla="*/ 156581 h 162953"/>
                <a:gd name="connsiteX267" fmla="*/ 454686 w 3197853"/>
                <a:gd name="connsiteY267" fmla="*/ 111413 h 162953"/>
                <a:gd name="connsiteX268" fmla="*/ 385430 w 3197853"/>
                <a:gd name="connsiteY268" fmla="*/ 114425 h 162953"/>
                <a:gd name="connsiteX269" fmla="*/ 382418 w 3197853"/>
                <a:gd name="connsiteY269" fmla="*/ 156581 h 162953"/>
                <a:gd name="connsiteX270" fmla="*/ 340262 w 3197853"/>
                <a:gd name="connsiteY270" fmla="*/ 156581 h 162953"/>
                <a:gd name="connsiteX271" fmla="*/ 427586 w 3197853"/>
                <a:gd name="connsiteY271" fmla="*/ 0 h 16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3197853" h="162953">
                  <a:moveTo>
                    <a:pt x="2292145" y="151640"/>
                  </a:moveTo>
                  <a:lnTo>
                    <a:pt x="2292247" y="151687"/>
                  </a:lnTo>
                  <a:lnTo>
                    <a:pt x="2292300" y="151666"/>
                  </a:lnTo>
                  <a:close/>
                  <a:moveTo>
                    <a:pt x="418552" y="42157"/>
                  </a:moveTo>
                  <a:cubicBezTo>
                    <a:pt x="406508" y="60224"/>
                    <a:pt x="397474" y="75279"/>
                    <a:pt x="391452" y="99369"/>
                  </a:cubicBezTo>
                  <a:lnTo>
                    <a:pt x="448664" y="99369"/>
                  </a:lnTo>
                  <a:cubicBezTo>
                    <a:pt x="439630" y="78291"/>
                    <a:pt x="433608" y="60224"/>
                    <a:pt x="418552" y="42157"/>
                  </a:cubicBezTo>
                  <a:close/>
                  <a:moveTo>
                    <a:pt x="1047881" y="21078"/>
                  </a:moveTo>
                  <a:lnTo>
                    <a:pt x="1017771" y="25595"/>
                  </a:lnTo>
                  <a:lnTo>
                    <a:pt x="987661" y="21078"/>
                  </a:lnTo>
                  <a:lnTo>
                    <a:pt x="970771" y="38204"/>
                  </a:lnTo>
                  <a:cubicBezTo>
                    <a:pt x="957361" y="58529"/>
                    <a:pt x="954538" y="87323"/>
                    <a:pt x="963572" y="114424"/>
                  </a:cubicBezTo>
                  <a:cubicBezTo>
                    <a:pt x="972605" y="141524"/>
                    <a:pt x="990672" y="153569"/>
                    <a:pt x="1017773" y="153569"/>
                  </a:cubicBezTo>
                  <a:cubicBezTo>
                    <a:pt x="1044874" y="153569"/>
                    <a:pt x="1062941" y="138513"/>
                    <a:pt x="1068963" y="114424"/>
                  </a:cubicBezTo>
                  <a:cubicBezTo>
                    <a:pt x="1077997" y="78290"/>
                    <a:pt x="1077997" y="45167"/>
                    <a:pt x="1047885" y="21078"/>
                  </a:cubicBezTo>
                  <a:close/>
                  <a:moveTo>
                    <a:pt x="2496251" y="15056"/>
                  </a:moveTo>
                  <a:cubicBezTo>
                    <a:pt x="2469151" y="12045"/>
                    <a:pt x="2475173" y="33123"/>
                    <a:pt x="2475173" y="51190"/>
                  </a:cubicBezTo>
                  <a:cubicBezTo>
                    <a:pt x="2481196" y="60224"/>
                    <a:pt x="2466140" y="81302"/>
                    <a:pt x="2493240" y="78291"/>
                  </a:cubicBezTo>
                  <a:cubicBezTo>
                    <a:pt x="2511307" y="75279"/>
                    <a:pt x="2535396" y="75279"/>
                    <a:pt x="2538407" y="48179"/>
                  </a:cubicBezTo>
                  <a:cubicBezTo>
                    <a:pt x="2538407" y="21079"/>
                    <a:pt x="2517329" y="18068"/>
                    <a:pt x="2496251" y="15056"/>
                  </a:cubicBezTo>
                  <a:close/>
                  <a:moveTo>
                    <a:pt x="803979" y="15055"/>
                  </a:moveTo>
                  <a:cubicBezTo>
                    <a:pt x="785913" y="12043"/>
                    <a:pt x="776879" y="18066"/>
                    <a:pt x="776879" y="39144"/>
                  </a:cubicBezTo>
                  <a:lnTo>
                    <a:pt x="779081" y="116204"/>
                  </a:lnTo>
                  <a:lnTo>
                    <a:pt x="773951" y="149997"/>
                  </a:lnTo>
                  <a:lnTo>
                    <a:pt x="779889" y="147545"/>
                  </a:lnTo>
                  <a:lnTo>
                    <a:pt x="786211" y="145137"/>
                  </a:lnTo>
                  <a:lnTo>
                    <a:pt x="811507" y="147546"/>
                  </a:lnTo>
                  <a:cubicBezTo>
                    <a:pt x="822046" y="146793"/>
                    <a:pt x="832585" y="144535"/>
                    <a:pt x="843124" y="141524"/>
                  </a:cubicBezTo>
                  <a:cubicBezTo>
                    <a:pt x="870224" y="120445"/>
                    <a:pt x="885280" y="93344"/>
                    <a:pt x="873236" y="57211"/>
                  </a:cubicBezTo>
                  <a:cubicBezTo>
                    <a:pt x="861191" y="27099"/>
                    <a:pt x="834091" y="18066"/>
                    <a:pt x="803979" y="15055"/>
                  </a:cubicBezTo>
                  <a:close/>
                  <a:moveTo>
                    <a:pt x="2430006" y="9034"/>
                  </a:moveTo>
                  <a:lnTo>
                    <a:pt x="2505285" y="9034"/>
                  </a:lnTo>
                  <a:cubicBezTo>
                    <a:pt x="2529374" y="9034"/>
                    <a:pt x="2559485" y="12045"/>
                    <a:pt x="2565508" y="42157"/>
                  </a:cubicBezTo>
                  <a:cubicBezTo>
                    <a:pt x="2574541" y="72268"/>
                    <a:pt x="2544430" y="75279"/>
                    <a:pt x="2523352" y="87324"/>
                  </a:cubicBezTo>
                  <a:cubicBezTo>
                    <a:pt x="2547441" y="111413"/>
                    <a:pt x="2568519" y="132491"/>
                    <a:pt x="2589597" y="156580"/>
                  </a:cubicBezTo>
                  <a:cubicBezTo>
                    <a:pt x="2565508" y="165614"/>
                    <a:pt x="2547441" y="159591"/>
                    <a:pt x="2532385" y="138513"/>
                  </a:cubicBezTo>
                  <a:lnTo>
                    <a:pt x="2514318" y="120447"/>
                  </a:lnTo>
                  <a:cubicBezTo>
                    <a:pt x="2502274" y="111413"/>
                    <a:pt x="2499262" y="87324"/>
                    <a:pt x="2478184" y="93346"/>
                  </a:cubicBezTo>
                  <a:cubicBezTo>
                    <a:pt x="2469151" y="96357"/>
                    <a:pt x="2475173" y="141525"/>
                    <a:pt x="2490229" y="159591"/>
                  </a:cubicBezTo>
                  <a:lnTo>
                    <a:pt x="2433017" y="159591"/>
                  </a:lnTo>
                  <a:cubicBezTo>
                    <a:pt x="2451084" y="132491"/>
                    <a:pt x="2451084" y="33123"/>
                    <a:pt x="2430006" y="9034"/>
                  </a:cubicBezTo>
                  <a:close/>
                  <a:moveTo>
                    <a:pt x="2071678" y="9034"/>
                  </a:moveTo>
                  <a:lnTo>
                    <a:pt x="2122867" y="9034"/>
                  </a:lnTo>
                  <a:cubicBezTo>
                    <a:pt x="2116845" y="51191"/>
                    <a:pt x="2149968" y="78291"/>
                    <a:pt x="2165024" y="114425"/>
                  </a:cubicBezTo>
                  <a:cubicBezTo>
                    <a:pt x="2180079" y="78291"/>
                    <a:pt x="2207180" y="51191"/>
                    <a:pt x="2210191" y="9034"/>
                  </a:cubicBezTo>
                  <a:lnTo>
                    <a:pt x="2237291" y="9034"/>
                  </a:lnTo>
                  <a:cubicBezTo>
                    <a:pt x="2213202" y="60224"/>
                    <a:pt x="2189113" y="108403"/>
                    <a:pt x="2162012" y="162604"/>
                  </a:cubicBezTo>
                  <a:cubicBezTo>
                    <a:pt x="2125879" y="114425"/>
                    <a:pt x="2110823" y="57213"/>
                    <a:pt x="2071678" y="9034"/>
                  </a:cubicBezTo>
                  <a:close/>
                  <a:moveTo>
                    <a:pt x="1589891" y="9034"/>
                  </a:moveTo>
                  <a:lnTo>
                    <a:pt x="1650114" y="9034"/>
                  </a:lnTo>
                  <a:cubicBezTo>
                    <a:pt x="1632047" y="15056"/>
                    <a:pt x="1629036" y="27101"/>
                    <a:pt x="1629036" y="39146"/>
                  </a:cubicBezTo>
                  <a:cubicBezTo>
                    <a:pt x="1629036" y="57213"/>
                    <a:pt x="1632047" y="75280"/>
                    <a:pt x="1629036" y="90335"/>
                  </a:cubicBezTo>
                  <a:cubicBezTo>
                    <a:pt x="1626025" y="126469"/>
                    <a:pt x="1638070" y="147547"/>
                    <a:pt x="1674203" y="150558"/>
                  </a:cubicBezTo>
                  <a:lnTo>
                    <a:pt x="1678116" y="153267"/>
                  </a:lnTo>
                  <a:lnTo>
                    <a:pt x="1708457" y="143032"/>
                  </a:lnTo>
                  <a:cubicBezTo>
                    <a:pt x="1717866" y="137762"/>
                    <a:pt x="1725394" y="129481"/>
                    <a:pt x="1728405" y="114425"/>
                  </a:cubicBezTo>
                  <a:cubicBezTo>
                    <a:pt x="1734428" y="72269"/>
                    <a:pt x="1728405" y="27101"/>
                    <a:pt x="1707327" y="9034"/>
                  </a:cubicBezTo>
                  <a:lnTo>
                    <a:pt x="1761528" y="9034"/>
                  </a:lnTo>
                  <a:cubicBezTo>
                    <a:pt x="1743461" y="18068"/>
                    <a:pt x="1740450" y="30112"/>
                    <a:pt x="1743461" y="45168"/>
                  </a:cubicBezTo>
                  <a:lnTo>
                    <a:pt x="1743461" y="96358"/>
                  </a:lnTo>
                  <a:cubicBezTo>
                    <a:pt x="1740450" y="141526"/>
                    <a:pt x="1722383" y="159593"/>
                    <a:pt x="1677216" y="159593"/>
                  </a:cubicBezTo>
                  <a:lnTo>
                    <a:pt x="1677216" y="159589"/>
                  </a:lnTo>
                  <a:lnTo>
                    <a:pt x="1677215" y="159592"/>
                  </a:lnTo>
                  <a:cubicBezTo>
                    <a:pt x="1620003" y="162603"/>
                    <a:pt x="1604947" y="147547"/>
                    <a:pt x="1601936" y="87324"/>
                  </a:cubicBezTo>
                  <a:cubicBezTo>
                    <a:pt x="1601936" y="60224"/>
                    <a:pt x="1613980" y="33123"/>
                    <a:pt x="1589891" y="9034"/>
                  </a:cubicBezTo>
                  <a:close/>
                  <a:moveTo>
                    <a:pt x="1804390" y="8986"/>
                  </a:moveTo>
                  <a:cubicBezTo>
                    <a:pt x="1821752" y="9409"/>
                    <a:pt x="1835302" y="19572"/>
                    <a:pt x="1848852" y="33122"/>
                  </a:cubicBezTo>
                  <a:cubicBezTo>
                    <a:pt x="1872941" y="60223"/>
                    <a:pt x="1900042" y="81301"/>
                    <a:pt x="1924131" y="105390"/>
                  </a:cubicBezTo>
                  <a:cubicBezTo>
                    <a:pt x="1933164" y="48178"/>
                    <a:pt x="1930153" y="33122"/>
                    <a:pt x="1909075" y="12044"/>
                  </a:cubicBezTo>
                  <a:cubicBezTo>
                    <a:pt x="1924131" y="9033"/>
                    <a:pt x="1939186" y="9033"/>
                    <a:pt x="1951231" y="9033"/>
                  </a:cubicBezTo>
                  <a:cubicBezTo>
                    <a:pt x="1924131" y="54200"/>
                    <a:pt x="1948220" y="108401"/>
                    <a:pt x="1936175" y="156580"/>
                  </a:cubicBezTo>
                  <a:cubicBezTo>
                    <a:pt x="1900042" y="117435"/>
                    <a:pt x="1860897" y="81301"/>
                    <a:pt x="1824763" y="42156"/>
                  </a:cubicBezTo>
                  <a:cubicBezTo>
                    <a:pt x="1821752" y="45167"/>
                    <a:pt x="1818741" y="45167"/>
                    <a:pt x="1815729" y="48178"/>
                  </a:cubicBezTo>
                  <a:cubicBezTo>
                    <a:pt x="1818741" y="84312"/>
                    <a:pt x="1803685" y="123457"/>
                    <a:pt x="1827774" y="159591"/>
                  </a:cubicBezTo>
                  <a:lnTo>
                    <a:pt x="1785618" y="159591"/>
                  </a:lnTo>
                  <a:cubicBezTo>
                    <a:pt x="1812718" y="129479"/>
                    <a:pt x="1809707" y="33122"/>
                    <a:pt x="1785618" y="12044"/>
                  </a:cubicBezTo>
                  <a:cubicBezTo>
                    <a:pt x="1792393" y="9786"/>
                    <a:pt x="1798603" y="8845"/>
                    <a:pt x="1804390" y="8986"/>
                  </a:cubicBezTo>
                  <a:close/>
                  <a:moveTo>
                    <a:pt x="1421266" y="7903"/>
                  </a:moveTo>
                  <a:cubicBezTo>
                    <a:pt x="1438580" y="9032"/>
                    <a:pt x="1455894" y="12043"/>
                    <a:pt x="1472455" y="12043"/>
                  </a:cubicBezTo>
                  <a:cubicBezTo>
                    <a:pt x="1487511" y="9032"/>
                    <a:pt x="1475466" y="33121"/>
                    <a:pt x="1478477" y="48177"/>
                  </a:cubicBezTo>
                  <a:cubicBezTo>
                    <a:pt x="1463422" y="30110"/>
                    <a:pt x="1448366" y="15054"/>
                    <a:pt x="1424277" y="15054"/>
                  </a:cubicBezTo>
                  <a:cubicBezTo>
                    <a:pt x="1397177" y="12043"/>
                    <a:pt x="1373087" y="21077"/>
                    <a:pt x="1361043" y="45166"/>
                  </a:cubicBezTo>
                  <a:cubicBezTo>
                    <a:pt x="1345987" y="72267"/>
                    <a:pt x="1345987" y="99367"/>
                    <a:pt x="1364054" y="126468"/>
                  </a:cubicBezTo>
                  <a:cubicBezTo>
                    <a:pt x="1382121" y="150557"/>
                    <a:pt x="1409221" y="156580"/>
                    <a:pt x="1439332" y="150557"/>
                  </a:cubicBezTo>
                  <a:cubicBezTo>
                    <a:pt x="1457399" y="147546"/>
                    <a:pt x="1457399" y="132490"/>
                    <a:pt x="1457399" y="117434"/>
                  </a:cubicBezTo>
                  <a:cubicBezTo>
                    <a:pt x="1457399" y="102378"/>
                    <a:pt x="1457399" y="90334"/>
                    <a:pt x="1445355" y="78289"/>
                  </a:cubicBezTo>
                  <a:lnTo>
                    <a:pt x="1496544" y="78289"/>
                  </a:lnTo>
                  <a:cubicBezTo>
                    <a:pt x="1487511" y="90334"/>
                    <a:pt x="1484499" y="105390"/>
                    <a:pt x="1487511" y="117434"/>
                  </a:cubicBezTo>
                  <a:cubicBezTo>
                    <a:pt x="1490522" y="144535"/>
                    <a:pt x="1478477" y="156580"/>
                    <a:pt x="1454388" y="159591"/>
                  </a:cubicBezTo>
                  <a:cubicBezTo>
                    <a:pt x="1427288" y="162602"/>
                    <a:pt x="1400188" y="165613"/>
                    <a:pt x="1373087" y="156580"/>
                  </a:cubicBezTo>
                  <a:cubicBezTo>
                    <a:pt x="1336954" y="144535"/>
                    <a:pt x="1318887" y="120446"/>
                    <a:pt x="1318887" y="87323"/>
                  </a:cubicBezTo>
                  <a:cubicBezTo>
                    <a:pt x="1318887" y="54200"/>
                    <a:pt x="1339965" y="30110"/>
                    <a:pt x="1370076" y="15054"/>
                  </a:cubicBezTo>
                  <a:cubicBezTo>
                    <a:pt x="1386638" y="7526"/>
                    <a:pt x="1403952" y="6773"/>
                    <a:pt x="1421266" y="7903"/>
                  </a:cubicBezTo>
                  <a:close/>
                  <a:moveTo>
                    <a:pt x="2878669" y="6023"/>
                  </a:moveTo>
                  <a:cubicBezTo>
                    <a:pt x="2908780" y="6023"/>
                    <a:pt x="2941903" y="9034"/>
                    <a:pt x="2972014" y="6023"/>
                  </a:cubicBezTo>
                  <a:cubicBezTo>
                    <a:pt x="2999114" y="6023"/>
                    <a:pt x="3008148" y="12045"/>
                    <a:pt x="3002126" y="45168"/>
                  </a:cubicBezTo>
                  <a:cubicBezTo>
                    <a:pt x="2996104" y="36135"/>
                    <a:pt x="2993092" y="27101"/>
                    <a:pt x="2987069" y="24090"/>
                  </a:cubicBezTo>
                  <a:cubicBezTo>
                    <a:pt x="2975025" y="15057"/>
                    <a:pt x="2962980" y="15057"/>
                    <a:pt x="2950935" y="18068"/>
                  </a:cubicBezTo>
                  <a:cubicBezTo>
                    <a:pt x="2935881" y="21079"/>
                    <a:pt x="2941903" y="36135"/>
                    <a:pt x="2941903" y="45168"/>
                  </a:cubicBezTo>
                  <a:lnTo>
                    <a:pt x="2941903" y="123459"/>
                  </a:lnTo>
                  <a:cubicBezTo>
                    <a:pt x="2941903" y="138515"/>
                    <a:pt x="2944913" y="147549"/>
                    <a:pt x="2965992" y="156582"/>
                  </a:cubicBezTo>
                  <a:lnTo>
                    <a:pt x="2896736" y="156582"/>
                  </a:lnTo>
                  <a:cubicBezTo>
                    <a:pt x="2908780" y="147549"/>
                    <a:pt x="2914803" y="138515"/>
                    <a:pt x="2914803" y="123459"/>
                  </a:cubicBezTo>
                  <a:lnTo>
                    <a:pt x="2914803" y="48180"/>
                  </a:lnTo>
                  <a:cubicBezTo>
                    <a:pt x="2914803" y="36135"/>
                    <a:pt x="2923836" y="21079"/>
                    <a:pt x="2905769" y="18068"/>
                  </a:cubicBezTo>
                  <a:cubicBezTo>
                    <a:pt x="2890713" y="15057"/>
                    <a:pt x="2872646" y="15057"/>
                    <a:pt x="2860602" y="30113"/>
                  </a:cubicBezTo>
                  <a:cubicBezTo>
                    <a:pt x="2857590" y="33124"/>
                    <a:pt x="2854580" y="36135"/>
                    <a:pt x="2854580" y="42157"/>
                  </a:cubicBezTo>
                  <a:cubicBezTo>
                    <a:pt x="2845545" y="6023"/>
                    <a:pt x="2845545" y="6023"/>
                    <a:pt x="2878669" y="6023"/>
                  </a:cubicBezTo>
                  <a:close/>
                  <a:moveTo>
                    <a:pt x="2273424" y="6023"/>
                  </a:moveTo>
                  <a:lnTo>
                    <a:pt x="2378814" y="6023"/>
                  </a:lnTo>
                  <a:cubicBezTo>
                    <a:pt x="2402903" y="6023"/>
                    <a:pt x="2402903" y="18068"/>
                    <a:pt x="2396881" y="36135"/>
                  </a:cubicBezTo>
                  <a:cubicBezTo>
                    <a:pt x="2375803" y="6023"/>
                    <a:pt x="2342680" y="15057"/>
                    <a:pt x="2315580" y="18068"/>
                  </a:cubicBezTo>
                  <a:cubicBezTo>
                    <a:pt x="2297513" y="21079"/>
                    <a:pt x="2309558" y="45168"/>
                    <a:pt x="2306547" y="57213"/>
                  </a:cubicBezTo>
                  <a:cubicBezTo>
                    <a:pt x="2303535" y="72268"/>
                    <a:pt x="2312569" y="72268"/>
                    <a:pt x="2324613" y="72268"/>
                  </a:cubicBezTo>
                  <a:cubicBezTo>
                    <a:pt x="2345692" y="69257"/>
                    <a:pt x="2366770" y="81302"/>
                    <a:pt x="2381825" y="45168"/>
                  </a:cubicBezTo>
                  <a:lnTo>
                    <a:pt x="2381825" y="99369"/>
                  </a:lnTo>
                  <a:cubicBezTo>
                    <a:pt x="2372792" y="93346"/>
                    <a:pt x="2366770" y="84313"/>
                    <a:pt x="2357736" y="81302"/>
                  </a:cubicBezTo>
                  <a:cubicBezTo>
                    <a:pt x="2309558" y="69257"/>
                    <a:pt x="2303535" y="78291"/>
                    <a:pt x="2306547" y="141524"/>
                  </a:cubicBezTo>
                  <a:lnTo>
                    <a:pt x="2302896" y="147289"/>
                  </a:lnTo>
                  <a:lnTo>
                    <a:pt x="2309561" y="144536"/>
                  </a:lnTo>
                  <a:cubicBezTo>
                    <a:pt x="2345695" y="144536"/>
                    <a:pt x="2384840" y="156580"/>
                    <a:pt x="2411941" y="114425"/>
                  </a:cubicBezTo>
                  <a:cubicBezTo>
                    <a:pt x="2411941" y="147547"/>
                    <a:pt x="2402907" y="162603"/>
                    <a:pt x="2372796" y="159592"/>
                  </a:cubicBezTo>
                  <a:cubicBezTo>
                    <a:pt x="2336662" y="156580"/>
                    <a:pt x="2297516" y="159592"/>
                    <a:pt x="2258371" y="159592"/>
                  </a:cubicBezTo>
                  <a:lnTo>
                    <a:pt x="2279446" y="138517"/>
                  </a:lnTo>
                  <a:lnTo>
                    <a:pt x="2279446" y="138513"/>
                  </a:lnTo>
                  <a:cubicBezTo>
                    <a:pt x="2276435" y="96357"/>
                    <a:pt x="2285469" y="51190"/>
                    <a:pt x="2273424" y="6023"/>
                  </a:cubicBezTo>
                  <a:close/>
                  <a:moveTo>
                    <a:pt x="1978331" y="6023"/>
                  </a:moveTo>
                  <a:lnTo>
                    <a:pt x="2041567" y="6023"/>
                  </a:lnTo>
                  <a:cubicBezTo>
                    <a:pt x="2020488" y="33124"/>
                    <a:pt x="2023499" y="132493"/>
                    <a:pt x="2044578" y="156582"/>
                  </a:cubicBezTo>
                  <a:lnTo>
                    <a:pt x="1987365" y="156582"/>
                  </a:lnTo>
                  <a:cubicBezTo>
                    <a:pt x="2005432" y="123459"/>
                    <a:pt x="2002421" y="27101"/>
                    <a:pt x="1978331" y="6023"/>
                  </a:cubicBezTo>
                  <a:close/>
                  <a:moveTo>
                    <a:pt x="1255651" y="6023"/>
                  </a:moveTo>
                  <a:lnTo>
                    <a:pt x="1297807" y="6023"/>
                  </a:lnTo>
                  <a:cubicBezTo>
                    <a:pt x="1273718" y="54202"/>
                    <a:pt x="1294796" y="105392"/>
                    <a:pt x="1285762" y="147549"/>
                  </a:cubicBezTo>
                  <a:cubicBezTo>
                    <a:pt x="1249629" y="111414"/>
                    <a:pt x="1210484" y="75280"/>
                    <a:pt x="1171339" y="39146"/>
                  </a:cubicBezTo>
                  <a:cubicBezTo>
                    <a:pt x="1162306" y="42157"/>
                    <a:pt x="1159294" y="45168"/>
                    <a:pt x="1156283" y="45168"/>
                  </a:cubicBezTo>
                  <a:cubicBezTo>
                    <a:pt x="1162306" y="81303"/>
                    <a:pt x="1144239" y="120448"/>
                    <a:pt x="1171339" y="156582"/>
                  </a:cubicBezTo>
                  <a:lnTo>
                    <a:pt x="1129183" y="156582"/>
                  </a:lnTo>
                  <a:cubicBezTo>
                    <a:pt x="1150261" y="129481"/>
                    <a:pt x="1153272" y="36135"/>
                    <a:pt x="1129183" y="9034"/>
                  </a:cubicBezTo>
                  <a:cubicBezTo>
                    <a:pt x="1153272" y="3012"/>
                    <a:pt x="1168328" y="6023"/>
                    <a:pt x="1186395" y="27101"/>
                  </a:cubicBezTo>
                  <a:cubicBezTo>
                    <a:pt x="1210484" y="54202"/>
                    <a:pt x="1234573" y="78291"/>
                    <a:pt x="1261673" y="105392"/>
                  </a:cubicBezTo>
                  <a:cubicBezTo>
                    <a:pt x="1261673" y="105392"/>
                    <a:pt x="1264684" y="108403"/>
                    <a:pt x="1273718" y="108403"/>
                  </a:cubicBezTo>
                  <a:cubicBezTo>
                    <a:pt x="1267696" y="72269"/>
                    <a:pt x="1288774" y="36135"/>
                    <a:pt x="1255651" y="6023"/>
                  </a:cubicBezTo>
                  <a:close/>
                  <a:moveTo>
                    <a:pt x="671488" y="6020"/>
                  </a:moveTo>
                  <a:cubicBezTo>
                    <a:pt x="683533" y="3009"/>
                    <a:pt x="698589" y="3009"/>
                    <a:pt x="710633" y="6020"/>
                  </a:cubicBezTo>
                  <a:cubicBezTo>
                    <a:pt x="683533" y="51187"/>
                    <a:pt x="707622" y="105388"/>
                    <a:pt x="698589" y="144533"/>
                  </a:cubicBezTo>
                  <a:cubicBezTo>
                    <a:pt x="662455" y="111410"/>
                    <a:pt x="620298" y="75277"/>
                    <a:pt x="578142" y="39143"/>
                  </a:cubicBezTo>
                  <a:lnTo>
                    <a:pt x="569001" y="36027"/>
                  </a:lnTo>
                  <a:lnTo>
                    <a:pt x="572120" y="39145"/>
                  </a:lnTo>
                  <a:cubicBezTo>
                    <a:pt x="566097" y="78290"/>
                    <a:pt x="557064" y="117436"/>
                    <a:pt x="584164" y="156581"/>
                  </a:cubicBezTo>
                  <a:lnTo>
                    <a:pt x="542008" y="156581"/>
                  </a:lnTo>
                  <a:cubicBezTo>
                    <a:pt x="566097" y="114425"/>
                    <a:pt x="548031" y="66246"/>
                    <a:pt x="554053" y="21078"/>
                  </a:cubicBezTo>
                  <a:lnTo>
                    <a:pt x="554058" y="21083"/>
                  </a:lnTo>
                  <a:lnTo>
                    <a:pt x="554053" y="21076"/>
                  </a:lnTo>
                  <a:cubicBezTo>
                    <a:pt x="548031" y="18065"/>
                    <a:pt x="545020" y="15054"/>
                    <a:pt x="538997" y="9031"/>
                  </a:cubicBezTo>
                  <a:cubicBezTo>
                    <a:pt x="560075" y="3009"/>
                    <a:pt x="578142" y="3009"/>
                    <a:pt x="596209" y="21076"/>
                  </a:cubicBezTo>
                  <a:cubicBezTo>
                    <a:pt x="623310" y="51187"/>
                    <a:pt x="650410" y="78288"/>
                    <a:pt x="680522" y="105388"/>
                  </a:cubicBezTo>
                  <a:cubicBezTo>
                    <a:pt x="677510" y="72266"/>
                    <a:pt x="695577" y="39143"/>
                    <a:pt x="671488" y="6020"/>
                  </a:cubicBezTo>
                  <a:close/>
                  <a:moveTo>
                    <a:pt x="3153061" y="5647"/>
                  </a:moveTo>
                  <a:cubicBezTo>
                    <a:pt x="3154943" y="5271"/>
                    <a:pt x="3157202" y="6024"/>
                    <a:pt x="3158707" y="6024"/>
                  </a:cubicBezTo>
                  <a:lnTo>
                    <a:pt x="3197853" y="6024"/>
                  </a:lnTo>
                  <a:cubicBezTo>
                    <a:pt x="3161719" y="30113"/>
                    <a:pt x="3146662" y="63237"/>
                    <a:pt x="3122573" y="87326"/>
                  </a:cubicBezTo>
                  <a:lnTo>
                    <a:pt x="3121444" y="125341"/>
                  </a:lnTo>
                  <a:cubicBezTo>
                    <a:pt x="3121820" y="137762"/>
                    <a:pt x="3125584" y="149054"/>
                    <a:pt x="3140640" y="156582"/>
                  </a:cubicBezTo>
                  <a:lnTo>
                    <a:pt x="3077405" y="156582"/>
                  </a:lnTo>
                  <a:cubicBezTo>
                    <a:pt x="3110528" y="117437"/>
                    <a:pt x="3095472" y="75280"/>
                    <a:pt x="3014170" y="6023"/>
                  </a:cubicBezTo>
                  <a:lnTo>
                    <a:pt x="3065360" y="6023"/>
                  </a:lnTo>
                  <a:cubicBezTo>
                    <a:pt x="3077405" y="6023"/>
                    <a:pt x="3071383" y="12045"/>
                    <a:pt x="3074394" y="18068"/>
                  </a:cubicBezTo>
                  <a:cubicBezTo>
                    <a:pt x="3080416" y="39146"/>
                    <a:pt x="3098483" y="54202"/>
                    <a:pt x="3110528" y="72269"/>
                  </a:cubicBezTo>
                  <a:lnTo>
                    <a:pt x="3110529" y="72270"/>
                  </a:lnTo>
                  <a:lnTo>
                    <a:pt x="3140264" y="48933"/>
                  </a:lnTo>
                  <a:cubicBezTo>
                    <a:pt x="3148168" y="39900"/>
                    <a:pt x="3152685" y="28608"/>
                    <a:pt x="3149674" y="12046"/>
                  </a:cubicBezTo>
                  <a:cubicBezTo>
                    <a:pt x="3149674" y="7530"/>
                    <a:pt x="3151179" y="6024"/>
                    <a:pt x="3153061" y="5647"/>
                  </a:cubicBezTo>
                  <a:close/>
                  <a:moveTo>
                    <a:pt x="2798498" y="5644"/>
                  </a:moveTo>
                  <a:cubicBezTo>
                    <a:pt x="2808660" y="6021"/>
                    <a:pt x="2818446" y="7526"/>
                    <a:pt x="2827480" y="9032"/>
                  </a:cubicBezTo>
                  <a:cubicBezTo>
                    <a:pt x="2806402" y="30110"/>
                    <a:pt x="2803391" y="132491"/>
                    <a:pt x="2824469" y="156580"/>
                  </a:cubicBezTo>
                  <a:lnTo>
                    <a:pt x="2764246" y="156580"/>
                  </a:lnTo>
                  <a:cubicBezTo>
                    <a:pt x="2788335" y="135502"/>
                    <a:pt x="2791346" y="30110"/>
                    <a:pt x="2767257" y="9032"/>
                  </a:cubicBezTo>
                  <a:cubicBezTo>
                    <a:pt x="2777796" y="6021"/>
                    <a:pt x="2788335" y="5268"/>
                    <a:pt x="2798498" y="5644"/>
                  </a:cubicBezTo>
                  <a:close/>
                  <a:moveTo>
                    <a:pt x="173141" y="5644"/>
                  </a:moveTo>
                  <a:cubicBezTo>
                    <a:pt x="182927" y="6021"/>
                    <a:pt x="192713" y="7526"/>
                    <a:pt x="201747" y="9032"/>
                  </a:cubicBezTo>
                  <a:cubicBezTo>
                    <a:pt x="180669" y="27099"/>
                    <a:pt x="189702" y="51189"/>
                    <a:pt x="189702" y="72267"/>
                  </a:cubicBezTo>
                  <a:lnTo>
                    <a:pt x="192713" y="87320"/>
                  </a:lnTo>
                  <a:lnTo>
                    <a:pt x="192713" y="72267"/>
                  </a:lnTo>
                  <a:lnTo>
                    <a:pt x="271002" y="72267"/>
                  </a:lnTo>
                  <a:lnTo>
                    <a:pt x="271002" y="72273"/>
                  </a:lnTo>
                  <a:lnTo>
                    <a:pt x="271003" y="72265"/>
                  </a:lnTo>
                  <a:cubicBezTo>
                    <a:pt x="267992" y="51187"/>
                    <a:pt x="283048" y="27098"/>
                    <a:pt x="255948" y="9031"/>
                  </a:cubicBezTo>
                  <a:cubicBezTo>
                    <a:pt x="277025" y="6020"/>
                    <a:pt x="295092" y="6020"/>
                    <a:pt x="313159" y="9031"/>
                  </a:cubicBezTo>
                  <a:cubicBezTo>
                    <a:pt x="292081" y="30109"/>
                    <a:pt x="292081" y="132488"/>
                    <a:pt x="313159" y="156577"/>
                  </a:cubicBezTo>
                  <a:lnTo>
                    <a:pt x="255948" y="156577"/>
                  </a:lnTo>
                  <a:lnTo>
                    <a:pt x="267992" y="87323"/>
                  </a:lnTo>
                  <a:lnTo>
                    <a:pt x="192713" y="87323"/>
                  </a:lnTo>
                  <a:lnTo>
                    <a:pt x="189702" y="124210"/>
                  </a:lnTo>
                  <a:cubicBezTo>
                    <a:pt x="189702" y="136255"/>
                    <a:pt x="192713" y="147547"/>
                    <a:pt x="204758" y="156580"/>
                  </a:cubicBezTo>
                  <a:lnTo>
                    <a:pt x="144535" y="156580"/>
                  </a:lnTo>
                  <a:cubicBezTo>
                    <a:pt x="165613" y="132491"/>
                    <a:pt x="165613" y="30110"/>
                    <a:pt x="144535" y="9032"/>
                  </a:cubicBezTo>
                  <a:cubicBezTo>
                    <a:pt x="153568" y="6021"/>
                    <a:pt x="163355" y="5268"/>
                    <a:pt x="173141" y="5644"/>
                  </a:cubicBezTo>
                  <a:close/>
                  <a:moveTo>
                    <a:pt x="788169" y="5269"/>
                  </a:moveTo>
                  <a:cubicBezTo>
                    <a:pt x="803977" y="5269"/>
                    <a:pt x="820539" y="6022"/>
                    <a:pt x="837100" y="9033"/>
                  </a:cubicBezTo>
                  <a:cubicBezTo>
                    <a:pt x="879257" y="15055"/>
                    <a:pt x="900335" y="36133"/>
                    <a:pt x="906357" y="69256"/>
                  </a:cubicBezTo>
                  <a:cubicBezTo>
                    <a:pt x="912379" y="99368"/>
                    <a:pt x="897323" y="120446"/>
                    <a:pt x="858178" y="144535"/>
                  </a:cubicBezTo>
                  <a:lnTo>
                    <a:pt x="853350" y="146093"/>
                  </a:lnTo>
                  <a:lnTo>
                    <a:pt x="861190" y="147545"/>
                  </a:lnTo>
                  <a:cubicBezTo>
                    <a:pt x="822045" y="171633"/>
                    <a:pt x="776878" y="156578"/>
                    <a:pt x="734721" y="162600"/>
                  </a:cubicBezTo>
                  <a:cubicBezTo>
                    <a:pt x="740744" y="156578"/>
                    <a:pt x="746766" y="147545"/>
                    <a:pt x="749777" y="141523"/>
                  </a:cubicBezTo>
                  <a:lnTo>
                    <a:pt x="750669" y="143101"/>
                  </a:lnTo>
                  <a:lnTo>
                    <a:pt x="749777" y="138513"/>
                  </a:lnTo>
                  <a:cubicBezTo>
                    <a:pt x="746765" y="96357"/>
                    <a:pt x="755799" y="51189"/>
                    <a:pt x="743754" y="6022"/>
                  </a:cubicBezTo>
                  <a:cubicBezTo>
                    <a:pt x="757305" y="6022"/>
                    <a:pt x="772360" y="5269"/>
                    <a:pt x="788169" y="5269"/>
                  </a:cubicBezTo>
                  <a:close/>
                  <a:moveTo>
                    <a:pt x="37121" y="4423"/>
                  </a:moveTo>
                  <a:cubicBezTo>
                    <a:pt x="57023" y="188"/>
                    <a:pt x="79043" y="12045"/>
                    <a:pt x="99368" y="12045"/>
                  </a:cubicBezTo>
                  <a:cubicBezTo>
                    <a:pt x="111413" y="12045"/>
                    <a:pt x="105391" y="36133"/>
                    <a:pt x="108402" y="63233"/>
                  </a:cubicBezTo>
                  <a:cubicBezTo>
                    <a:pt x="87323" y="21078"/>
                    <a:pt x="63234" y="6022"/>
                    <a:pt x="27099" y="21078"/>
                  </a:cubicBezTo>
                  <a:lnTo>
                    <a:pt x="26706" y="20816"/>
                  </a:lnTo>
                  <a:lnTo>
                    <a:pt x="24087" y="39146"/>
                  </a:lnTo>
                  <a:cubicBezTo>
                    <a:pt x="27851" y="44415"/>
                    <a:pt x="34627" y="48179"/>
                    <a:pt x="39143" y="51190"/>
                  </a:cubicBezTo>
                  <a:cubicBezTo>
                    <a:pt x="57210" y="63235"/>
                    <a:pt x="75277" y="69257"/>
                    <a:pt x="93344" y="81302"/>
                  </a:cubicBezTo>
                  <a:cubicBezTo>
                    <a:pt x="109906" y="91841"/>
                    <a:pt x="117433" y="104639"/>
                    <a:pt x="116304" y="117060"/>
                  </a:cubicBezTo>
                  <a:lnTo>
                    <a:pt x="89281" y="148295"/>
                  </a:lnTo>
                  <a:lnTo>
                    <a:pt x="90336" y="153569"/>
                  </a:lnTo>
                  <a:cubicBezTo>
                    <a:pt x="63235" y="171635"/>
                    <a:pt x="36134" y="150558"/>
                    <a:pt x="9033" y="156580"/>
                  </a:cubicBezTo>
                  <a:cubicBezTo>
                    <a:pt x="0" y="156580"/>
                    <a:pt x="0" y="132491"/>
                    <a:pt x="0" y="114425"/>
                  </a:cubicBezTo>
                  <a:cubicBezTo>
                    <a:pt x="18067" y="134750"/>
                    <a:pt x="36134" y="155074"/>
                    <a:pt x="60553" y="151264"/>
                  </a:cubicBezTo>
                  <a:lnTo>
                    <a:pt x="87322" y="138515"/>
                  </a:lnTo>
                  <a:lnTo>
                    <a:pt x="87322" y="138514"/>
                  </a:lnTo>
                  <a:cubicBezTo>
                    <a:pt x="93344" y="120447"/>
                    <a:pt x="84311" y="108403"/>
                    <a:pt x="66244" y="99369"/>
                  </a:cubicBezTo>
                  <a:cubicBezTo>
                    <a:pt x="51188" y="90335"/>
                    <a:pt x="33121" y="84312"/>
                    <a:pt x="18065" y="72268"/>
                  </a:cubicBezTo>
                  <a:cubicBezTo>
                    <a:pt x="-6024" y="54201"/>
                    <a:pt x="-3013" y="33123"/>
                    <a:pt x="18065" y="12045"/>
                  </a:cubicBezTo>
                  <a:lnTo>
                    <a:pt x="24058" y="11712"/>
                  </a:lnTo>
                  <a:close/>
                  <a:moveTo>
                    <a:pt x="2668642" y="3104"/>
                  </a:moveTo>
                  <a:cubicBezTo>
                    <a:pt x="2684451" y="1692"/>
                    <a:pt x="2700260" y="11290"/>
                    <a:pt x="2716069" y="9032"/>
                  </a:cubicBezTo>
                  <a:cubicBezTo>
                    <a:pt x="2728113" y="9032"/>
                    <a:pt x="2725102" y="36131"/>
                    <a:pt x="2725102" y="57209"/>
                  </a:cubicBezTo>
                  <a:cubicBezTo>
                    <a:pt x="2710046" y="27098"/>
                    <a:pt x="2691979" y="12043"/>
                    <a:pt x="2661867" y="15054"/>
                  </a:cubicBezTo>
                  <a:lnTo>
                    <a:pt x="2661865" y="15052"/>
                  </a:lnTo>
                  <a:lnTo>
                    <a:pt x="2661866" y="15056"/>
                  </a:lnTo>
                  <a:cubicBezTo>
                    <a:pt x="2637777" y="27101"/>
                    <a:pt x="2634766" y="39145"/>
                    <a:pt x="2655844" y="54201"/>
                  </a:cubicBezTo>
                  <a:lnTo>
                    <a:pt x="2701012" y="81301"/>
                  </a:lnTo>
                  <a:cubicBezTo>
                    <a:pt x="2719079" y="90334"/>
                    <a:pt x="2740158" y="105391"/>
                    <a:pt x="2731124" y="129480"/>
                  </a:cubicBezTo>
                  <a:cubicBezTo>
                    <a:pt x="2725101" y="153570"/>
                    <a:pt x="2704024" y="162603"/>
                    <a:pt x="2679934" y="162603"/>
                  </a:cubicBezTo>
                  <a:lnTo>
                    <a:pt x="2680089" y="160273"/>
                  </a:lnTo>
                  <a:lnTo>
                    <a:pt x="2668920" y="162934"/>
                  </a:lnTo>
                  <a:cubicBezTo>
                    <a:pt x="2654523" y="163358"/>
                    <a:pt x="2639279" y="156583"/>
                    <a:pt x="2625730" y="156583"/>
                  </a:cubicBezTo>
                  <a:cubicBezTo>
                    <a:pt x="2610674" y="156583"/>
                    <a:pt x="2616696" y="132493"/>
                    <a:pt x="2616696" y="114425"/>
                  </a:cubicBezTo>
                  <a:cubicBezTo>
                    <a:pt x="2631752" y="135504"/>
                    <a:pt x="2652830" y="153571"/>
                    <a:pt x="2682941" y="153571"/>
                  </a:cubicBezTo>
                  <a:lnTo>
                    <a:pt x="2682941" y="153575"/>
                  </a:lnTo>
                  <a:lnTo>
                    <a:pt x="2682945" y="153570"/>
                  </a:lnTo>
                  <a:cubicBezTo>
                    <a:pt x="2713056" y="132491"/>
                    <a:pt x="2716069" y="120447"/>
                    <a:pt x="2682945" y="99369"/>
                  </a:cubicBezTo>
                  <a:cubicBezTo>
                    <a:pt x="2667889" y="90334"/>
                    <a:pt x="2655844" y="84312"/>
                    <a:pt x="2640788" y="75279"/>
                  </a:cubicBezTo>
                  <a:cubicBezTo>
                    <a:pt x="2625732" y="66246"/>
                    <a:pt x="2616698" y="54201"/>
                    <a:pt x="2619710" y="36134"/>
                  </a:cubicBezTo>
                  <a:cubicBezTo>
                    <a:pt x="2622721" y="18067"/>
                    <a:pt x="2634766" y="6023"/>
                    <a:pt x="2652833" y="9034"/>
                  </a:cubicBezTo>
                  <a:lnTo>
                    <a:pt x="2652836" y="9034"/>
                  </a:lnTo>
                  <a:lnTo>
                    <a:pt x="2652833" y="9032"/>
                  </a:lnTo>
                  <a:cubicBezTo>
                    <a:pt x="2658103" y="5268"/>
                    <a:pt x="2663372" y="3574"/>
                    <a:pt x="2668642" y="3104"/>
                  </a:cubicBezTo>
                  <a:close/>
                  <a:moveTo>
                    <a:pt x="1016266" y="1505"/>
                  </a:moveTo>
                  <a:lnTo>
                    <a:pt x="1059910" y="15049"/>
                  </a:lnTo>
                  <a:lnTo>
                    <a:pt x="1059930" y="15056"/>
                  </a:lnTo>
                  <a:cubicBezTo>
                    <a:pt x="1096064" y="33123"/>
                    <a:pt x="1111120" y="60223"/>
                    <a:pt x="1108108" y="96357"/>
                  </a:cubicBezTo>
                  <a:cubicBezTo>
                    <a:pt x="1102086" y="129480"/>
                    <a:pt x="1071974" y="156580"/>
                    <a:pt x="1035840" y="159591"/>
                  </a:cubicBezTo>
                  <a:cubicBezTo>
                    <a:pt x="969594" y="168625"/>
                    <a:pt x="924426" y="132491"/>
                    <a:pt x="930449" y="75279"/>
                  </a:cubicBezTo>
                  <a:cubicBezTo>
                    <a:pt x="931955" y="60223"/>
                    <a:pt x="935719" y="47426"/>
                    <a:pt x="942870" y="37263"/>
                  </a:cubicBezTo>
                  <a:lnTo>
                    <a:pt x="974499" y="15813"/>
                  </a:lnTo>
                  <a:lnTo>
                    <a:pt x="972603" y="15055"/>
                  </a:lnTo>
                  <a:cubicBezTo>
                    <a:pt x="987659" y="6022"/>
                    <a:pt x="1001962" y="1505"/>
                    <a:pt x="1016266" y="1505"/>
                  </a:cubicBezTo>
                  <a:close/>
                  <a:moveTo>
                    <a:pt x="427586" y="0"/>
                  </a:moveTo>
                  <a:cubicBezTo>
                    <a:pt x="457697" y="54201"/>
                    <a:pt x="484798" y="105391"/>
                    <a:pt x="511898" y="156581"/>
                  </a:cubicBezTo>
                  <a:lnTo>
                    <a:pt x="466731" y="156581"/>
                  </a:lnTo>
                  <a:cubicBezTo>
                    <a:pt x="478775" y="138514"/>
                    <a:pt x="466731" y="114425"/>
                    <a:pt x="454686" y="111413"/>
                  </a:cubicBezTo>
                  <a:cubicBezTo>
                    <a:pt x="433608" y="105391"/>
                    <a:pt x="406508" y="99369"/>
                    <a:pt x="385430" y="114425"/>
                  </a:cubicBezTo>
                  <a:cubicBezTo>
                    <a:pt x="373385" y="123458"/>
                    <a:pt x="361340" y="141525"/>
                    <a:pt x="382418" y="156581"/>
                  </a:cubicBezTo>
                  <a:lnTo>
                    <a:pt x="340262" y="156581"/>
                  </a:lnTo>
                  <a:cubicBezTo>
                    <a:pt x="376396" y="108402"/>
                    <a:pt x="397474" y="54201"/>
                    <a:pt x="427586" y="0"/>
                  </a:cubicBezTo>
                  <a:close/>
                </a:path>
              </a:pathLst>
            </a:custGeom>
            <a:grpFill/>
            <a:ln w="1860" cap="flat">
              <a:noFill/>
              <a:prstDash val="solid"/>
              <a:miter/>
            </a:ln>
          </p:spPr>
          <p:txBody>
            <a:bodyPr rtlCol="0" anchor="ctr"/>
            <a:lstStyle/>
            <a:p>
              <a:endParaRPr lang="zh-CN" altLang="en-US"/>
            </a:p>
          </p:txBody>
        </p:sp>
        <p:grpSp>
          <p:nvGrpSpPr>
            <p:cNvPr id="25" name="组合 24">
              <a:extLst>
                <a:ext uri="{FF2B5EF4-FFF2-40B4-BE49-F238E27FC236}">
                  <a16:creationId xmlns:a16="http://schemas.microsoft.com/office/drawing/2014/main" id="{4E9CEE5C-AE9E-467D-B199-4F4235670A89}"/>
                </a:ext>
              </a:extLst>
            </p:cNvPr>
            <p:cNvGrpSpPr/>
            <p:nvPr/>
          </p:nvGrpSpPr>
          <p:grpSpPr>
            <a:xfrm>
              <a:off x="5535168" y="881263"/>
              <a:ext cx="1586880" cy="1601975"/>
              <a:chOff x="5535168" y="881263"/>
              <a:chExt cx="1586880" cy="1601975"/>
            </a:xfrm>
            <a:grpFill/>
          </p:grpSpPr>
          <p:sp>
            <p:nvSpPr>
              <p:cNvPr id="26" name="任意多边形: 形状 25">
                <a:extLst>
                  <a:ext uri="{FF2B5EF4-FFF2-40B4-BE49-F238E27FC236}">
                    <a16:creationId xmlns:a16="http://schemas.microsoft.com/office/drawing/2014/main" id="{9F063ADC-68FC-4A2B-B555-4A0457E3D96B}"/>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7B57FE05-7D0D-4E9B-9817-621CA373350F}"/>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FCEF0B3A-341C-4B3B-A782-D150EE18C7AE}"/>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CB295246-8CE4-4607-B2BE-66F5B1093FDC}"/>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8912221F-5526-4A3D-ABF0-FF94A38C8522}"/>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E9DAD0AD-66A5-40AE-A452-EFF4208BA513}"/>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2E40B28E-B9D4-4839-A691-9F7443BC8C18}"/>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052B62D4-22F2-4B96-8284-EA9BE2135D29}"/>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61799B1-C157-4E26-82C1-F692E68D801B}"/>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496C5A75-B709-468D-B661-71DE46EF3E58}"/>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F983CC3D-303E-4721-BCF1-CB21F64EF8AF}"/>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88A61DE9-0FFA-4D72-8072-83A86E7D798D}"/>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EECF77E-5498-4DBE-8E04-BD03A65D75CA}"/>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F445209B-DAB0-4833-BBFB-32E7E744598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041E657B-A8E6-4A35-AE40-A22C160BEB28}"/>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66C2153-F3DE-43B3-BDE0-42B16845262D}"/>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B4E9BF5B-8C32-4E54-9131-BF182C4ED0C1}"/>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73560315-C943-42BE-861E-C4B8916EBDEF}"/>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2E47FCF7-BDD6-48A0-8CA4-22AA34204345}"/>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3FE3869-AA3F-43E1-85D0-CB58662663C4}"/>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0C39DA6A-4C73-4615-B941-06CA6DBAF94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ED0C6D1B-B9F7-4070-AFD0-33604C3664C4}"/>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3288DB24-1858-45AE-9616-95AF1FE30398}"/>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ED7E40D7-C51C-427A-B2C4-180C391F8A3D}"/>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39AD85CB-75C2-49A0-99B3-32B8264BED55}"/>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BCF3FC0B-6CBC-429A-BF27-00D889F4694E}"/>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0E6B2208-A8A2-4E06-A71D-13113EA5C80D}"/>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BF711BB0-5768-419A-8362-2F9A3C238296}"/>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4D79011A-ECAD-4AA9-8882-2A6DE872E984}"/>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57904F6B-92A8-4312-8363-6B9ACCC14AB7}"/>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1A5A9940-29A9-4035-A425-58B823F9FCA0}"/>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30CF1932-A9B7-4CFB-B907-DACBFBDB0554}"/>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15A7E979-A26A-482C-8FD8-A68BDD747BD6}"/>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grpSp>
      <p:grpSp>
        <p:nvGrpSpPr>
          <p:cNvPr id="59" name="组合 58">
            <a:extLst>
              <a:ext uri="{FF2B5EF4-FFF2-40B4-BE49-F238E27FC236}">
                <a16:creationId xmlns:a16="http://schemas.microsoft.com/office/drawing/2014/main" id="{CF4F5D2A-F0C3-4E47-BF1A-50FBE1048D1E}"/>
              </a:ext>
            </a:extLst>
          </p:cNvPr>
          <p:cNvGrpSpPr/>
          <p:nvPr userDrawn="1"/>
        </p:nvGrpSpPr>
        <p:grpSpPr>
          <a:xfrm>
            <a:off x="3702264" y="6468763"/>
            <a:ext cx="1739472" cy="219291"/>
            <a:chOff x="4936352" y="6468762"/>
            <a:chExt cx="2319296" cy="219291"/>
          </a:xfrm>
        </p:grpSpPr>
        <p:sp>
          <p:nvSpPr>
            <p:cNvPr id="60" name="文本框 59">
              <a:extLst>
                <a:ext uri="{FF2B5EF4-FFF2-40B4-BE49-F238E27FC236}">
                  <a16:creationId xmlns:a16="http://schemas.microsoft.com/office/drawing/2014/main" id="{9C897FE9-ECFA-4400-A5AA-8FE6D301093B}"/>
                </a:ext>
              </a:extLst>
            </p:cNvPr>
            <p:cNvSpPr txBox="1"/>
            <p:nvPr userDrawn="1"/>
          </p:nvSpPr>
          <p:spPr>
            <a:xfrm>
              <a:off x="5200243" y="6468762"/>
              <a:ext cx="1791517" cy="219291"/>
            </a:xfrm>
            <a:prstGeom prst="rect">
              <a:avLst/>
            </a:prstGeom>
            <a:noFill/>
          </p:spPr>
          <p:txBody>
            <a:bodyPr wrap="none" rtlCol="0">
              <a:spAutoFit/>
            </a:bodyPr>
            <a:lstStyle/>
            <a:p>
              <a:pPr algn="ctr"/>
              <a:r>
                <a:rPr lang="zh-CN" altLang="en-US" sz="825" spc="225" dirty="0">
                  <a:solidFill>
                    <a:schemeClr val="accent1"/>
                  </a:solidFill>
                  <a:latin typeface="+mn-ea"/>
                  <a:ea typeface="+mn-ea"/>
                </a:rPr>
                <a:t>学无止境 气有浩然</a:t>
              </a:r>
            </a:p>
          </p:txBody>
        </p:sp>
        <p:grpSp>
          <p:nvGrpSpPr>
            <p:cNvPr id="61" name="组合 60">
              <a:extLst>
                <a:ext uri="{FF2B5EF4-FFF2-40B4-BE49-F238E27FC236}">
                  <a16:creationId xmlns:a16="http://schemas.microsoft.com/office/drawing/2014/main" id="{FAE66F5D-B29A-41C0-A4DA-DF4282206000}"/>
                </a:ext>
              </a:extLst>
            </p:cNvPr>
            <p:cNvGrpSpPr/>
            <p:nvPr userDrawn="1"/>
          </p:nvGrpSpPr>
          <p:grpSpPr>
            <a:xfrm>
              <a:off x="4936352" y="6592514"/>
              <a:ext cx="2319296" cy="0"/>
              <a:chOff x="4913990" y="6592514"/>
              <a:chExt cx="2319296" cy="0"/>
            </a:xfrm>
          </p:grpSpPr>
          <p:cxnSp>
            <p:nvCxnSpPr>
              <p:cNvPr id="62" name="直接连接符 61">
                <a:extLst>
                  <a:ext uri="{FF2B5EF4-FFF2-40B4-BE49-F238E27FC236}">
                    <a16:creationId xmlns:a16="http://schemas.microsoft.com/office/drawing/2014/main" id="{0325EBFA-17D0-4E64-AC23-CFE072578A98}"/>
                  </a:ext>
                </a:extLst>
              </p:cNvPr>
              <p:cNvCxnSpPr/>
              <p:nvPr userDrawn="1"/>
            </p:nvCxnSpPr>
            <p:spPr>
              <a:xfrm>
                <a:off x="4913990"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0AE83801-3407-4F6A-BFC7-79338B20344F}"/>
                  </a:ext>
                </a:extLst>
              </p:cNvPr>
              <p:cNvCxnSpPr/>
              <p:nvPr userDrawn="1"/>
            </p:nvCxnSpPr>
            <p:spPr>
              <a:xfrm>
                <a:off x="6941744"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90" name="任意多边形: 形状 89">
            <a:extLst>
              <a:ext uri="{FF2B5EF4-FFF2-40B4-BE49-F238E27FC236}">
                <a16:creationId xmlns:a16="http://schemas.microsoft.com/office/drawing/2014/main" id="{AC176EAE-806C-4239-A40E-B87814045B92}"/>
              </a:ext>
            </a:extLst>
          </p:cNvPr>
          <p:cNvSpPr/>
          <p:nvPr userDrawn="1"/>
        </p:nvSpPr>
        <p:spPr>
          <a:xfrm>
            <a:off x="68580" y="89076"/>
            <a:ext cx="9006840" cy="6300016"/>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a:extLst>
              <a:ext uri="{FF2B5EF4-FFF2-40B4-BE49-F238E27FC236}">
                <a16:creationId xmlns:a16="http://schemas.microsoft.com/office/drawing/2014/main" id="{E890C85B-4C6F-4998-89C3-D2D760FA2AE0}"/>
              </a:ext>
            </a:extLst>
          </p:cNvPr>
          <p:cNvSpPr/>
          <p:nvPr userDrawn="1"/>
        </p:nvSpPr>
        <p:spPr>
          <a:xfrm>
            <a:off x="0" y="2575974"/>
            <a:ext cx="9143999" cy="1706055"/>
          </a:xfrm>
          <a:prstGeom prst="rect">
            <a:avLst/>
          </a:prstGeom>
          <a:solidFill>
            <a:schemeClr val="bg1"/>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3713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内容1">
    <p:spTree>
      <p:nvGrpSpPr>
        <p:cNvPr id="1" name=""/>
        <p:cNvGrpSpPr/>
        <p:nvPr/>
      </p:nvGrpSpPr>
      <p:grpSpPr>
        <a:xfrm>
          <a:off x="0" y="0"/>
          <a:ext cx="0" cy="0"/>
          <a:chOff x="0" y="0"/>
          <a:chExt cx="0" cy="0"/>
        </a:xfrm>
      </p:grpSpPr>
      <p:sp>
        <p:nvSpPr>
          <p:cNvPr id="60" name="任意多边形: 形状 59">
            <a:extLst>
              <a:ext uri="{FF2B5EF4-FFF2-40B4-BE49-F238E27FC236}">
                <a16:creationId xmlns:a16="http://schemas.microsoft.com/office/drawing/2014/main" id="{7EF9EC4A-10E8-4C56-ADAD-B594091A94E4}"/>
              </a:ext>
            </a:extLst>
          </p:cNvPr>
          <p:cNvSpPr/>
          <p:nvPr userDrawn="1"/>
        </p:nvSpPr>
        <p:spPr>
          <a:xfrm>
            <a:off x="1163256" y="1"/>
            <a:ext cx="7986015"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006647" y="96567"/>
            <a:ext cx="80962"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1" y="1"/>
            <a:ext cx="1033040"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8071478" y="6438282"/>
            <a:ext cx="685570" cy="291556"/>
          </a:xfrm>
          <a:prstGeom prst="rect">
            <a:avLst/>
          </a:prstGeom>
        </p:spPr>
        <p:txBody>
          <a:bodyPr rIns="0"/>
          <a:lstStyle>
            <a:lvl1pPr algn="r">
              <a:defRPr sz="825">
                <a:solidFill>
                  <a:schemeClr val="tx1">
                    <a:lumMod val="65000"/>
                    <a:lumOff val="35000"/>
                  </a:schemeClr>
                </a:solidFill>
                <a:latin typeface="+mn-ea"/>
                <a:ea typeface="+mn-ea"/>
              </a:defRPr>
            </a:lvl1pPr>
          </a:lstStyle>
          <a:p>
            <a:r>
              <a:rPr lang="zh-CN" altLang="en-US"/>
              <a:t>  </a:t>
            </a:r>
            <a:r>
              <a:rPr lang="en-US" altLang="zh-CN" spc="68"/>
              <a:t>Page </a:t>
            </a:r>
            <a:fld id="{7CFB1EEF-B761-4911-A2FD-18DBD3241D03}" type="slidenum">
              <a:rPr lang="zh-CN" altLang="en-US" spc="68" smtClean="0"/>
              <a:pPr/>
              <a:t>‹#›</a:t>
            </a:fld>
            <a:endParaRPr lang="zh-CN" altLang="en-US" spc="68"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318373" y="6468763"/>
            <a:ext cx="1834156" cy="219291"/>
          </a:xfrm>
          <a:prstGeom prst="rect">
            <a:avLst/>
          </a:prstGeom>
          <a:noFill/>
        </p:spPr>
        <p:txBody>
          <a:bodyPr wrap="none" rtlCol="0">
            <a:spAutoFit/>
          </a:bodyPr>
          <a:lstStyle/>
          <a:p>
            <a:r>
              <a:rPr lang="zh-CN" altLang="en-US" sz="825" spc="225" dirty="0">
                <a:solidFill>
                  <a:schemeClr val="tx1">
                    <a:lumMod val="65000"/>
                    <a:lumOff val="35000"/>
                  </a:schemeClr>
                </a:solidFill>
                <a:latin typeface="+mn-ea"/>
                <a:ea typeface="+mn-ea"/>
              </a:rPr>
              <a:t>学</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无</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止</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境 气</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有</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浩</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394582" y="47270"/>
            <a:ext cx="333620"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387000" y="6489700"/>
            <a:ext cx="837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文本占位符 6">
            <a:extLst>
              <a:ext uri="{FF2B5EF4-FFF2-40B4-BE49-F238E27FC236}">
                <a16:creationId xmlns:a16="http://schemas.microsoft.com/office/drawing/2014/main" id="{A16ED01E-FB42-4C62-81D4-65A413AB0440}"/>
              </a:ext>
            </a:extLst>
          </p:cNvPr>
          <p:cNvSpPr>
            <a:spLocks noGrp="1"/>
          </p:cNvSpPr>
          <p:nvPr>
            <p:ph type="body" sz="quarter" idx="13" hasCustomPrompt="1"/>
          </p:nvPr>
        </p:nvSpPr>
        <p:spPr>
          <a:xfrm>
            <a:off x="1163256" y="87341"/>
            <a:ext cx="7986015" cy="323165"/>
          </a:xfrm>
          <a:noFill/>
        </p:spPr>
        <p:txBody>
          <a:bodyPr wrap="square" rtlCol="0">
            <a:spAutoFit/>
          </a:bodyPr>
          <a:lstStyle>
            <a:lvl1pPr marL="0" indent="0" algn="ctr">
              <a:buNone/>
              <a:defRPr lang="zh-CN" altLang="en-US" sz="1500" spc="225" dirty="0" smtClean="0">
                <a:solidFill>
                  <a:schemeClr val="bg1"/>
                </a:solidFill>
                <a:latin typeface="+mj-ea"/>
                <a:ea typeface="+mj-ea"/>
              </a:defRPr>
            </a:lvl1pPr>
          </a:lstStyle>
          <a:p>
            <a:pPr marL="0" lvl="0" algn="ctr"/>
            <a:r>
              <a:rPr lang="en-US" altLang="zh-CN" dirty="0"/>
              <a:t>Spatial Big Data</a:t>
            </a:r>
            <a:endParaRPr lang="zh-CN" altLang="en-US" dirty="0"/>
          </a:p>
        </p:txBody>
      </p:sp>
    </p:spTree>
    <p:extLst>
      <p:ext uri="{BB962C8B-B14F-4D97-AF65-F5344CB8AC3E}">
        <p14:creationId xmlns:p14="http://schemas.microsoft.com/office/powerpoint/2010/main" val="4197088231"/>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内容1">
    <p:spTree>
      <p:nvGrpSpPr>
        <p:cNvPr id="1" name=""/>
        <p:cNvGrpSpPr/>
        <p:nvPr/>
      </p:nvGrpSpPr>
      <p:grpSpPr>
        <a:xfrm>
          <a:off x="0" y="0"/>
          <a:ext cx="0" cy="0"/>
          <a:chOff x="0" y="0"/>
          <a:chExt cx="0" cy="0"/>
        </a:xfrm>
      </p:grpSpPr>
      <p:sp>
        <p:nvSpPr>
          <p:cNvPr id="60" name="任意多边形: 形状 59">
            <a:extLst>
              <a:ext uri="{FF2B5EF4-FFF2-40B4-BE49-F238E27FC236}">
                <a16:creationId xmlns:a16="http://schemas.microsoft.com/office/drawing/2014/main" id="{7EF9EC4A-10E8-4C56-ADAD-B594091A94E4}"/>
              </a:ext>
            </a:extLst>
          </p:cNvPr>
          <p:cNvSpPr/>
          <p:nvPr userDrawn="1"/>
        </p:nvSpPr>
        <p:spPr>
          <a:xfrm>
            <a:off x="1163256" y="1"/>
            <a:ext cx="7986015"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006647" y="96567"/>
            <a:ext cx="80962"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1" y="1"/>
            <a:ext cx="1033040"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8071478" y="6438282"/>
            <a:ext cx="685570" cy="291556"/>
          </a:xfrm>
          <a:prstGeom prst="rect">
            <a:avLst/>
          </a:prstGeom>
        </p:spPr>
        <p:txBody>
          <a:bodyPr rIns="0"/>
          <a:lstStyle>
            <a:lvl1pPr algn="r">
              <a:defRPr sz="825">
                <a:solidFill>
                  <a:schemeClr val="tx1">
                    <a:lumMod val="65000"/>
                    <a:lumOff val="35000"/>
                  </a:schemeClr>
                </a:solidFill>
                <a:latin typeface="+mn-ea"/>
                <a:ea typeface="+mn-ea"/>
              </a:defRPr>
            </a:lvl1pPr>
          </a:lstStyle>
          <a:p>
            <a:r>
              <a:rPr lang="zh-CN" altLang="en-US"/>
              <a:t>  </a:t>
            </a:r>
            <a:r>
              <a:rPr lang="en-US" altLang="zh-CN" spc="68"/>
              <a:t>Page </a:t>
            </a:r>
            <a:fld id="{7CFB1EEF-B761-4911-A2FD-18DBD3241D03}" type="slidenum">
              <a:rPr lang="zh-CN" altLang="en-US" spc="68" smtClean="0"/>
              <a:pPr/>
              <a:t>‹#›</a:t>
            </a:fld>
            <a:endParaRPr lang="zh-CN" altLang="en-US" spc="68"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318373" y="6468763"/>
            <a:ext cx="1834156" cy="219291"/>
          </a:xfrm>
          <a:prstGeom prst="rect">
            <a:avLst/>
          </a:prstGeom>
          <a:noFill/>
        </p:spPr>
        <p:txBody>
          <a:bodyPr wrap="none" rtlCol="0">
            <a:spAutoFit/>
          </a:bodyPr>
          <a:lstStyle/>
          <a:p>
            <a:r>
              <a:rPr lang="zh-CN" altLang="en-US" sz="825" spc="225" dirty="0">
                <a:solidFill>
                  <a:schemeClr val="tx1">
                    <a:lumMod val="65000"/>
                    <a:lumOff val="35000"/>
                  </a:schemeClr>
                </a:solidFill>
                <a:latin typeface="+mn-ea"/>
                <a:ea typeface="+mn-ea"/>
              </a:rPr>
              <a:t>学</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无</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止</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境 气</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有</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浩</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394582" y="47270"/>
            <a:ext cx="333620"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387000" y="6489700"/>
            <a:ext cx="837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文本占位符 6">
            <a:extLst>
              <a:ext uri="{FF2B5EF4-FFF2-40B4-BE49-F238E27FC236}">
                <a16:creationId xmlns:a16="http://schemas.microsoft.com/office/drawing/2014/main" id="{A16ED01E-FB42-4C62-81D4-65A413AB0440}"/>
              </a:ext>
            </a:extLst>
          </p:cNvPr>
          <p:cNvSpPr>
            <a:spLocks noGrp="1"/>
          </p:cNvSpPr>
          <p:nvPr>
            <p:ph type="body" sz="quarter" idx="13"/>
          </p:nvPr>
        </p:nvSpPr>
        <p:spPr>
          <a:xfrm>
            <a:off x="1163256" y="87341"/>
            <a:ext cx="7986015" cy="323165"/>
          </a:xfrm>
          <a:noFill/>
        </p:spPr>
        <p:txBody>
          <a:bodyPr wrap="square" rtlCol="0">
            <a:spAutoFit/>
          </a:bodyPr>
          <a:lstStyle>
            <a:lvl1pPr marL="0" indent="0" algn="ctr">
              <a:buNone/>
              <a:defRPr lang="zh-CN" altLang="en-US" sz="1500" spc="225" dirty="0" smtClean="0">
                <a:solidFill>
                  <a:schemeClr val="bg1"/>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3513170668"/>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内容1">
    <p:spTree>
      <p:nvGrpSpPr>
        <p:cNvPr id="1" name=""/>
        <p:cNvGrpSpPr/>
        <p:nvPr/>
      </p:nvGrpSpPr>
      <p:grpSpPr>
        <a:xfrm>
          <a:off x="0" y="0"/>
          <a:ext cx="0" cy="0"/>
          <a:chOff x="0" y="0"/>
          <a:chExt cx="0" cy="0"/>
        </a:xfrm>
      </p:grpSpPr>
      <p:sp>
        <p:nvSpPr>
          <p:cNvPr id="60" name="任意多边形: 形状 59">
            <a:extLst>
              <a:ext uri="{FF2B5EF4-FFF2-40B4-BE49-F238E27FC236}">
                <a16:creationId xmlns:a16="http://schemas.microsoft.com/office/drawing/2014/main" id="{7EF9EC4A-10E8-4C56-ADAD-B594091A94E4}"/>
              </a:ext>
            </a:extLst>
          </p:cNvPr>
          <p:cNvSpPr/>
          <p:nvPr userDrawn="1"/>
        </p:nvSpPr>
        <p:spPr>
          <a:xfrm>
            <a:off x="1163256" y="1"/>
            <a:ext cx="7986015"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006647" y="96567"/>
            <a:ext cx="80962"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1" y="1"/>
            <a:ext cx="1033040"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8071478" y="6438282"/>
            <a:ext cx="685570" cy="291556"/>
          </a:xfrm>
          <a:prstGeom prst="rect">
            <a:avLst/>
          </a:prstGeom>
        </p:spPr>
        <p:txBody>
          <a:bodyPr rIns="0"/>
          <a:lstStyle>
            <a:lvl1pPr algn="r">
              <a:defRPr sz="825">
                <a:solidFill>
                  <a:schemeClr val="tx1">
                    <a:lumMod val="65000"/>
                    <a:lumOff val="35000"/>
                  </a:schemeClr>
                </a:solidFill>
                <a:latin typeface="+mn-ea"/>
                <a:ea typeface="+mn-ea"/>
              </a:defRPr>
            </a:lvl1pPr>
          </a:lstStyle>
          <a:p>
            <a:r>
              <a:rPr lang="zh-CN" altLang="en-US"/>
              <a:t>  </a:t>
            </a:r>
            <a:r>
              <a:rPr lang="en-US" altLang="zh-CN" spc="68"/>
              <a:t>Page </a:t>
            </a:r>
            <a:fld id="{7CFB1EEF-B761-4911-A2FD-18DBD3241D03}" type="slidenum">
              <a:rPr lang="zh-CN" altLang="en-US" spc="68" smtClean="0"/>
              <a:pPr/>
              <a:t>‹#›</a:t>
            </a:fld>
            <a:endParaRPr lang="zh-CN" altLang="en-US" spc="68"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318373" y="6468763"/>
            <a:ext cx="1834156" cy="219291"/>
          </a:xfrm>
          <a:prstGeom prst="rect">
            <a:avLst/>
          </a:prstGeom>
          <a:noFill/>
        </p:spPr>
        <p:txBody>
          <a:bodyPr wrap="none" rtlCol="0">
            <a:spAutoFit/>
          </a:bodyPr>
          <a:lstStyle/>
          <a:p>
            <a:r>
              <a:rPr lang="zh-CN" altLang="en-US" sz="825" spc="225" dirty="0">
                <a:solidFill>
                  <a:schemeClr val="tx1">
                    <a:lumMod val="65000"/>
                    <a:lumOff val="35000"/>
                  </a:schemeClr>
                </a:solidFill>
                <a:latin typeface="+mn-ea"/>
                <a:ea typeface="+mn-ea"/>
              </a:rPr>
              <a:t>学</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无</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止</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境 气</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有</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浩</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394582" y="47270"/>
            <a:ext cx="333620"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387000" y="6489700"/>
            <a:ext cx="837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文本占位符 6">
            <a:extLst>
              <a:ext uri="{FF2B5EF4-FFF2-40B4-BE49-F238E27FC236}">
                <a16:creationId xmlns:a16="http://schemas.microsoft.com/office/drawing/2014/main" id="{A16ED01E-FB42-4C62-81D4-65A413AB0440}"/>
              </a:ext>
            </a:extLst>
          </p:cNvPr>
          <p:cNvSpPr>
            <a:spLocks noGrp="1"/>
          </p:cNvSpPr>
          <p:nvPr>
            <p:ph type="body" sz="quarter" idx="13" hasCustomPrompt="1"/>
          </p:nvPr>
        </p:nvSpPr>
        <p:spPr>
          <a:xfrm>
            <a:off x="1163256" y="87341"/>
            <a:ext cx="7986015" cy="323165"/>
          </a:xfrm>
          <a:noFill/>
        </p:spPr>
        <p:txBody>
          <a:bodyPr wrap="square" rtlCol="0">
            <a:spAutoFit/>
          </a:bodyPr>
          <a:lstStyle>
            <a:lvl1pPr marL="0" indent="0" algn="ctr">
              <a:buNone/>
              <a:defRPr lang="zh-CN" altLang="en-US" sz="1500" spc="225" dirty="0" smtClean="0">
                <a:solidFill>
                  <a:schemeClr val="bg1"/>
                </a:solidFill>
                <a:latin typeface="+mj-ea"/>
                <a:ea typeface="+mj-ea"/>
              </a:defRPr>
            </a:lvl1pPr>
          </a:lstStyle>
          <a:p>
            <a:pPr marL="0" lvl="0" algn="ctr"/>
            <a:r>
              <a:rPr lang="en-US" altLang="zh-CN" dirty="0"/>
              <a:t>Reduce Computation Load</a:t>
            </a:r>
            <a:endParaRPr lang="zh-CN" altLang="en-US" dirty="0"/>
          </a:p>
        </p:txBody>
      </p:sp>
    </p:spTree>
    <p:extLst>
      <p:ext uri="{BB962C8B-B14F-4D97-AF65-F5344CB8AC3E}">
        <p14:creationId xmlns:p14="http://schemas.microsoft.com/office/powerpoint/2010/main" val="2416641896"/>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内容1">
    <p:spTree>
      <p:nvGrpSpPr>
        <p:cNvPr id="1" name=""/>
        <p:cNvGrpSpPr/>
        <p:nvPr/>
      </p:nvGrpSpPr>
      <p:grpSpPr>
        <a:xfrm>
          <a:off x="0" y="0"/>
          <a:ext cx="0" cy="0"/>
          <a:chOff x="0" y="0"/>
          <a:chExt cx="0" cy="0"/>
        </a:xfrm>
      </p:grpSpPr>
      <p:sp>
        <p:nvSpPr>
          <p:cNvPr id="60" name="任意多边形: 形状 59">
            <a:extLst>
              <a:ext uri="{FF2B5EF4-FFF2-40B4-BE49-F238E27FC236}">
                <a16:creationId xmlns:a16="http://schemas.microsoft.com/office/drawing/2014/main" id="{7EF9EC4A-10E8-4C56-ADAD-B594091A94E4}"/>
              </a:ext>
            </a:extLst>
          </p:cNvPr>
          <p:cNvSpPr/>
          <p:nvPr userDrawn="1"/>
        </p:nvSpPr>
        <p:spPr>
          <a:xfrm>
            <a:off x="1163256" y="1"/>
            <a:ext cx="7986015"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006647" y="96567"/>
            <a:ext cx="80962"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1" y="1"/>
            <a:ext cx="1033040"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8071478" y="6438282"/>
            <a:ext cx="685570" cy="291556"/>
          </a:xfrm>
          <a:prstGeom prst="rect">
            <a:avLst/>
          </a:prstGeom>
        </p:spPr>
        <p:txBody>
          <a:bodyPr rIns="0"/>
          <a:lstStyle>
            <a:lvl1pPr algn="r">
              <a:defRPr sz="825">
                <a:solidFill>
                  <a:schemeClr val="tx1">
                    <a:lumMod val="65000"/>
                    <a:lumOff val="35000"/>
                  </a:schemeClr>
                </a:solidFill>
                <a:latin typeface="+mn-ea"/>
                <a:ea typeface="+mn-ea"/>
              </a:defRPr>
            </a:lvl1pPr>
          </a:lstStyle>
          <a:p>
            <a:r>
              <a:rPr lang="zh-CN" altLang="en-US"/>
              <a:t>  </a:t>
            </a:r>
            <a:r>
              <a:rPr lang="en-US" altLang="zh-CN" spc="68"/>
              <a:t>Page </a:t>
            </a:r>
            <a:fld id="{7CFB1EEF-B761-4911-A2FD-18DBD3241D03}" type="slidenum">
              <a:rPr lang="zh-CN" altLang="en-US" spc="68" smtClean="0"/>
              <a:pPr/>
              <a:t>‹#›</a:t>
            </a:fld>
            <a:endParaRPr lang="zh-CN" altLang="en-US" spc="68"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318373" y="6468763"/>
            <a:ext cx="1834156" cy="219291"/>
          </a:xfrm>
          <a:prstGeom prst="rect">
            <a:avLst/>
          </a:prstGeom>
          <a:noFill/>
        </p:spPr>
        <p:txBody>
          <a:bodyPr wrap="none" rtlCol="0">
            <a:spAutoFit/>
          </a:bodyPr>
          <a:lstStyle/>
          <a:p>
            <a:r>
              <a:rPr lang="zh-CN" altLang="en-US" sz="825" spc="225" dirty="0">
                <a:solidFill>
                  <a:schemeClr val="tx1">
                    <a:lumMod val="65000"/>
                    <a:lumOff val="35000"/>
                  </a:schemeClr>
                </a:solidFill>
                <a:latin typeface="+mn-ea"/>
                <a:ea typeface="+mn-ea"/>
              </a:rPr>
              <a:t>学</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无</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止</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境 气</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有</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浩</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394582" y="47270"/>
            <a:ext cx="333620"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387000" y="6489700"/>
            <a:ext cx="837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文本占位符 6">
            <a:extLst>
              <a:ext uri="{FF2B5EF4-FFF2-40B4-BE49-F238E27FC236}">
                <a16:creationId xmlns:a16="http://schemas.microsoft.com/office/drawing/2014/main" id="{A16ED01E-FB42-4C62-81D4-65A413AB0440}"/>
              </a:ext>
            </a:extLst>
          </p:cNvPr>
          <p:cNvSpPr>
            <a:spLocks noGrp="1"/>
          </p:cNvSpPr>
          <p:nvPr>
            <p:ph type="body" sz="quarter" idx="13"/>
          </p:nvPr>
        </p:nvSpPr>
        <p:spPr>
          <a:xfrm>
            <a:off x="1163256" y="87341"/>
            <a:ext cx="7986015" cy="323165"/>
          </a:xfrm>
          <a:prstGeom prst="rect">
            <a:avLst/>
          </a:prstGeom>
          <a:noFill/>
        </p:spPr>
        <p:txBody>
          <a:bodyPr wrap="square" rtlCol="0">
            <a:spAutoFit/>
          </a:bodyPr>
          <a:lstStyle>
            <a:lvl1pPr marL="0" indent="0" algn="ctr">
              <a:buNone/>
              <a:defRPr lang="zh-CN" altLang="en-US" sz="1500" spc="225" dirty="0" smtClean="0">
                <a:solidFill>
                  <a:schemeClr val="bg1"/>
                </a:solidFill>
                <a:latin typeface="+mj-ea"/>
                <a:ea typeface="+mj-ea"/>
              </a:defRPr>
            </a:lvl1pPr>
          </a:lstStyle>
          <a:p>
            <a:pPr marL="0" lvl="0" algn="ctr"/>
            <a:endParaRPr lang="zh-CN" altLang="en-US" dirty="0"/>
          </a:p>
        </p:txBody>
      </p:sp>
      <p:sp>
        <p:nvSpPr>
          <p:cNvPr id="8" name="标题 7">
            <a:extLst>
              <a:ext uri="{FF2B5EF4-FFF2-40B4-BE49-F238E27FC236}">
                <a16:creationId xmlns:a16="http://schemas.microsoft.com/office/drawing/2014/main" id="{0612B7E1-459C-F695-53C3-CB972F091C7C}"/>
              </a:ext>
            </a:extLst>
          </p:cNvPr>
          <p:cNvSpPr>
            <a:spLocks noGrp="1"/>
          </p:cNvSpPr>
          <p:nvPr>
            <p:ph type="title"/>
          </p:nvPr>
        </p:nvSpPr>
        <p:spPr>
          <a:xfrm>
            <a:off x="394581" y="793865"/>
            <a:ext cx="7886700" cy="1325563"/>
          </a:xfrm>
        </p:spPr>
        <p:txBody>
          <a:bodyPr>
            <a:normAutofit/>
          </a:bodyPr>
          <a:lstStyle>
            <a:lvl1pPr>
              <a:defRPr sz="3000" b="1">
                <a:latin typeface="+mj-ea"/>
                <a:ea typeface="+mj-ea"/>
              </a:defRPr>
            </a:lvl1pPr>
          </a:lstStyle>
          <a:p>
            <a:r>
              <a:rPr lang="zh-CN" altLang="en-US" dirty="0"/>
              <a:t>单击此处编辑母版标题样式</a:t>
            </a:r>
          </a:p>
        </p:txBody>
      </p:sp>
    </p:spTree>
    <p:extLst>
      <p:ext uri="{BB962C8B-B14F-4D97-AF65-F5344CB8AC3E}">
        <p14:creationId xmlns:p14="http://schemas.microsoft.com/office/powerpoint/2010/main" val="3313355732"/>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内容1">
    <p:spTree>
      <p:nvGrpSpPr>
        <p:cNvPr id="1" name=""/>
        <p:cNvGrpSpPr/>
        <p:nvPr/>
      </p:nvGrpSpPr>
      <p:grpSpPr>
        <a:xfrm>
          <a:off x="0" y="0"/>
          <a:ext cx="0" cy="0"/>
          <a:chOff x="0" y="0"/>
          <a:chExt cx="0" cy="0"/>
        </a:xfrm>
      </p:grpSpPr>
      <p:sp>
        <p:nvSpPr>
          <p:cNvPr id="60" name="任意多边形: 形状 59">
            <a:extLst>
              <a:ext uri="{FF2B5EF4-FFF2-40B4-BE49-F238E27FC236}">
                <a16:creationId xmlns:a16="http://schemas.microsoft.com/office/drawing/2014/main" id="{7EF9EC4A-10E8-4C56-ADAD-B594091A94E4}"/>
              </a:ext>
            </a:extLst>
          </p:cNvPr>
          <p:cNvSpPr/>
          <p:nvPr userDrawn="1"/>
        </p:nvSpPr>
        <p:spPr>
          <a:xfrm>
            <a:off x="1163256" y="1"/>
            <a:ext cx="7986015"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006647" y="96567"/>
            <a:ext cx="80962"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1" y="1"/>
            <a:ext cx="1033040"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8071478" y="6438282"/>
            <a:ext cx="685570" cy="291556"/>
          </a:xfrm>
          <a:prstGeom prst="rect">
            <a:avLst/>
          </a:prstGeom>
        </p:spPr>
        <p:txBody>
          <a:bodyPr rIns="0"/>
          <a:lstStyle>
            <a:lvl1pPr algn="r">
              <a:defRPr sz="825">
                <a:solidFill>
                  <a:schemeClr val="tx1">
                    <a:lumMod val="65000"/>
                    <a:lumOff val="35000"/>
                  </a:schemeClr>
                </a:solidFill>
                <a:latin typeface="+mn-ea"/>
                <a:ea typeface="+mn-ea"/>
              </a:defRPr>
            </a:lvl1pPr>
          </a:lstStyle>
          <a:p>
            <a:r>
              <a:rPr lang="zh-CN" altLang="en-US"/>
              <a:t>  </a:t>
            </a:r>
            <a:r>
              <a:rPr lang="en-US" altLang="zh-CN" spc="68"/>
              <a:t>Page </a:t>
            </a:r>
            <a:fld id="{7CFB1EEF-B761-4911-A2FD-18DBD3241D03}" type="slidenum">
              <a:rPr lang="zh-CN" altLang="en-US" spc="68" smtClean="0"/>
              <a:pPr/>
              <a:t>‹#›</a:t>
            </a:fld>
            <a:endParaRPr lang="zh-CN" altLang="en-US" spc="68"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318373" y="6468763"/>
            <a:ext cx="1834156" cy="219291"/>
          </a:xfrm>
          <a:prstGeom prst="rect">
            <a:avLst/>
          </a:prstGeom>
          <a:noFill/>
        </p:spPr>
        <p:txBody>
          <a:bodyPr wrap="none" rtlCol="0">
            <a:spAutoFit/>
          </a:bodyPr>
          <a:lstStyle/>
          <a:p>
            <a:r>
              <a:rPr lang="zh-CN" altLang="en-US" sz="825" spc="225" dirty="0">
                <a:solidFill>
                  <a:schemeClr val="tx1">
                    <a:lumMod val="65000"/>
                    <a:lumOff val="35000"/>
                  </a:schemeClr>
                </a:solidFill>
                <a:latin typeface="+mn-ea"/>
                <a:ea typeface="+mn-ea"/>
              </a:rPr>
              <a:t>学</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无</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止</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境 气</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有</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浩</a:t>
            </a:r>
            <a:r>
              <a:rPr lang="en-US" altLang="zh-CN" sz="825" spc="225" dirty="0">
                <a:solidFill>
                  <a:schemeClr val="tx1">
                    <a:lumMod val="65000"/>
                    <a:lumOff val="35000"/>
                  </a:schemeClr>
                </a:solidFill>
                <a:latin typeface="+mn-ea"/>
                <a:ea typeface="+mn-ea"/>
              </a:rPr>
              <a:t>/</a:t>
            </a:r>
            <a:r>
              <a:rPr lang="zh-CN" altLang="en-US" sz="825" spc="225"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394582" y="47270"/>
            <a:ext cx="333620"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387000" y="6489700"/>
            <a:ext cx="837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文本占位符 6">
            <a:extLst>
              <a:ext uri="{FF2B5EF4-FFF2-40B4-BE49-F238E27FC236}">
                <a16:creationId xmlns:a16="http://schemas.microsoft.com/office/drawing/2014/main" id="{A16ED01E-FB42-4C62-81D4-65A413AB0440}"/>
              </a:ext>
            </a:extLst>
          </p:cNvPr>
          <p:cNvSpPr>
            <a:spLocks noGrp="1"/>
          </p:cNvSpPr>
          <p:nvPr>
            <p:ph type="body" sz="quarter" idx="13" hasCustomPrompt="1"/>
          </p:nvPr>
        </p:nvSpPr>
        <p:spPr>
          <a:xfrm>
            <a:off x="1163256" y="87341"/>
            <a:ext cx="7986015" cy="323165"/>
          </a:xfrm>
          <a:noFill/>
        </p:spPr>
        <p:txBody>
          <a:bodyPr wrap="square" rtlCol="0">
            <a:spAutoFit/>
          </a:bodyPr>
          <a:lstStyle>
            <a:lvl1pPr marL="0" indent="0" algn="ctr">
              <a:buNone/>
              <a:defRPr lang="zh-CN" altLang="en-US" sz="1500" spc="225" dirty="0" smtClean="0">
                <a:solidFill>
                  <a:schemeClr val="bg1"/>
                </a:solidFill>
                <a:latin typeface="+mj-ea"/>
                <a:ea typeface="+mj-ea"/>
              </a:defRPr>
            </a:lvl1pPr>
          </a:lstStyle>
          <a:p>
            <a:pPr marL="0" lvl="0" algn="ctr"/>
            <a:r>
              <a:rPr lang="en-US" altLang="zh-CN" dirty="0"/>
              <a:t>Parallel Computing</a:t>
            </a:r>
            <a:endParaRPr lang="zh-CN" altLang="en-US" dirty="0"/>
          </a:p>
        </p:txBody>
      </p:sp>
    </p:spTree>
    <p:extLst>
      <p:ext uri="{BB962C8B-B14F-4D97-AF65-F5344CB8AC3E}">
        <p14:creationId xmlns:p14="http://schemas.microsoft.com/office/powerpoint/2010/main" val="3792604487"/>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过渡页">
    <p:bg>
      <p:bgPr>
        <a:solidFill>
          <a:schemeClr val="accent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7A527E2-7B06-4D13-BF67-36CD897047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9144001" cy="6858000"/>
          </a:xfrm>
          <a:prstGeom prst="rect">
            <a:avLst/>
          </a:prstGeom>
        </p:spPr>
      </p:pic>
      <p:sp>
        <p:nvSpPr>
          <p:cNvPr id="4" name="矩形 3">
            <a:extLst>
              <a:ext uri="{FF2B5EF4-FFF2-40B4-BE49-F238E27FC236}">
                <a16:creationId xmlns:a16="http://schemas.microsoft.com/office/drawing/2014/main" id="{9F03241A-D8D3-4C14-9419-AA810C46E894}"/>
              </a:ext>
            </a:extLst>
          </p:cNvPr>
          <p:cNvSpPr/>
          <p:nvPr userDrawn="1"/>
        </p:nvSpPr>
        <p:spPr>
          <a:xfrm>
            <a:off x="0" y="-1"/>
            <a:ext cx="9144000" cy="6857999"/>
          </a:xfrm>
          <a:prstGeom prst="rect">
            <a:avLst/>
          </a:prstGeom>
          <a:gradFill>
            <a:gsLst>
              <a:gs pos="0">
                <a:schemeClr val="accent1"/>
              </a:gs>
              <a:gs pos="100000">
                <a:schemeClr val="accent1">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8ECB5C17-A4CB-4A3B-827C-BBA4C3504BE8}"/>
              </a:ext>
            </a:extLst>
          </p:cNvPr>
          <p:cNvSpPr/>
          <p:nvPr userDrawn="1"/>
        </p:nvSpPr>
        <p:spPr>
          <a:xfrm>
            <a:off x="0" y="1670589"/>
            <a:ext cx="9144000" cy="3516825"/>
          </a:xfrm>
          <a:prstGeom prst="rect">
            <a:avLst/>
          </a:prstGeom>
          <a:solidFill>
            <a:srgbClr val="FF9900"/>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22" name="组合 21">
            <a:extLst>
              <a:ext uri="{FF2B5EF4-FFF2-40B4-BE49-F238E27FC236}">
                <a16:creationId xmlns:a16="http://schemas.microsoft.com/office/drawing/2014/main" id="{1BA7E534-11E0-483F-925B-04E4300E674A}"/>
              </a:ext>
            </a:extLst>
          </p:cNvPr>
          <p:cNvGrpSpPr/>
          <p:nvPr userDrawn="1"/>
        </p:nvGrpSpPr>
        <p:grpSpPr>
          <a:xfrm>
            <a:off x="1782501" y="-325724"/>
            <a:ext cx="5578998" cy="7509448"/>
            <a:chOff x="5535168" y="881263"/>
            <a:chExt cx="1586880" cy="1601975"/>
          </a:xfrm>
          <a:solidFill>
            <a:schemeClr val="bg1">
              <a:alpha val="7000"/>
            </a:schemeClr>
          </a:solidFill>
        </p:grpSpPr>
        <p:sp>
          <p:nvSpPr>
            <p:cNvPr id="23" name="任意多边形: 形状 22">
              <a:extLst>
                <a:ext uri="{FF2B5EF4-FFF2-40B4-BE49-F238E27FC236}">
                  <a16:creationId xmlns:a16="http://schemas.microsoft.com/office/drawing/2014/main" id="{A0344891-47F9-48BB-A115-5082EA6EA931}"/>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AA5C8A58-5C7E-43E0-9290-7C6695410C36}"/>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61A2800-3A04-4064-86DF-76DCAA1767B2}"/>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91A7A834-B0B3-467E-806A-1479B6436ED4}"/>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049D3072-D5E4-49F4-8803-F8558596FDCA}"/>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5539B2C-75BC-42FA-A51E-D53C53FBFAB4}"/>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0DA83D10-02ED-4AAA-BD35-722D7B060C8F}"/>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E7D9C524-21BF-46CD-AC50-99636625EFD1}"/>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43E52F3B-0934-482A-80EA-62D208AF462C}"/>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773DC8DC-848D-424D-B4B8-FF0407DF5178}"/>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F141578D-7811-4A93-8B14-FCFF2D1AC2C2}"/>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3689569B-BD45-48E3-8EF5-1C0091F8BA7C}"/>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00D1B91B-2DF1-43CF-B40A-FF33A8C6F1E1}"/>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CD573BC-AB12-4555-BC14-F933C2E622ED}"/>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692ED0C7-883F-4087-8593-B231624DD451}"/>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DCD208C8-BCB4-435C-90BF-87EAB98629B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0E2FFBE6-1DF5-404D-B1FD-4D6A7474DAD3}"/>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F420903D-3224-4CA4-9F96-8698604C837C}"/>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DF49C29E-4881-441C-8011-2EA4B40F544E}"/>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DA1BD606-C89B-4063-9C4B-B29DD3EF31A9}"/>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B19FCD7F-36F2-49FE-8CD6-4B288997C52D}"/>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90969410-A080-4885-82A4-F893EDD88B3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BC99D865-CD55-4FF2-B531-AEE76A468D91}"/>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53A57E4D-1AA9-4860-BD22-2AB54E666AA8}"/>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615879C7-8D0E-4CC5-AE02-9E42AC7215C6}"/>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E3DAC27A-1085-47A1-A9BC-9006A00C9E22}"/>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25D4FBC0-A78A-4508-8838-7B756063DB32}"/>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795D033F-C564-4651-B003-1A7890B1CDEA}"/>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BBF16D9A-80D7-485A-9ECD-09C7A873CC25}"/>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6C5DF686-68FA-44D9-BC2F-88C9127F0E4C}"/>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044DEC97-9E69-4011-93D7-E82758CB81BE}"/>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8CBA5ECC-9799-465F-83CF-06C8DE84FA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21425B9F-DD30-4E63-8372-D6A7F7B2CA66}"/>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6" name="矩形 5">
            <a:extLst>
              <a:ext uri="{FF2B5EF4-FFF2-40B4-BE49-F238E27FC236}">
                <a16:creationId xmlns:a16="http://schemas.microsoft.com/office/drawing/2014/main" id="{97333983-8D1F-4DA8-B9F0-A692D3968716}"/>
              </a:ext>
            </a:extLst>
          </p:cNvPr>
          <p:cNvSpPr/>
          <p:nvPr userDrawn="1"/>
        </p:nvSpPr>
        <p:spPr>
          <a:xfrm>
            <a:off x="0" y="1776046"/>
            <a:ext cx="9144000" cy="3305908"/>
          </a:xfrm>
          <a:prstGeom prst="rect">
            <a:avLst/>
          </a:prstGeom>
          <a:solidFill>
            <a:schemeClr val="bg1"/>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60" name="组合 59">
            <a:extLst>
              <a:ext uri="{FF2B5EF4-FFF2-40B4-BE49-F238E27FC236}">
                <a16:creationId xmlns:a16="http://schemas.microsoft.com/office/drawing/2014/main" id="{086DE710-A034-490B-9DF5-F1E5EA17083A}"/>
              </a:ext>
            </a:extLst>
          </p:cNvPr>
          <p:cNvGrpSpPr/>
          <p:nvPr userDrawn="1"/>
        </p:nvGrpSpPr>
        <p:grpSpPr>
          <a:xfrm>
            <a:off x="3702264" y="6468763"/>
            <a:ext cx="1739472" cy="219291"/>
            <a:chOff x="4936352" y="6468762"/>
            <a:chExt cx="2319296" cy="219291"/>
          </a:xfrm>
        </p:grpSpPr>
        <p:sp>
          <p:nvSpPr>
            <p:cNvPr id="56" name="文本框 55">
              <a:extLst>
                <a:ext uri="{FF2B5EF4-FFF2-40B4-BE49-F238E27FC236}">
                  <a16:creationId xmlns:a16="http://schemas.microsoft.com/office/drawing/2014/main" id="{6D35E252-5A28-4148-BD15-FC4B4BDCC3CC}"/>
                </a:ext>
              </a:extLst>
            </p:cNvPr>
            <p:cNvSpPr txBox="1"/>
            <p:nvPr userDrawn="1"/>
          </p:nvSpPr>
          <p:spPr>
            <a:xfrm>
              <a:off x="5200243" y="6468762"/>
              <a:ext cx="1791517" cy="219291"/>
            </a:xfrm>
            <a:prstGeom prst="rect">
              <a:avLst/>
            </a:prstGeom>
            <a:noFill/>
          </p:spPr>
          <p:txBody>
            <a:bodyPr wrap="none" rtlCol="0">
              <a:spAutoFit/>
            </a:bodyPr>
            <a:lstStyle/>
            <a:p>
              <a:pPr algn="ctr"/>
              <a:r>
                <a:rPr lang="zh-CN" altLang="en-US" sz="825" spc="225" dirty="0">
                  <a:solidFill>
                    <a:schemeClr val="bg1"/>
                  </a:solidFill>
                  <a:latin typeface="+mn-ea"/>
                  <a:ea typeface="+mn-ea"/>
                </a:rPr>
                <a:t>学无止境 气有浩然</a:t>
              </a:r>
            </a:p>
          </p:txBody>
        </p:sp>
        <p:grpSp>
          <p:nvGrpSpPr>
            <p:cNvPr id="59" name="组合 58">
              <a:extLst>
                <a:ext uri="{FF2B5EF4-FFF2-40B4-BE49-F238E27FC236}">
                  <a16:creationId xmlns:a16="http://schemas.microsoft.com/office/drawing/2014/main" id="{D07BA768-334F-4D14-A497-D85CA8BAFC55}"/>
                </a:ext>
              </a:extLst>
            </p:cNvPr>
            <p:cNvGrpSpPr/>
            <p:nvPr userDrawn="1"/>
          </p:nvGrpSpPr>
          <p:grpSpPr>
            <a:xfrm>
              <a:off x="4936352" y="6592514"/>
              <a:ext cx="2319296" cy="0"/>
              <a:chOff x="4913990" y="6592514"/>
              <a:chExt cx="2319296" cy="0"/>
            </a:xfrm>
          </p:grpSpPr>
          <p:cxnSp>
            <p:nvCxnSpPr>
              <p:cNvPr id="57" name="直接连接符 56">
                <a:extLst>
                  <a:ext uri="{FF2B5EF4-FFF2-40B4-BE49-F238E27FC236}">
                    <a16:creationId xmlns:a16="http://schemas.microsoft.com/office/drawing/2014/main" id="{E7CF5E82-60FB-4637-A583-2206F9FDC66A}"/>
                  </a:ext>
                </a:extLst>
              </p:cNvPr>
              <p:cNvCxnSpPr/>
              <p:nvPr userDrawn="1"/>
            </p:nvCxnSpPr>
            <p:spPr>
              <a:xfrm>
                <a:off x="4913990"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C4C69F77-FDA6-4537-BE82-0EDB6307EC36}"/>
                  </a:ext>
                </a:extLst>
              </p:cNvPr>
              <p:cNvCxnSpPr/>
              <p:nvPr userDrawn="1"/>
            </p:nvCxnSpPr>
            <p:spPr>
              <a:xfrm>
                <a:off x="6941744"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3" name="内容占位符 62">
            <a:extLst>
              <a:ext uri="{FF2B5EF4-FFF2-40B4-BE49-F238E27FC236}">
                <a16:creationId xmlns:a16="http://schemas.microsoft.com/office/drawing/2014/main" id="{708A73AE-37C6-4799-9A63-90BD050D60D0}"/>
              </a:ext>
            </a:extLst>
          </p:cNvPr>
          <p:cNvSpPr>
            <a:spLocks noGrp="1"/>
          </p:cNvSpPr>
          <p:nvPr>
            <p:ph sz="quarter" idx="10"/>
          </p:nvPr>
        </p:nvSpPr>
        <p:spPr>
          <a:xfrm>
            <a:off x="2473078" y="2028067"/>
            <a:ext cx="987664" cy="2223133"/>
          </a:xfrm>
        </p:spPr>
        <p:txBody>
          <a:bodyPr>
            <a:noAutofit/>
          </a:bodyPr>
          <a:lstStyle>
            <a:lvl1pPr marL="0" indent="0" algn="ctr">
              <a:buNone/>
              <a:defRPr sz="17925">
                <a:solidFill>
                  <a:schemeClr val="accent1"/>
                </a:solidFill>
                <a:latin typeface="Facon" pitchFamily="2" charset="0"/>
              </a:defRPr>
            </a:lvl1pPr>
            <a:lvl2pPr marL="342900" indent="0" algn="ctr">
              <a:buNone/>
              <a:defRPr sz="7200">
                <a:latin typeface="Facon" pitchFamily="2" charset="0"/>
              </a:defRPr>
            </a:lvl2pPr>
            <a:lvl3pPr marL="685800" indent="0" algn="ctr">
              <a:buNone/>
              <a:defRPr sz="7200">
                <a:latin typeface="Facon" pitchFamily="2" charset="0"/>
              </a:defRPr>
            </a:lvl3pPr>
            <a:lvl4pPr marL="1028700" indent="0" algn="ctr">
              <a:buNone/>
              <a:defRPr sz="7200">
                <a:latin typeface="Facon" pitchFamily="2" charset="0"/>
              </a:defRPr>
            </a:lvl4pPr>
            <a:lvl5pPr marL="1371600" indent="0" algn="ctr">
              <a:buNone/>
              <a:defRPr sz="7200">
                <a:latin typeface="Facon" pitchFamily="2" charset="0"/>
              </a:defRPr>
            </a:lvl5pPr>
          </a:lstStyle>
          <a:p>
            <a:pPr lvl="0"/>
            <a:endParaRPr lang="zh-CN" altLang="en-US" dirty="0"/>
          </a:p>
        </p:txBody>
      </p:sp>
    </p:spTree>
    <p:extLst>
      <p:ext uri="{BB962C8B-B14F-4D97-AF65-F5344CB8AC3E}">
        <p14:creationId xmlns:p14="http://schemas.microsoft.com/office/powerpoint/2010/main" val="3328772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8" name="Content Placeholder 7"/>
          <p:cNvSpPr>
            <a:spLocks noGrp="1"/>
          </p:cNvSpPr>
          <p:nvPr>
            <p:ph sz="quarter" idx="1"/>
          </p:nvPr>
        </p:nvSpPr>
        <p:spPr>
          <a:xfrm>
            <a:off x="914400" y="1447800"/>
            <a:ext cx="7772400" cy="4572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13"/>
          <p:cNvSpPr>
            <a:spLocks noGrp="1"/>
          </p:cNvSpPr>
          <p:nvPr>
            <p:ph type="dt" sz="half" idx="10"/>
          </p:nvPr>
        </p:nvSpPr>
        <p:spPr/>
        <p:txBody>
          <a:bodyPr/>
          <a:lstStyle>
            <a:lvl1pPr>
              <a:defRPr/>
            </a:lvl1pPr>
          </a:lstStyle>
          <a:p>
            <a:pPr>
              <a:defRPr/>
            </a:pPr>
            <a:fld id="{5A32B400-2D59-4AE4-9954-3A05324B51BE}" type="datetimeFigureOut">
              <a:rPr lang="zh-CN" altLang="en-US"/>
              <a:pPr>
                <a:defRPr/>
              </a:pPr>
              <a:t>2024/12/9</a:t>
            </a:fld>
            <a:endParaRPr lang="zh-CN" altLang="en-US"/>
          </a:p>
        </p:txBody>
      </p:sp>
      <p:sp>
        <p:nvSpPr>
          <p:cNvPr id="5" name="Footer Placeholder 2"/>
          <p:cNvSpPr>
            <a:spLocks noGrp="1"/>
          </p:cNvSpPr>
          <p:nvPr>
            <p:ph type="ftr" sz="quarter" idx="11"/>
          </p:nvPr>
        </p:nvSpPr>
        <p:spPr/>
        <p:txBody>
          <a:bodyPr/>
          <a:lstStyle>
            <a:lvl1pPr>
              <a:defRPr/>
            </a:lvl1pPr>
          </a:lstStyle>
          <a:p>
            <a:pPr>
              <a:defRPr/>
            </a:pPr>
            <a:endParaRPr lang="zh-CN" altLang="en-US"/>
          </a:p>
        </p:txBody>
      </p:sp>
      <p:sp>
        <p:nvSpPr>
          <p:cNvPr id="6" name="Slide Number Placeholder 22"/>
          <p:cNvSpPr>
            <a:spLocks noGrp="1"/>
          </p:cNvSpPr>
          <p:nvPr>
            <p:ph type="sldNum" sz="quarter" idx="12"/>
          </p:nvPr>
        </p:nvSpPr>
        <p:spPr/>
        <p:txBody>
          <a:bodyPr/>
          <a:lstStyle>
            <a:lvl1pPr>
              <a:defRPr/>
            </a:lvl1pPr>
          </a:lstStyle>
          <a:p>
            <a:pPr>
              <a:defRPr/>
            </a:pPr>
            <a:fld id="{E27FE03D-F7D4-486C-8931-572AB641252B}"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5" name="Rounded Rectangle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ltLang="zh-CN"/>
              <a:t>Click to edit Master title style</a:t>
            </a:r>
            <a:endParaRPr lang="en-US"/>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ltLang="zh-CN"/>
              <a:t>Click to edit Master text styles</a:t>
            </a:r>
          </a:p>
        </p:txBody>
      </p:sp>
      <p:sp>
        <p:nvSpPr>
          <p:cNvPr id="9" name="Date Placeholder 3"/>
          <p:cNvSpPr>
            <a:spLocks noGrp="1"/>
          </p:cNvSpPr>
          <p:nvPr>
            <p:ph type="dt" sz="half" idx="10"/>
          </p:nvPr>
        </p:nvSpPr>
        <p:spPr/>
        <p:txBody>
          <a:bodyPr/>
          <a:lstStyle>
            <a:lvl1pPr>
              <a:defRPr/>
            </a:lvl1pPr>
          </a:lstStyle>
          <a:p>
            <a:pPr>
              <a:defRPr/>
            </a:pPr>
            <a:fld id="{1E58A9D8-3F31-49D3-814F-8B122F8B610E}" type="datetimeFigureOut">
              <a:rPr lang="zh-CN" altLang="en-US"/>
              <a:pPr>
                <a:defRPr/>
              </a:pPr>
              <a:t>2024/12/9</a:t>
            </a:fld>
            <a:endParaRPr lang="zh-CN" altLang="en-US"/>
          </a:p>
        </p:txBody>
      </p:sp>
      <p:sp>
        <p:nvSpPr>
          <p:cNvPr id="10" name="Footer Placeholder 4"/>
          <p:cNvSpPr>
            <a:spLocks noGrp="1"/>
          </p:cNvSpPr>
          <p:nvPr>
            <p:ph type="ftr" sz="quarter" idx="11"/>
          </p:nvPr>
        </p:nvSpPr>
        <p:spPr>
          <a:xfrm>
            <a:off x="800100" y="6172200"/>
            <a:ext cx="4000500" cy="457200"/>
          </a:xfrm>
        </p:spPr>
        <p:txBody>
          <a:bodyPr/>
          <a:lstStyle>
            <a:lvl1pPr>
              <a:defRPr/>
            </a:lvl1pPr>
          </a:lstStyle>
          <a:p>
            <a:pPr>
              <a:defRPr/>
            </a:pPr>
            <a:endParaRPr lang="zh-CN" altLang="en-US"/>
          </a:p>
        </p:txBody>
      </p:sp>
      <p:sp>
        <p:nvSpPr>
          <p:cNvPr id="11" name="Slide Number Placeholder 5"/>
          <p:cNvSpPr>
            <a:spLocks noGrp="1"/>
          </p:cNvSpPr>
          <p:nvPr>
            <p:ph type="sldNum" sz="quarter" idx="12"/>
          </p:nvPr>
        </p:nvSpPr>
        <p:spPr>
          <a:xfrm>
            <a:off x="146050" y="6208713"/>
            <a:ext cx="457200" cy="457200"/>
          </a:xfrm>
        </p:spPr>
        <p:txBody>
          <a:bodyPr/>
          <a:lstStyle>
            <a:lvl1pPr>
              <a:defRPr/>
            </a:lvl1pPr>
          </a:lstStyle>
          <a:p>
            <a:pPr>
              <a:defRPr/>
            </a:pPr>
            <a:fld id="{24A68FDD-C360-46AA-9A2D-2F29415EF6E9}" type="slidenum">
              <a:rPr lang="zh-CN" altLang="en-US"/>
              <a:pPr>
                <a:defRPr/>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9" name="Content Placeholder 8"/>
          <p:cNvSpPr>
            <a:spLocks noGrp="1"/>
          </p:cNvSpPr>
          <p:nvPr>
            <p:ph sz="quarter" idx="1"/>
          </p:nvPr>
        </p:nvSpPr>
        <p:spPr>
          <a:xfrm>
            <a:off x="914400" y="1447800"/>
            <a:ext cx="3749040" cy="4572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11" name="Content Placeholder 10"/>
          <p:cNvSpPr>
            <a:spLocks noGrp="1"/>
          </p:cNvSpPr>
          <p:nvPr>
            <p:ph sz="quarter" idx="2"/>
          </p:nvPr>
        </p:nvSpPr>
        <p:spPr>
          <a:xfrm>
            <a:off x="4933950" y="1447800"/>
            <a:ext cx="3749040" cy="4572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13"/>
          <p:cNvSpPr>
            <a:spLocks noGrp="1"/>
          </p:cNvSpPr>
          <p:nvPr>
            <p:ph type="dt" sz="half" idx="10"/>
          </p:nvPr>
        </p:nvSpPr>
        <p:spPr/>
        <p:txBody>
          <a:bodyPr/>
          <a:lstStyle>
            <a:lvl1pPr>
              <a:defRPr/>
            </a:lvl1pPr>
          </a:lstStyle>
          <a:p>
            <a:pPr>
              <a:defRPr/>
            </a:pPr>
            <a:fld id="{2E13EEB9-504D-4655-9B4A-84B007E73DF9}" type="datetimeFigureOut">
              <a:rPr lang="zh-CN" altLang="en-US"/>
              <a:pPr>
                <a:defRPr/>
              </a:pPr>
              <a:t>2024/12/9</a:t>
            </a:fld>
            <a:endParaRPr lang="zh-CN" altLang="en-US"/>
          </a:p>
        </p:txBody>
      </p:sp>
      <p:sp>
        <p:nvSpPr>
          <p:cNvPr id="6" name="Footer Placeholder 2"/>
          <p:cNvSpPr>
            <a:spLocks noGrp="1"/>
          </p:cNvSpPr>
          <p:nvPr>
            <p:ph type="ftr" sz="quarter" idx="11"/>
          </p:nvPr>
        </p:nvSpPr>
        <p:spPr/>
        <p:txBody>
          <a:bodyPr/>
          <a:lstStyle>
            <a:lvl1pPr>
              <a:defRPr/>
            </a:lvl1pPr>
          </a:lstStyle>
          <a:p>
            <a:pPr>
              <a:defRPr/>
            </a:pPr>
            <a:endParaRPr lang="zh-CN" altLang="en-US"/>
          </a:p>
        </p:txBody>
      </p:sp>
      <p:sp>
        <p:nvSpPr>
          <p:cNvPr id="7" name="Slide Number Placeholder 22"/>
          <p:cNvSpPr>
            <a:spLocks noGrp="1"/>
          </p:cNvSpPr>
          <p:nvPr>
            <p:ph type="sldNum" sz="quarter" idx="12"/>
          </p:nvPr>
        </p:nvSpPr>
        <p:spPr/>
        <p:txBody>
          <a:bodyPr/>
          <a:lstStyle>
            <a:lvl1pPr>
              <a:defRPr/>
            </a:lvl1pPr>
          </a:lstStyle>
          <a:p>
            <a:pPr>
              <a:defRPr/>
            </a:pPr>
            <a:fld id="{D20D2522-380E-4F44-8D6B-F37AE36BA000}"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ltLang="zh-CN"/>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ltLang="zh-CN"/>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13" name="Content Placeholder 12"/>
          <p:cNvSpPr>
            <a:spLocks noGrp="1"/>
          </p:cNvSpPr>
          <p:nvPr>
            <p:ph sz="half" idx="4"/>
          </p:nvPr>
        </p:nvSpPr>
        <p:spPr>
          <a:xfrm>
            <a:off x="4953000" y="2247900"/>
            <a:ext cx="3733800" cy="3886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13"/>
          <p:cNvSpPr>
            <a:spLocks noGrp="1"/>
          </p:cNvSpPr>
          <p:nvPr>
            <p:ph type="dt" sz="half" idx="10"/>
          </p:nvPr>
        </p:nvSpPr>
        <p:spPr/>
        <p:txBody>
          <a:bodyPr/>
          <a:lstStyle>
            <a:lvl1pPr>
              <a:defRPr/>
            </a:lvl1pPr>
          </a:lstStyle>
          <a:p>
            <a:pPr>
              <a:defRPr/>
            </a:pPr>
            <a:fld id="{E26D764C-5C91-4158-BBD2-81EC303762A0}" type="datetimeFigureOut">
              <a:rPr lang="zh-CN" altLang="en-US"/>
              <a:pPr>
                <a:defRPr/>
              </a:pPr>
              <a:t>2024/12/9</a:t>
            </a:fld>
            <a:endParaRPr lang="zh-CN" altLang="en-US"/>
          </a:p>
        </p:txBody>
      </p:sp>
      <p:sp>
        <p:nvSpPr>
          <p:cNvPr id="8" name="Footer Placeholder 2"/>
          <p:cNvSpPr>
            <a:spLocks noGrp="1"/>
          </p:cNvSpPr>
          <p:nvPr>
            <p:ph type="ftr" sz="quarter" idx="11"/>
          </p:nvPr>
        </p:nvSpPr>
        <p:spPr/>
        <p:txBody>
          <a:bodyPr/>
          <a:lstStyle>
            <a:lvl1pPr>
              <a:defRPr/>
            </a:lvl1pPr>
          </a:lstStyle>
          <a:p>
            <a:pPr>
              <a:defRPr/>
            </a:pPr>
            <a:endParaRPr lang="zh-CN" altLang="en-US"/>
          </a:p>
        </p:txBody>
      </p:sp>
      <p:sp>
        <p:nvSpPr>
          <p:cNvPr id="9" name="Slide Number Placeholder 22"/>
          <p:cNvSpPr>
            <a:spLocks noGrp="1"/>
          </p:cNvSpPr>
          <p:nvPr>
            <p:ph type="sldNum" sz="quarter" idx="12"/>
          </p:nvPr>
        </p:nvSpPr>
        <p:spPr/>
        <p:txBody>
          <a:bodyPr/>
          <a:lstStyle>
            <a:lvl1pPr>
              <a:defRPr/>
            </a:lvl1pPr>
          </a:lstStyle>
          <a:p>
            <a:pPr>
              <a:defRPr/>
            </a:pPr>
            <a:fld id="{1016081C-BC3A-4AD3-A802-36C54240EC2B}"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13"/>
          <p:cNvSpPr>
            <a:spLocks noGrp="1"/>
          </p:cNvSpPr>
          <p:nvPr>
            <p:ph type="dt" sz="half" idx="10"/>
          </p:nvPr>
        </p:nvSpPr>
        <p:spPr/>
        <p:txBody>
          <a:bodyPr/>
          <a:lstStyle>
            <a:lvl1pPr>
              <a:defRPr/>
            </a:lvl1pPr>
          </a:lstStyle>
          <a:p>
            <a:pPr>
              <a:defRPr/>
            </a:pPr>
            <a:fld id="{3DBC91AC-5375-44A3-B64B-268A326E34EF}" type="datetimeFigureOut">
              <a:rPr lang="zh-CN" altLang="en-US"/>
              <a:pPr>
                <a:defRPr/>
              </a:pPr>
              <a:t>2024/12/9</a:t>
            </a:fld>
            <a:endParaRPr lang="zh-CN" altLang="en-US"/>
          </a:p>
        </p:txBody>
      </p:sp>
      <p:sp>
        <p:nvSpPr>
          <p:cNvPr id="4" name="Footer Placeholder 2"/>
          <p:cNvSpPr>
            <a:spLocks noGrp="1"/>
          </p:cNvSpPr>
          <p:nvPr>
            <p:ph type="ftr" sz="quarter" idx="11"/>
          </p:nvPr>
        </p:nvSpPr>
        <p:spPr/>
        <p:txBody>
          <a:bodyPr/>
          <a:lstStyle>
            <a:lvl1pPr>
              <a:defRPr/>
            </a:lvl1pPr>
          </a:lstStyle>
          <a:p>
            <a:pPr>
              <a:defRPr/>
            </a:pPr>
            <a:endParaRPr lang="zh-CN" altLang="en-US"/>
          </a:p>
        </p:txBody>
      </p:sp>
      <p:sp>
        <p:nvSpPr>
          <p:cNvPr id="5" name="Slide Number Placeholder 22"/>
          <p:cNvSpPr>
            <a:spLocks noGrp="1"/>
          </p:cNvSpPr>
          <p:nvPr>
            <p:ph type="sldNum" sz="quarter" idx="12"/>
          </p:nvPr>
        </p:nvSpPr>
        <p:spPr/>
        <p:txBody>
          <a:bodyPr/>
          <a:lstStyle>
            <a:lvl1pPr>
              <a:defRPr/>
            </a:lvl1pPr>
          </a:lstStyle>
          <a:p>
            <a:pPr>
              <a:defRPr/>
            </a:pPr>
            <a:fld id="{085107AB-FD16-46EA-8969-D5575A229180}"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21EA8B5B-EC00-4EC8-B3F6-57B753CF01AB}" type="datetimeFigureOut">
              <a:rPr lang="zh-CN" altLang="en-US"/>
              <a:pPr>
                <a:defRPr/>
              </a:pPr>
              <a:t>2024/12/9</a:t>
            </a:fld>
            <a:endParaRPr lang="zh-CN" altLang="en-US"/>
          </a:p>
        </p:txBody>
      </p:sp>
      <p:sp>
        <p:nvSpPr>
          <p:cNvPr id="3" name="Footer Placeholder 2"/>
          <p:cNvSpPr>
            <a:spLocks noGrp="1"/>
          </p:cNvSpPr>
          <p:nvPr>
            <p:ph type="ftr" sz="quarter" idx="11"/>
          </p:nvPr>
        </p:nvSpPr>
        <p:spPr/>
        <p:txBody>
          <a:bodyPr/>
          <a:lstStyle>
            <a:lvl1pPr>
              <a:defRPr/>
            </a:lvl1pPr>
          </a:lstStyle>
          <a:p>
            <a:pPr>
              <a:defRPr/>
            </a:pPr>
            <a:endParaRPr lang="zh-CN" altLang="en-US"/>
          </a:p>
        </p:txBody>
      </p:sp>
      <p:sp>
        <p:nvSpPr>
          <p:cNvPr id="4" name="Slide Number Placeholder 22"/>
          <p:cNvSpPr>
            <a:spLocks noGrp="1"/>
          </p:cNvSpPr>
          <p:nvPr>
            <p:ph type="sldNum" sz="quarter" idx="12"/>
          </p:nvPr>
        </p:nvSpPr>
        <p:spPr/>
        <p:txBody>
          <a:bodyPr/>
          <a:lstStyle>
            <a:lvl1pPr>
              <a:defRPr/>
            </a:lvl1pPr>
          </a:lstStyle>
          <a:p>
            <a:pPr>
              <a:defRPr/>
            </a:pPr>
            <a:fld id="{45F39789-57C7-455B-BE07-581D45AAC7E6}"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6" name="Rounded Rectangle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ltLang="zh-CN"/>
              <a:t>Click to edit Master title style</a:t>
            </a:r>
            <a:endParaRPr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ltLang="zh-CN"/>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4"/>
          <p:cNvSpPr>
            <a:spLocks noGrp="1"/>
          </p:cNvSpPr>
          <p:nvPr>
            <p:ph type="dt" sz="half" idx="10"/>
          </p:nvPr>
        </p:nvSpPr>
        <p:spPr/>
        <p:txBody>
          <a:bodyPr/>
          <a:lstStyle>
            <a:lvl1pPr>
              <a:defRPr/>
            </a:lvl1pPr>
          </a:lstStyle>
          <a:p>
            <a:pPr>
              <a:defRPr/>
            </a:pPr>
            <a:fld id="{587D4CE8-F22F-46DB-A95C-546AF74A4175}" type="datetimeFigureOut">
              <a:rPr lang="zh-CN" altLang="en-US"/>
              <a:pPr>
                <a:defRPr/>
              </a:pPr>
              <a:t>2024/12/9</a:t>
            </a:fld>
            <a:endParaRPr lang="zh-CN" altLang="en-US"/>
          </a:p>
        </p:txBody>
      </p:sp>
      <p:sp>
        <p:nvSpPr>
          <p:cNvPr id="8" name="Footer Placeholder 5"/>
          <p:cNvSpPr>
            <a:spLocks noGrp="1"/>
          </p:cNvSpPr>
          <p:nvPr>
            <p:ph type="ftr" sz="quarter" idx="11"/>
          </p:nvPr>
        </p:nvSpPr>
        <p:spPr/>
        <p:txBody>
          <a:bodyPr/>
          <a:lstStyle>
            <a:lvl1pPr>
              <a:defRPr/>
            </a:lvl1pPr>
          </a:lstStyle>
          <a:p>
            <a:pPr>
              <a:defRPr/>
            </a:pPr>
            <a:endParaRPr lang="zh-CN" altLang="en-US"/>
          </a:p>
        </p:txBody>
      </p:sp>
      <p:sp>
        <p:nvSpPr>
          <p:cNvPr id="9" name="Slide Number Placeholder 6"/>
          <p:cNvSpPr>
            <a:spLocks noGrp="1"/>
          </p:cNvSpPr>
          <p:nvPr>
            <p:ph type="sldNum" sz="quarter" idx="12"/>
          </p:nvPr>
        </p:nvSpPr>
        <p:spPr/>
        <p:txBody>
          <a:bodyPr/>
          <a:lstStyle>
            <a:lvl1pPr>
              <a:defRPr/>
            </a:lvl1pPr>
          </a:lstStyle>
          <a:p>
            <a:pPr>
              <a:defRPr/>
            </a:pPr>
            <a:fld id="{C38A8055-4A0B-4C54-99A6-885B5596611D}"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ltLang="zh-CN"/>
              <a:t>Click to edit Master title style</a:t>
            </a:r>
            <a:endParaRPr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ltLang="zh-CN"/>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altLang="zh-CN" noProof="0"/>
              <a:t>Click icon to add picture</a:t>
            </a:r>
            <a:endParaRPr lang="en-US" noProof="0" dirty="0"/>
          </a:p>
        </p:txBody>
      </p:sp>
      <p:sp>
        <p:nvSpPr>
          <p:cNvPr id="8" name="Date Placeholder 4"/>
          <p:cNvSpPr>
            <a:spLocks noGrp="1"/>
          </p:cNvSpPr>
          <p:nvPr>
            <p:ph type="dt" sz="half" idx="10"/>
          </p:nvPr>
        </p:nvSpPr>
        <p:spPr/>
        <p:txBody>
          <a:bodyPr/>
          <a:lstStyle>
            <a:lvl1pPr>
              <a:defRPr/>
            </a:lvl1pPr>
          </a:lstStyle>
          <a:p>
            <a:pPr>
              <a:defRPr/>
            </a:pPr>
            <a:fld id="{CAA29DA7-484E-4007-8A54-5A7711DD5CBB}" type="datetimeFigureOut">
              <a:rPr lang="zh-CN" altLang="en-US"/>
              <a:pPr>
                <a:defRPr/>
              </a:pPr>
              <a:t>2024/12/9</a:t>
            </a:fld>
            <a:endParaRPr lang="zh-CN" altLang="en-US"/>
          </a:p>
        </p:txBody>
      </p:sp>
      <p:sp>
        <p:nvSpPr>
          <p:cNvPr id="9" name="Footer Placeholder 5"/>
          <p:cNvSpPr>
            <a:spLocks noGrp="1"/>
          </p:cNvSpPr>
          <p:nvPr>
            <p:ph type="ftr" sz="quarter" idx="11"/>
          </p:nvPr>
        </p:nvSpPr>
        <p:spPr>
          <a:xfrm>
            <a:off x="914400" y="6172200"/>
            <a:ext cx="3886200" cy="457200"/>
          </a:xfrm>
        </p:spPr>
        <p:txBody>
          <a:bodyPr/>
          <a:lstStyle>
            <a:lvl1pPr>
              <a:defRPr/>
            </a:lvl1pPr>
          </a:lstStyle>
          <a:p>
            <a:pPr>
              <a:defRPr/>
            </a:pPr>
            <a:endParaRPr lang="zh-CN" altLang="en-US"/>
          </a:p>
        </p:txBody>
      </p:sp>
      <p:sp>
        <p:nvSpPr>
          <p:cNvPr id="10" name="Slide Number Placeholder 6"/>
          <p:cNvSpPr>
            <a:spLocks noGrp="1"/>
          </p:cNvSpPr>
          <p:nvPr>
            <p:ph type="sldNum" sz="quarter" idx="12"/>
          </p:nvPr>
        </p:nvSpPr>
        <p:spPr>
          <a:xfrm>
            <a:off x="146050" y="6208713"/>
            <a:ext cx="457200" cy="457200"/>
          </a:xfrm>
        </p:spPr>
        <p:txBody>
          <a:bodyPr/>
          <a:lstStyle>
            <a:lvl1pPr>
              <a:defRPr/>
            </a:lvl1pPr>
          </a:lstStyle>
          <a:p>
            <a:pPr>
              <a:defRPr/>
            </a:pPr>
            <a:fld id="{B38B77E0-17AE-4BB4-964D-03F05F78875D}"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8" name="Rounded Rectangle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52" name="Title Placeholder 21"/>
          <p:cNvSpPr>
            <a:spLocks noGrp="1"/>
          </p:cNvSpPr>
          <p:nvPr>
            <p:ph type="title"/>
          </p:nvPr>
        </p:nvSpPr>
        <p:spPr bwMode="auto">
          <a:xfrm>
            <a:off x="914400" y="274638"/>
            <a:ext cx="7772400" cy="1143000"/>
          </a:xfrm>
          <a:prstGeom prst="rect">
            <a:avLst/>
          </a:prstGeom>
          <a:noFill/>
          <a:ln w="9525">
            <a:noFill/>
            <a:miter lim="800000"/>
            <a:headEnd/>
            <a:tailEnd/>
          </a:ln>
        </p:spPr>
        <p:txBody>
          <a:bodyPr vert="horz" wrap="square" lIns="91440" tIns="45720" rIns="91440" bIns="91440" numCol="1" anchor="b" anchorCtr="0" compatLnSpc="1">
            <a:prstTxWarp prst="textNoShape">
              <a:avLst/>
            </a:prstTxWarp>
          </a:bodyPr>
          <a:lstStyle/>
          <a:p>
            <a:pPr lvl="0"/>
            <a:r>
              <a:rPr lang="en-US" altLang="zh-CN"/>
              <a:t>Click to edit Master title style</a:t>
            </a:r>
          </a:p>
        </p:txBody>
      </p:sp>
      <p:sp>
        <p:nvSpPr>
          <p:cNvPr id="2053" name="Text Placeholder 12"/>
          <p:cNvSpPr>
            <a:spLocks noGrp="1"/>
          </p:cNvSpPr>
          <p:nvPr>
            <p:ph type="body" idx="1"/>
          </p:nvPr>
        </p:nvSpPr>
        <p:spPr bwMode="auto">
          <a:xfrm>
            <a:off x="914400" y="144780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fontAlgn="auto" latinLnBrk="0" hangingPunct="1">
              <a:spcBef>
                <a:spcPts val="0"/>
              </a:spcBef>
              <a:spcAft>
                <a:spcPts val="0"/>
              </a:spcAft>
              <a:defRPr kumimoji="0" sz="1400" smtClean="0">
                <a:solidFill>
                  <a:schemeClr val="tx2"/>
                </a:solidFill>
                <a:latin typeface="+mn-lt"/>
                <a:ea typeface="+mn-ea"/>
              </a:defRPr>
            </a:lvl1pPr>
          </a:lstStyle>
          <a:p>
            <a:pPr>
              <a:defRPr/>
            </a:pPr>
            <a:fld id="{2D129A63-7B8D-4CC5-B6E0-F42C52440825}" type="datetimeFigureOut">
              <a:rPr lang="zh-CN" altLang="en-US"/>
              <a:pPr>
                <a:defRPr/>
              </a:pPr>
              <a:t>2024/12/9</a:t>
            </a:fld>
            <a:endParaRPr lang="zh-CN" alt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a:solidFill>
                  <a:schemeClr val="tx2"/>
                </a:solidFill>
                <a:latin typeface="+mn-lt"/>
                <a:ea typeface="+mn-ea"/>
              </a:defRPr>
            </a:lvl1pPr>
          </a:lstStyle>
          <a:p>
            <a:pPr>
              <a:defRPr/>
            </a:pPr>
            <a:endParaRPr lang="zh-CN" altLang="en-US"/>
          </a:p>
        </p:txBody>
      </p:sp>
      <p:sp>
        <p:nvSpPr>
          <p:cNvPr id="23" name="Slide Number Placeholder 22"/>
          <p:cNvSpPr>
            <a:spLocks noGrp="1"/>
          </p:cNvSpPr>
          <p:nvPr>
            <p:ph type="sldNum" sz="quarter" idx="4"/>
          </p:nvPr>
        </p:nvSpPr>
        <p:spPr>
          <a:xfrm>
            <a:off x="146050" y="6210300"/>
            <a:ext cx="457200" cy="457200"/>
          </a:xfrm>
          <a:prstGeom prst="ellipse">
            <a:avLst/>
          </a:prstGeom>
          <a:solidFill>
            <a:schemeClr val="accent1"/>
          </a:solidFill>
        </p:spPr>
        <p:txBody>
          <a:bodyPr wrap="none" lIns="0" tIns="0" rIns="0" bIns="0" anchor="ctr" anchorCtr="1">
            <a:noAutofit/>
          </a:bodyPr>
          <a:lstStyle>
            <a:lvl1pPr algn="ctr" eaLnBrk="1" fontAlgn="auto" latinLnBrk="0" hangingPunct="1">
              <a:spcBef>
                <a:spcPts val="0"/>
              </a:spcBef>
              <a:spcAft>
                <a:spcPts val="0"/>
              </a:spcAft>
              <a:defRPr kumimoji="0" sz="1400" smtClean="0">
                <a:solidFill>
                  <a:srgbClr val="FFFFFF"/>
                </a:solidFill>
                <a:latin typeface="+mj-lt"/>
                <a:ea typeface="+mj-ea"/>
                <a:cs typeface="+mj-cs"/>
              </a:defRPr>
            </a:lvl1pPr>
          </a:lstStyle>
          <a:p>
            <a:pPr>
              <a:defRPr/>
            </a:pPr>
            <a:fld id="{BAE0FC3B-926B-4247-8277-0B5F0504557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63" r:id="rId1"/>
    <p:sldLayoutId id="2147483856" r:id="rId2"/>
    <p:sldLayoutId id="2147483864" r:id="rId3"/>
    <p:sldLayoutId id="2147483857" r:id="rId4"/>
    <p:sldLayoutId id="2147483858" r:id="rId5"/>
    <p:sldLayoutId id="2147483859" r:id="rId6"/>
    <p:sldLayoutId id="2147483860" r:id="rId7"/>
    <p:sldLayoutId id="2147483865" r:id="rId8"/>
    <p:sldLayoutId id="2147483866" r:id="rId9"/>
    <p:sldLayoutId id="2147483861" r:id="rId10"/>
    <p:sldLayoutId id="2147483862"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Franklin Gothic Book" pitchFamily="34" charset="0"/>
          <a:ea typeface="幼圆" pitchFamily="49" charset="-122"/>
        </a:defRPr>
      </a:lvl2pPr>
      <a:lvl3pPr algn="l" rtl="0" fontAlgn="base">
        <a:spcBef>
          <a:spcPct val="0"/>
        </a:spcBef>
        <a:spcAft>
          <a:spcPct val="0"/>
        </a:spcAft>
        <a:defRPr sz="4000">
          <a:solidFill>
            <a:schemeClr val="tx2"/>
          </a:solidFill>
          <a:latin typeface="Franklin Gothic Book" pitchFamily="34" charset="0"/>
          <a:ea typeface="幼圆" pitchFamily="49" charset="-122"/>
        </a:defRPr>
      </a:lvl3pPr>
      <a:lvl4pPr algn="l" rtl="0" fontAlgn="base">
        <a:spcBef>
          <a:spcPct val="0"/>
        </a:spcBef>
        <a:spcAft>
          <a:spcPct val="0"/>
        </a:spcAft>
        <a:defRPr sz="4000">
          <a:solidFill>
            <a:schemeClr val="tx2"/>
          </a:solidFill>
          <a:latin typeface="Franklin Gothic Book" pitchFamily="34" charset="0"/>
          <a:ea typeface="幼圆" pitchFamily="49" charset="-122"/>
        </a:defRPr>
      </a:lvl4pPr>
      <a:lvl5pPr algn="l" rtl="0" fontAlgn="base">
        <a:spcBef>
          <a:spcPct val="0"/>
        </a:spcBef>
        <a:spcAft>
          <a:spcPct val="0"/>
        </a:spcAft>
        <a:defRPr sz="4000">
          <a:solidFill>
            <a:schemeClr val="tx2"/>
          </a:solidFill>
          <a:latin typeface="Franklin Gothic Book" pitchFamily="34" charset="0"/>
          <a:ea typeface="幼圆" pitchFamily="49" charset="-122"/>
        </a:defRPr>
      </a:lvl5pPr>
      <a:lvl6pPr marL="457200" algn="l" rtl="0" fontAlgn="base">
        <a:spcBef>
          <a:spcPct val="0"/>
        </a:spcBef>
        <a:spcAft>
          <a:spcPct val="0"/>
        </a:spcAft>
        <a:defRPr sz="4000">
          <a:solidFill>
            <a:schemeClr val="tx2"/>
          </a:solidFill>
          <a:latin typeface="Franklin Gothic Book" pitchFamily="34" charset="0"/>
          <a:ea typeface="幼圆" pitchFamily="49" charset="-122"/>
        </a:defRPr>
      </a:lvl6pPr>
      <a:lvl7pPr marL="914400" algn="l" rtl="0" fontAlgn="base">
        <a:spcBef>
          <a:spcPct val="0"/>
        </a:spcBef>
        <a:spcAft>
          <a:spcPct val="0"/>
        </a:spcAft>
        <a:defRPr sz="4000">
          <a:solidFill>
            <a:schemeClr val="tx2"/>
          </a:solidFill>
          <a:latin typeface="Franklin Gothic Book" pitchFamily="34" charset="0"/>
          <a:ea typeface="幼圆" pitchFamily="49" charset="-122"/>
        </a:defRPr>
      </a:lvl7pPr>
      <a:lvl8pPr marL="1371600" algn="l" rtl="0" fontAlgn="base">
        <a:spcBef>
          <a:spcPct val="0"/>
        </a:spcBef>
        <a:spcAft>
          <a:spcPct val="0"/>
        </a:spcAft>
        <a:defRPr sz="4000">
          <a:solidFill>
            <a:schemeClr val="tx2"/>
          </a:solidFill>
          <a:latin typeface="Franklin Gothic Book" pitchFamily="34" charset="0"/>
          <a:ea typeface="幼圆" pitchFamily="49" charset="-122"/>
        </a:defRPr>
      </a:lvl8pPr>
      <a:lvl9pPr marL="1828800" algn="l" rtl="0" fontAlgn="base">
        <a:spcBef>
          <a:spcPct val="0"/>
        </a:spcBef>
        <a:spcAft>
          <a:spcPct val="0"/>
        </a:spcAft>
        <a:defRPr sz="4000">
          <a:solidFill>
            <a:schemeClr val="tx2"/>
          </a:solidFill>
          <a:latin typeface="Franklin Gothic Book" pitchFamily="34" charset="0"/>
          <a:ea typeface="幼圆" pitchFamily="49" charset="-122"/>
        </a:defRPr>
      </a:lvl9pPr>
    </p:titleStyle>
    <p:bodyStyle>
      <a:lvl1pPr marL="273050" indent="-273050" algn="l" rtl="0" fontAlgn="base">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fontAlgn="base">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fontAlgn="base">
        <a:spcBef>
          <a:spcPts val="375"/>
        </a:spcBef>
        <a:spcAft>
          <a:spcPct val="0"/>
        </a:spcAft>
        <a:buClr>
          <a:srgbClr val="E6B1AB"/>
        </a:buClr>
        <a:buSzPct val="85000"/>
        <a:buFont typeface="Wingdings 2" pitchFamily="18" charset="2"/>
        <a:buChar char=""/>
        <a:defRPr sz="2000" kern="1200">
          <a:solidFill>
            <a:schemeClr val="tx1"/>
          </a:solidFill>
          <a:latin typeface="+mn-lt"/>
          <a:ea typeface="+mn-ea"/>
          <a:cs typeface="+mn-cs"/>
        </a:defRPr>
      </a:lvl3pPr>
      <a:lvl4pPr marL="1096963" indent="-228600" algn="l" rtl="0" fontAlgn="base">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fontAlgn="base">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file:///E:\Programming\hadoop-0.21.0\mapred\docs\api\org\apache\hadoop\mapreduce\lib\partition\HashPartitione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nber.org/patents/"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9.emf"/></Relationships>
</file>

<file path=ppt/slides/_rels/slide1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6.emf"/><Relationship Id="rId4" Type="http://schemas.openxmlformats.org/officeDocument/2006/relationships/oleObject" Target="../embeddings/oleObject5.bin"/></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46.emf"/><Relationship Id="rId4" Type="http://schemas.openxmlformats.org/officeDocument/2006/relationships/oleObject" Target="../embeddings/oleObject6.bin"/></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6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7.png"/></Relationships>
</file>

<file path=ppt/slides/_rels/slide1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71.png"/><Relationship Id="rId4" Type="http://schemas.openxmlformats.org/officeDocument/2006/relationships/image" Target="../media/image70.png"/></Relationships>
</file>

<file path=ppt/slides/_rels/slide17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6.xml"/><Relationship Id="rId1" Type="http://schemas.openxmlformats.org/officeDocument/2006/relationships/tags" Target="../tags/tag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87.png"/><Relationship Id="rId2" Type="http://schemas.openxmlformats.org/officeDocument/2006/relationships/slideLayout" Target="../slideLayouts/slideLayout16.xml"/><Relationship Id="rId1" Type="http://schemas.openxmlformats.org/officeDocument/2006/relationships/tags" Target="../tags/tag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90.png"/><Relationship Id="rId4" Type="http://schemas.openxmlformats.org/officeDocument/2006/relationships/image" Target="../media/image89.jpeg"/></Relationships>
</file>

<file path=ppt/slides/_rels/slide1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6.xml"/><Relationship Id="rId4" Type="http://schemas.openxmlformats.org/officeDocument/2006/relationships/image" Target="../media/image93.png"/></Relationships>
</file>

<file path=ppt/slides/_rels/slide18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97.jpeg"/><Relationship Id="rId5" Type="http://schemas.openxmlformats.org/officeDocument/2006/relationships/image" Target="../media/image96.jpg"/><Relationship Id="rId4" Type="http://schemas.openxmlformats.org/officeDocument/2006/relationships/image" Target="../media/image95.jpeg"/></Relationships>
</file>

<file path=ppt/slides/_rels/slide18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100.jpeg"/><Relationship Id="rId4" Type="http://schemas.openxmlformats.org/officeDocument/2006/relationships/image" Target="../media/image99.tiff"/></Relationships>
</file>

<file path=ppt/slides/_rels/slide1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18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33.xml"/><Relationship Id="rId1" Type="http://schemas.openxmlformats.org/officeDocument/2006/relationships/slideLayout" Target="../slideLayouts/slideLayout1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19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5.xml"/><Relationship Id="rId1" Type="http://schemas.openxmlformats.org/officeDocument/2006/relationships/slideLayout" Target="../slideLayouts/slideLayout17.xml"/><Relationship Id="rId5" Type="http://schemas.openxmlformats.org/officeDocument/2006/relationships/image" Target="../media/image110.png"/><Relationship Id="rId4" Type="http://schemas.openxmlformats.org/officeDocument/2006/relationships/image" Target="../media/image109.png"/></Relationships>
</file>

<file path=ppt/slides/_rels/slide19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112.png"/></Relationships>
</file>

<file path=ppt/slides/_rels/slide19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1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195.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38.xml"/><Relationship Id="rId1" Type="http://schemas.openxmlformats.org/officeDocument/2006/relationships/slideLayout" Target="../slideLayouts/slideLayout1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9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39.xml"/><Relationship Id="rId1" Type="http://schemas.openxmlformats.org/officeDocument/2006/relationships/slideLayout" Target="../slideLayouts/slideLayout17.xml"/><Relationship Id="rId4" Type="http://schemas.openxmlformats.org/officeDocument/2006/relationships/image" Target="../media/image121.jpe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198.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24.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notesSlide" Target="../notesSlides/notesSlide41.xml"/></Relationships>
</file>

<file path=ppt/slides/_rels/slide199.xml.rels><?xml version="1.0" encoding="UTF-8" standalone="yes"?>
<Relationships xmlns="http://schemas.openxmlformats.org/package/2006/relationships"><Relationship Id="rId3" Type="http://schemas.openxmlformats.org/officeDocument/2006/relationships/image" Target="../media/image125.jpeg"/><Relationship Id="rId7" Type="http://schemas.openxmlformats.org/officeDocument/2006/relationships/image" Target="../media/image129.jpeg"/><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image" Target="../media/image128.jpeg"/><Relationship Id="rId5" Type="http://schemas.openxmlformats.org/officeDocument/2006/relationships/image" Target="../media/image127.jpeg"/><Relationship Id="rId4" Type="http://schemas.openxmlformats.org/officeDocument/2006/relationships/image" Target="../media/image12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7.xml"/><Relationship Id="rId1" Type="http://schemas.openxmlformats.org/officeDocument/2006/relationships/tags" Target="../tags/tag5.xml"/><Relationship Id="rId5" Type="http://schemas.openxmlformats.org/officeDocument/2006/relationships/image" Target="../media/image131.png"/><Relationship Id="rId4" Type="http://schemas.openxmlformats.org/officeDocument/2006/relationships/image" Target="../media/image130.png"/></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7.xml"/><Relationship Id="rId1" Type="http://schemas.openxmlformats.org/officeDocument/2006/relationships/tags" Target="../tags/tag6.xml"/><Relationship Id="rId5" Type="http://schemas.openxmlformats.org/officeDocument/2006/relationships/image" Target="../media/image133.png"/><Relationship Id="rId4" Type="http://schemas.openxmlformats.org/officeDocument/2006/relationships/image" Target="../media/image132.pn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7.xml"/><Relationship Id="rId1" Type="http://schemas.openxmlformats.org/officeDocument/2006/relationships/tags" Target="../tags/tag7.xml"/><Relationship Id="rId5" Type="http://schemas.openxmlformats.org/officeDocument/2006/relationships/image" Target="../media/image135.png"/><Relationship Id="rId4" Type="http://schemas.openxmlformats.org/officeDocument/2006/relationships/image" Target="../media/image134.png"/></Relationships>
</file>

<file path=ppt/slides/_rels/slide204.xml.rels><?xml version="1.0" encoding="UTF-8" standalone="yes"?>
<Relationships xmlns="http://schemas.openxmlformats.org/package/2006/relationships"><Relationship Id="rId3" Type="http://schemas.openxmlformats.org/officeDocument/2006/relationships/image" Target="../media/image136.jpeg"/><Relationship Id="rId7" Type="http://schemas.openxmlformats.org/officeDocument/2006/relationships/image" Target="../media/image140.jpeg"/><Relationship Id="rId2" Type="http://schemas.openxmlformats.org/officeDocument/2006/relationships/notesSlide" Target="../notesSlides/notesSlide47.xml"/><Relationship Id="rId1" Type="http://schemas.openxmlformats.org/officeDocument/2006/relationships/slideLayout" Target="../slideLayouts/slideLayout17.xml"/><Relationship Id="rId6" Type="http://schemas.openxmlformats.org/officeDocument/2006/relationships/image" Target="../media/image139.jpeg"/><Relationship Id="rId5" Type="http://schemas.openxmlformats.org/officeDocument/2006/relationships/image" Target="../media/image138.jpeg"/><Relationship Id="rId4" Type="http://schemas.openxmlformats.org/officeDocument/2006/relationships/image" Target="../media/image137.jpeg"/></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7.xml"/><Relationship Id="rId1" Type="http://schemas.openxmlformats.org/officeDocument/2006/relationships/tags" Target="../tags/tag8.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06.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49.xml"/><Relationship Id="rId1" Type="http://schemas.openxmlformats.org/officeDocument/2006/relationships/slideLayout" Target="../slideLayouts/slideLayout17.xml"/><Relationship Id="rId4" Type="http://schemas.openxmlformats.org/officeDocument/2006/relationships/image" Target="../media/image145.jpeg"/></Relationships>
</file>

<file path=ppt/slides/_rels/slide207.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20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1.xml"/><Relationship Id="rId1" Type="http://schemas.openxmlformats.org/officeDocument/2006/relationships/slideLayout" Target="../slideLayouts/slideLayout17.xml"/><Relationship Id="rId4" Type="http://schemas.openxmlformats.org/officeDocument/2006/relationships/image" Target="../media/image121.jpeg"/></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4.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C40AEFF4-4FE8-AB27-2688-A11A13369987}"/>
              </a:ext>
            </a:extLst>
          </p:cNvPr>
          <p:cNvSpPr txBox="1">
            <a:spLocks/>
          </p:cNvSpPr>
          <p:nvPr/>
        </p:nvSpPr>
        <p:spPr>
          <a:xfrm>
            <a:off x="1023518" y="3080385"/>
            <a:ext cx="7377163" cy="690574"/>
          </a:xfrm>
          <a:prstGeom prst="rect">
            <a:avLst/>
          </a:prstGeom>
        </p:spPr>
        <p:txBody>
          <a:bodyPr vert="horz" wrap="square" lIns="0" tIns="13335"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00990" algn="ctr">
              <a:spcBef>
                <a:spcPts val="105"/>
              </a:spcBef>
            </a:pPr>
            <a:r>
              <a:rPr lang="zh-CN" altLang="en-US" sz="4400" spc="5" dirty="0">
                <a:solidFill>
                  <a:srgbClr val="775F53"/>
                </a:solidFill>
                <a:latin typeface="SimSun"/>
              </a:rPr>
              <a:t>第七讲 分布式数据处理应用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36563" y="1633538"/>
            <a:ext cx="3386137" cy="3128962"/>
          </a:xfrm>
        </p:spPr>
        <p:txBody>
          <a:bodyPr>
            <a:noAutofit/>
          </a:bodyPr>
          <a:lstStyle/>
          <a:p>
            <a:pPr marL="0" indent="0" algn="just" eaLnBrk="1" fontAlgn="auto" hangingPunct="1">
              <a:spcBef>
                <a:spcPts val="580"/>
              </a:spcBef>
              <a:spcAft>
                <a:spcPts val="0"/>
              </a:spcAft>
              <a:buFont typeface="Wingdings 2"/>
              <a:buNone/>
              <a:defRPr/>
            </a:pPr>
            <a:r>
              <a:rPr lang="en-US" altLang="zh-CN" sz="2400" dirty="0">
                <a:latin typeface="Arial Narrow" pitchFamily="34" charset="0"/>
                <a:ea typeface="黑体" pitchFamily="49" charset="-122"/>
              </a:rPr>
              <a:t>2001</a:t>
            </a:r>
            <a:r>
              <a:rPr lang="zh-CN" altLang="en-US" sz="2400" dirty="0">
                <a:latin typeface="Arial Narrow" pitchFamily="34" charset="0"/>
                <a:ea typeface="黑体" pitchFamily="49" charset="-122"/>
              </a:rPr>
              <a:t>年微软研究院的</a:t>
            </a:r>
            <a:r>
              <a:rPr lang="en-US" altLang="zh-CN" sz="2400" dirty="0">
                <a:latin typeface="Arial Narrow" pitchFamily="34" charset="0"/>
                <a:ea typeface="黑体" pitchFamily="49" charset="-122"/>
              </a:rPr>
              <a:t>Banko and Brill</a:t>
            </a:r>
            <a:r>
              <a:rPr lang="zh-CN" altLang="en-US" sz="2400" dirty="0">
                <a:latin typeface="Arial Narrow" pitchFamily="34" charset="0"/>
                <a:ea typeface="黑体" pitchFamily="49" charset="-122"/>
              </a:rPr>
              <a:t>*等研究发现数据越大，机器学习的精度越高；当数据不断增长时，不同算法的分类精度趋向于相同！ </a:t>
            </a:r>
            <a:endParaRPr lang="en-US" altLang="zh-CN" sz="2400" dirty="0">
              <a:solidFill>
                <a:srgbClr val="D60093"/>
              </a:solidFill>
              <a:latin typeface="Arial Narrow" pitchFamily="34" charset="0"/>
              <a:ea typeface="黑体" pitchFamily="49" charset="-122"/>
            </a:endParaRPr>
          </a:p>
          <a:p>
            <a:pPr marL="274320" indent="-274320" algn="just" eaLnBrk="1" fontAlgn="auto" hangingPunct="1">
              <a:spcBef>
                <a:spcPts val="580"/>
              </a:spcBef>
              <a:spcAft>
                <a:spcPts val="0"/>
              </a:spcAft>
              <a:buFont typeface="Wingdings 2"/>
              <a:buNone/>
              <a:defRPr/>
            </a:pPr>
            <a:endParaRPr lang="en-US" altLang="zh-CN" sz="1600" dirty="0">
              <a:latin typeface="Arial Narrow" pitchFamily="34" charset="0"/>
              <a:ea typeface="黑体" pitchFamily="49" charset="-122"/>
            </a:endParaRPr>
          </a:p>
        </p:txBody>
      </p:sp>
      <p:pic>
        <p:nvPicPr>
          <p:cNvPr id="41986" name="Picture 2"/>
          <p:cNvPicPr>
            <a:picLocks noChangeAspect="1" noChangeArrowheads="1"/>
          </p:cNvPicPr>
          <p:nvPr/>
        </p:nvPicPr>
        <p:blipFill>
          <a:blip r:embed="rId2" cstate="print"/>
          <a:srcRect/>
          <a:stretch>
            <a:fillRect/>
          </a:stretch>
        </p:blipFill>
        <p:spPr bwMode="auto">
          <a:xfrm>
            <a:off x="3927475" y="1709738"/>
            <a:ext cx="4733925" cy="4195762"/>
          </a:xfrm>
          <a:prstGeom prst="rect">
            <a:avLst/>
          </a:prstGeom>
          <a:ln>
            <a:noFill/>
          </a:ln>
          <a:effectLst>
            <a:outerShdw blurRad="190500" algn="tl" rotWithShape="0">
              <a:srgbClr val="000000">
                <a:alpha val="70000"/>
              </a:srgbClr>
            </a:outerShdw>
          </a:effectLst>
        </p:spPr>
      </p:pic>
      <p:sp>
        <p:nvSpPr>
          <p:cNvPr id="6" name="Rectangle 5"/>
          <p:cNvSpPr/>
          <p:nvPr/>
        </p:nvSpPr>
        <p:spPr>
          <a:xfrm>
            <a:off x="411163" y="5665788"/>
            <a:ext cx="3398837" cy="577850"/>
          </a:xfrm>
          <a:prstGeom prst="rect">
            <a:avLst/>
          </a:prstGeom>
        </p:spPr>
        <p:txBody>
          <a:bodyPr>
            <a:spAutoFit/>
          </a:bodyPr>
          <a:lstStyle/>
          <a:p>
            <a:pPr fontAlgn="auto">
              <a:spcBef>
                <a:spcPts val="0"/>
              </a:spcBef>
              <a:spcAft>
                <a:spcPts val="0"/>
              </a:spcAft>
              <a:defRPr/>
            </a:pPr>
            <a:r>
              <a:rPr lang="zh-CN" altLang="en-US" sz="1050" dirty="0">
                <a:latin typeface="Verdana" pitchFamily="34" charset="0"/>
                <a:ea typeface="黑体" pitchFamily="49" charset="-122"/>
              </a:rPr>
              <a:t>* </a:t>
            </a:r>
            <a:r>
              <a:rPr lang="en-US" altLang="zh-CN" sz="1050" dirty="0">
                <a:latin typeface="Verdana" pitchFamily="34" charset="0"/>
                <a:ea typeface="+mn-ea"/>
              </a:rPr>
              <a:t>M. Banko and E. Brili (2001). </a:t>
            </a:r>
            <a:r>
              <a:rPr lang="en-US" altLang="zh-CN" sz="1050" b="1" dirty="0">
                <a:latin typeface="Verdana" pitchFamily="34" charset="0"/>
                <a:ea typeface="+mn-ea"/>
              </a:rPr>
              <a:t>Scaling to very very large corpora for natural language disambiguation</a:t>
            </a:r>
            <a:r>
              <a:rPr lang="en-US" altLang="zh-CN" sz="1050" dirty="0">
                <a:latin typeface="Verdana" pitchFamily="34" charset="0"/>
                <a:ea typeface="+mn-ea"/>
              </a:rPr>
              <a:t>. </a:t>
            </a:r>
            <a:r>
              <a:rPr lang="en-US" altLang="zh-CN" sz="1050" i="1" dirty="0">
                <a:latin typeface="Verdana" pitchFamily="34" charset="0"/>
                <a:ea typeface="+mn-ea"/>
              </a:rPr>
              <a:t>ACL 2001</a:t>
            </a:r>
            <a:endParaRPr lang="zh-CN" altLang="en-US" sz="1050" dirty="0">
              <a:latin typeface="Verdana" pitchFamily="34" charset="0"/>
              <a:ea typeface="黑体" pitchFamily="49" charset="-122"/>
            </a:endParaRPr>
          </a:p>
        </p:txBody>
      </p:sp>
      <p:sp>
        <p:nvSpPr>
          <p:cNvPr id="11269" name="Rectangle 6"/>
          <p:cNvSpPr>
            <a:spLocks noChangeArrowheads="1"/>
          </p:cNvSpPr>
          <p:nvPr/>
        </p:nvSpPr>
        <p:spPr bwMode="auto">
          <a:xfrm>
            <a:off x="407988" y="795338"/>
            <a:ext cx="5853112" cy="492125"/>
          </a:xfrm>
          <a:prstGeom prst="rect">
            <a:avLst/>
          </a:prstGeom>
          <a:noFill/>
          <a:ln w="9525">
            <a:noFill/>
            <a:miter lim="800000"/>
            <a:headEnd/>
            <a:tailEnd/>
          </a:ln>
        </p:spPr>
        <p:txBody>
          <a:bodyPr wrap="none">
            <a:spAutoFit/>
          </a:bodyPr>
          <a:lstStyle/>
          <a:p>
            <a:r>
              <a:rPr lang="zh-CN" altLang="en-US" sz="2600">
                <a:solidFill>
                  <a:srgbClr val="00B050"/>
                </a:solidFill>
                <a:latin typeface="黑体" pitchFamily="2" charset="-122"/>
                <a:ea typeface="黑体" pitchFamily="2" charset="-122"/>
              </a:rPr>
              <a:t>研究发现大数据隐含着更为准确的事实</a:t>
            </a:r>
            <a:endParaRPr lang="en-US" altLang="zh-CN" sz="2600">
              <a:solidFill>
                <a:srgbClr val="00B050"/>
              </a:solidFill>
              <a:latin typeface="黑体" pitchFamily="2" charset="-122"/>
              <a:ea typeface="黑体" pitchFamily="2" charset="-122"/>
            </a:endParaRPr>
          </a:p>
        </p:txBody>
      </p:sp>
      <p:sp>
        <p:nvSpPr>
          <p:cNvPr id="12" name="Title 1"/>
          <p:cNvSpPr>
            <a:spLocks noGrp="1"/>
          </p:cNvSpPr>
          <p:nvPr>
            <p:ph type="title"/>
          </p:nvPr>
        </p:nvSpPr>
        <p:spPr>
          <a:xfrm>
            <a:off x="4000496" y="142852"/>
            <a:ext cx="4857784" cy="5867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数据挖掘并行算法研究的重要性</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Tree>
    <p:extLst>
      <p:ext uri="{BB962C8B-B14F-4D97-AF65-F5344CB8AC3E}">
        <p14:creationId xmlns:p14="http://schemas.microsoft.com/office/powerpoint/2010/main" val="16666585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
          </p:nvPr>
        </p:nvSpPr>
        <p:spPr>
          <a:xfrm>
            <a:off x="548640" y="876300"/>
            <a:ext cx="8138160" cy="5143500"/>
          </a:xfrm>
        </p:spPr>
        <p:txBody>
          <a:bodyPr/>
          <a:lstStyle/>
          <a:p>
            <a:pPr marL="0" indent="0">
              <a:spcAft>
                <a:spcPts val="1200"/>
              </a:spcAft>
              <a:buNone/>
            </a:pPr>
            <a:r>
              <a:rPr lang="en-US" altLang="zh-CN" sz="2800" dirty="0">
                <a:solidFill>
                  <a:srgbClr val="00B050"/>
                </a:solidFill>
                <a:latin typeface="黑体" panose="02010609060101010101" pitchFamily="49" charset="-122"/>
                <a:ea typeface="黑体" panose="02010609060101010101" pitchFamily="49" charset="-122"/>
              </a:rPr>
              <a:t>Spark</a:t>
            </a:r>
            <a:r>
              <a:rPr lang="zh-CN" altLang="en-US" sz="2800" dirty="0">
                <a:solidFill>
                  <a:srgbClr val="00B050"/>
                </a:solidFill>
                <a:latin typeface="黑体" panose="02010609060101010101" pitchFamily="49" charset="-122"/>
                <a:ea typeface="黑体" panose="02010609060101010101" pitchFamily="49" charset="-122"/>
              </a:rPr>
              <a:t>并行化</a:t>
            </a:r>
            <a:r>
              <a:rPr lang="en-US" altLang="zh-CN" sz="2800" dirty="0">
                <a:solidFill>
                  <a:srgbClr val="00B050"/>
                </a:solidFill>
                <a:latin typeface="黑体" panose="02010609060101010101" pitchFamily="49" charset="-122"/>
                <a:ea typeface="黑体" panose="02010609060101010101" pitchFamily="49" charset="-122"/>
              </a:rPr>
              <a:t>K-Means</a:t>
            </a:r>
            <a:r>
              <a:rPr lang="zh-CN" altLang="en-US" sz="2800" dirty="0">
                <a:solidFill>
                  <a:srgbClr val="00B050"/>
                </a:solidFill>
                <a:latin typeface="黑体" panose="02010609060101010101" pitchFamily="49" charset="-122"/>
                <a:ea typeface="黑体" panose="02010609060101010101" pitchFamily="49" charset="-122"/>
              </a:rPr>
              <a:t>算法流程</a:t>
            </a:r>
            <a:endParaRPr lang="en-US" altLang="zh-CN" sz="2800" dirty="0">
              <a:solidFill>
                <a:srgbClr val="00B050"/>
              </a:solidFill>
              <a:latin typeface="黑体" panose="02010609060101010101" pitchFamily="49" charset="-122"/>
              <a:ea typeface="黑体" panose="02010609060101010101" pitchFamily="49" charset="-122"/>
            </a:endParaRPr>
          </a:p>
          <a:p>
            <a:pPr marL="452438" indent="-452438">
              <a:buNone/>
            </a:pPr>
            <a:r>
              <a:rPr lang="en-US" altLang="zh-CN" sz="2400" dirty="0">
                <a:solidFill>
                  <a:schemeClr val="accent1"/>
                </a:solidFill>
                <a:latin typeface="黑体" panose="02010609060101010101" pitchFamily="49" charset="-122"/>
                <a:ea typeface="黑体" panose="02010609060101010101" pitchFamily="49" charset="-122"/>
              </a:rPr>
              <a:t>4. </a:t>
            </a:r>
            <a:r>
              <a:rPr lang="zh-CN" altLang="en-US" sz="2400" dirty="0">
                <a:latin typeface="黑体" panose="02010609060101010101" pitchFamily="49" charset="-122"/>
                <a:ea typeface="黑体" panose="02010609060101010101" pitchFamily="49" charset="-122"/>
              </a:rPr>
              <a:t>对生成的</a:t>
            </a:r>
            <a:r>
              <a:rPr lang="en-US" altLang="zh-CN" sz="2400" dirty="0">
                <a:latin typeface="黑体" panose="02010609060101010101" pitchFamily="49" charset="-122"/>
                <a:ea typeface="黑体" panose="02010609060101010101" pitchFamily="49" charset="-122"/>
              </a:rPr>
              <a:t>RDD</a:t>
            </a:r>
            <a:r>
              <a:rPr lang="zh-CN" altLang="en-US" sz="2400" dirty="0">
                <a:latin typeface="黑体" panose="02010609060101010101" pitchFamily="49" charset="-122"/>
                <a:ea typeface="黑体" panose="02010609060101010101" pitchFamily="49" charset="-122"/>
              </a:rPr>
              <a:t>中每一个元素</a:t>
            </a:r>
            <a:r>
              <a:rPr lang="en-US" altLang="zh-CN" sz="2400" dirty="0">
                <a:latin typeface="黑体" panose="02010609060101010101" pitchFamily="49" charset="-122"/>
                <a:ea typeface="黑体" panose="02010609060101010101" pitchFamily="49" charset="-122"/>
              </a:rPr>
              <a:t>&lt;</a:t>
            </a:r>
            <a:r>
              <a:rPr lang="en-US" altLang="zh-CN" sz="2400" dirty="0" err="1">
                <a:latin typeface="黑体" panose="02010609060101010101" pitchFamily="49" charset="-122"/>
                <a:ea typeface="黑体" panose="02010609060101010101" pitchFamily="49" charset="-122"/>
              </a:rPr>
              <a:t>ClusterID</a:t>
            </a:r>
            <a:r>
              <a:rPr lang="en-US" altLang="zh-CN" sz="2400" dirty="0">
                <a:latin typeface="黑体" panose="02010609060101010101" pitchFamily="49" charset="-122"/>
                <a:ea typeface="黑体" panose="02010609060101010101" pitchFamily="49" charset="-122"/>
              </a:rPr>
              <a:t>, (pm, n)&gt;, </a:t>
            </a:r>
            <a:r>
              <a:rPr lang="zh-CN" altLang="en-US" sz="2400" dirty="0">
                <a:latin typeface="黑体" panose="02010609060101010101" pitchFamily="49" charset="-122"/>
                <a:ea typeface="黑体" panose="02010609060101010101" pitchFamily="49" charset="-122"/>
              </a:rPr>
              <a:t>计算</a:t>
            </a:r>
            <a:r>
              <a:rPr lang="en-US" altLang="zh-CN" sz="2400" dirty="0" err="1">
                <a:latin typeface="黑体" panose="02010609060101010101" pitchFamily="49" charset="-122"/>
                <a:ea typeface="黑体" panose="02010609060101010101" pitchFamily="49" charset="-122"/>
              </a:rPr>
              <a:t>ClusterID</a:t>
            </a:r>
            <a:r>
              <a:rPr lang="zh-CN" altLang="en-US" sz="2400" dirty="0">
                <a:latin typeface="黑体" panose="02010609060101010101" pitchFamily="49" charset="-122"/>
                <a:ea typeface="黑体" panose="02010609060101010101" pitchFamily="49" charset="-122"/>
              </a:rPr>
              <a:t>聚类的新的聚类中心，生成以</a:t>
            </a:r>
            <a:r>
              <a:rPr lang="en-US" altLang="zh-CN" sz="2400" dirty="0">
                <a:latin typeface="黑体" panose="02010609060101010101" pitchFamily="49" charset="-122"/>
                <a:ea typeface="黑体" panose="02010609060101010101" pitchFamily="49" charset="-122"/>
              </a:rPr>
              <a:t>&lt;</a:t>
            </a:r>
            <a:r>
              <a:rPr lang="en-US" altLang="zh-CN" sz="2400" dirty="0" err="1">
                <a:latin typeface="黑体" panose="02010609060101010101" pitchFamily="49" charset="-122"/>
                <a:ea typeface="黑体" panose="02010609060101010101" pitchFamily="49" charset="-122"/>
              </a:rPr>
              <a:t>ClusterID</a:t>
            </a:r>
            <a:r>
              <a:rPr lang="en-US" altLang="zh-CN" sz="2400" dirty="0">
                <a:latin typeface="黑体" panose="02010609060101010101" pitchFamily="49" charset="-122"/>
                <a:ea typeface="黑体" panose="02010609060101010101" pitchFamily="49" charset="-122"/>
              </a:rPr>
              <a:t>, pm/n&gt;</a:t>
            </a:r>
            <a:r>
              <a:rPr lang="zh-CN" altLang="en-US" sz="2400" dirty="0">
                <a:latin typeface="黑体" panose="02010609060101010101" pitchFamily="49" charset="-122"/>
                <a:ea typeface="黑体" panose="02010609060101010101" pitchFamily="49" charset="-122"/>
              </a:rPr>
              <a:t>为元素的新的</a:t>
            </a:r>
            <a:r>
              <a:rPr lang="en-US" altLang="zh-CN" sz="2400" dirty="0">
                <a:latin typeface="黑体" panose="02010609060101010101" pitchFamily="49" charset="-122"/>
                <a:ea typeface="黑体" panose="02010609060101010101" pitchFamily="49" charset="-122"/>
              </a:rPr>
              <a:t>RDD</a:t>
            </a:r>
          </a:p>
          <a:p>
            <a:pPr marL="452438" indent="-452438">
              <a:buFont typeface="+mj-lt"/>
              <a:buAutoNum type="arabicPeriod"/>
            </a:pPr>
            <a:endParaRPr lang="en-US" altLang="zh-CN" sz="2400" dirty="0">
              <a:latin typeface="黑体" panose="02010609060101010101" pitchFamily="49" charset="-122"/>
              <a:ea typeface="黑体" panose="02010609060101010101" pitchFamily="49" charset="-122"/>
            </a:endParaRPr>
          </a:p>
          <a:p>
            <a:pPr marL="452438" indent="-452438">
              <a:buNone/>
            </a:pPr>
            <a:r>
              <a:rPr lang="en-US" altLang="zh-CN" sz="2400" dirty="0">
                <a:solidFill>
                  <a:schemeClr val="accent1"/>
                </a:solidFill>
                <a:latin typeface="黑体" panose="02010609060101010101" pitchFamily="49" charset="-122"/>
                <a:ea typeface="黑体" panose="02010609060101010101" pitchFamily="49" charset="-122"/>
              </a:rPr>
              <a:t>5. </a:t>
            </a:r>
            <a:r>
              <a:rPr lang="zh-CN" altLang="en-US" sz="2400" dirty="0">
                <a:latin typeface="黑体" panose="02010609060101010101" pitchFamily="49" charset="-122"/>
                <a:ea typeface="黑体" panose="02010609060101010101" pitchFamily="49" charset="-122"/>
              </a:rPr>
              <a:t>判断是否达到最大迭代次数或者迭代是否收敛，不满足条件则重复步骤</a:t>
            </a:r>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到步骤</a:t>
            </a:r>
            <a:r>
              <a:rPr lang="en-US" altLang="zh-CN" sz="2400" dirty="0">
                <a:latin typeface="黑体" panose="02010609060101010101" pitchFamily="49" charset="-122"/>
                <a:ea typeface="黑体" panose="02010609060101010101" pitchFamily="49" charset="-122"/>
              </a:rPr>
              <a:t>5</a:t>
            </a:r>
            <a:r>
              <a:rPr lang="zh-CN" altLang="en-US" sz="2400" dirty="0">
                <a:latin typeface="黑体" panose="02010609060101010101" pitchFamily="49" charset="-122"/>
                <a:ea typeface="黑体" panose="02010609060101010101" pitchFamily="49" charset="-122"/>
              </a:rPr>
              <a:t>，满足则结束，输出最后的聚类中心</a:t>
            </a:r>
            <a:endParaRPr lang="en-US" altLang="zh-CN" sz="2400" dirty="0">
              <a:latin typeface="黑体" panose="02010609060101010101" pitchFamily="49" charset="-122"/>
              <a:ea typeface="黑体" panose="02010609060101010101" pitchFamily="49" charset="-122"/>
            </a:endParaRPr>
          </a:p>
          <a:p>
            <a:pPr marL="0" indent="0">
              <a:buNone/>
            </a:pPr>
            <a:endParaRPr lang="en-US" altLang="zh-CN" sz="2400" dirty="0">
              <a:solidFill>
                <a:srgbClr val="00B050"/>
              </a:solidFill>
              <a:latin typeface="黑体" panose="02010609060101010101" pitchFamily="49" charset="-122"/>
              <a:ea typeface="黑体" panose="02010609060101010101" pitchFamily="49" charset="-122"/>
            </a:endParaRPr>
          </a:p>
        </p:txBody>
      </p:sp>
      <p:sp>
        <p:nvSpPr>
          <p:cNvPr id="5" name="Title 1"/>
          <p:cNvSpPr txBox="1">
            <a:spLocks/>
          </p:cNvSpPr>
          <p:nvPr/>
        </p:nvSpPr>
        <p:spPr>
          <a:xfrm>
            <a:off x="445208" y="288371"/>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defRPr/>
            </a:pP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基于</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Spark</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的</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K-Means</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聚类算法</a:t>
            </a:r>
          </a:p>
        </p:txBody>
      </p:sp>
    </p:spTree>
    <p:extLst>
      <p:ext uri="{BB962C8B-B14F-4D97-AF65-F5344CB8AC3E}">
        <p14:creationId xmlns:p14="http://schemas.microsoft.com/office/powerpoint/2010/main" val="31647618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
          </p:nvPr>
        </p:nvSpPr>
        <p:spPr>
          <a:xfrm>
            <a:off x="499872" y="950976"/>
            <a:ext cx="8186928" cy="5439776"/>
          </a:xfrm>
        </p:spPr>
        <p:txBody>
          <a:bodyPr/>
          <a:lstStyle/>
          <a:p>
            <a:pPr marL="0" indent="0">
              <a:buNone/>
            </a:pPr>
            <a:r>
              <a:rPr lang="zh-CN" altLang="en-US" sz="2800" dirty="0">
                <a:solidFill>
                  <a:srgbClr val="00B050"/>
                </a:solidFill>
              </a:rPr>
              <a:t>性能分析</a:t>
            </a:r>
            <a:endParaRPr lang="en-US" altLang="zh-CN" sz="2800" dirty="0">
              <a:solidFill>
                <a:srgbClr val="00B050"/>
              </a:solidFill>
            </a:endParaRPr>
          </a:p>
          <a:p>
            <a:r>
              <a:rPr lang="en-US" altLang="zh-CN" sz="2400" dirty="0">
                <a:latin typeface="黑体" panose="02010609060101010101" pitchFamily="49" charset="-122"/>
                <a:ea typeface="黑体" panose="02010609060101010101" pitchFamily="49" charset="-122"/>
              </a:rPr>
              <a:t>Spark</a:t>
            </a:r>
            <a:r>
              <a:rPr lang="zh-CN" altLang="en-US" sz="2400" dirty="0">
                <a:latin typeface="黑体" panose="02010609060101010101" pitchFamily="49" charset="-122"/>
                <a:ea typeface="黑体" panose="02010609060101010101" pitchFamily="49" charset="-122"/>
              </a:rPr>
              <a:t>的大部分操作都是在内存中完成的，相比于</a:t>
            </a:r>
            <a:r>
              <a:rPr lang="en-US" altLang="zh-CN" sz="2400" dirty="0" err="1">
                <a:latin typeface="黑体" panose="02010609060101010101" pitchFamily="49" charset="-122"/>
                <a:ea typeface="黑体" panose="02010609060101010101" pitchFamily="49" charset="-122"/>
              </a:rPr>
              <a:t>MapReduce</a:t>
            </a:r>
            <a:r>
              <a:rPr lang="zh-CN" altLang="en-US" sz="2400" dirty="0">
                <a:latin typeface="黑体" panose="02010609060101010101" pitchFamily="49" charset="-122"/>
                <a:ea typeface="黑体" panose="02010609060101010101" pitchFamily="49" charset="-122"/>
              </a:rPr>
              <a:t>每次从分布式文件系统中获取数据要高效</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Spark</a:t>
            </a:r>
            <a:r>
              <a:rPr lang="zh-CN" altLang="en-US" sz="2400" dirty="0">
                <a:latin typeface="黑体" panose="02010609060101010101" pitchFamily="49" charset="-122"/>
                <a:ea typeface="黑体" panose="02010609060101010101" pitchFamily="49" charset="-122"/>
              </a:rPr>
              <a:t>的所有迭代操作都在一个</a:t>
            </a:r>
            <a:r>
              <a:rPr lang="en-US" altLang="zh-CN" sz="2400" dirty="0">
                <a:latin typeface="黑体" panose="02010609060101010101" pitchFamily="49" charset="-122"/>
                <a:ea typeface="黑体" panose="02010609060101010101" pitchFamily="49" charset="-122"/>
              </a:rPr>
              <a:t>Job</a:t>
            </a:r>
            <a:r>
              <a:rPr lang="zh-CN" altLang="en-US" sz="2400" dirty="0">
                <a:latin typeface="黑体" panose="02010609060101010101" pitchFamily="49" charset="-122"/>
                <a:ea typeface="黑体" panose="02010609060101010101" pitchFamily="49" charset="-122"/>
              </a:rPr>
              <a:t>中完成，相比于</a:t>
            </a:r>
            <a:r>
              <a:rPr lang="en-US" altLang="zh-CN" sz="2400" dirty="0" err="1">
                <a:latin typeface="黑体" panose="02010609060101010101" pitchFamily="49" charset="-122"/>
                <a:ea typeface="黑体" panose="02010609060101010101" pitchFamily="49" charset="-122"/>
              </a:rPr>
              <a:t>MapReduce</a:t>
            </a:r>
            <a:r>
              <a:rPr lang="zh-CN" altLang="en-US" sz="2400" dirty="0">
                <a:latin typeface="黑体" panose="02010609060101010101" pitchFamily="49" charset="-122"/>
                <a:ea typeface="黑体" panose="02010609060101010101" pitchFamily="49" charset="-122"/>
              </a:rPr>
              <a:t>没有重启多次</a:t>
            </a:r>
            <a:r>
              <a:rPr lang="en-US" altLang="zh-CN" sz="2400" dirty="0">
                <a:latin typeface="黑体" panose="02010609060101010101" pitchFamily="49" charset="-122"/>
                <a:ea typeface="黑体" panose="02010609060101010101" pitchFamily="49" charset="-122"/>
              </a:rPr>
              <a:t>Job</a:t>
            </a:r>
            <a:r>
              <a:rPr lang="zh-CN" altLang="en-US" sz="2400" dirty="0">
                <a:latin typeface="黑体" panose="02010609060101010101" pitchFamily="49" charset="-122"/>
                <a:ea typeface="黑体" panose="02010609060101010101" pitchFamily="49" charset="-122"/>
              </a:rPr>
              <a:t>带来的开销</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Spark</a:t>
            </a:r>
            <a:r>
              <a:rPr lang="zh-CN" altLang="en-US" sz="2400" dirty="0">
                <a:latin typeface="黑体" panose="02010609060101010101" pitchFamily="49" charset="-122"/>
                <a:ea typeface="黑体" panose="02010609060101010101" pitchFamily="49" charset="-122"/>
              </a:rPr>
              <a:t>任务执行结束直接退出，不需要另外一个</a:t>
            </a:r>
            <a:r>
              <a:rPr lang="en-US" altLang="zh-CN" sz="2400" dirty="0">
                <a:latin typeface="黑体" panose="02010609060101010101" pitchFamily="49" charset="-122"/>
                <a:ea typeface="黑体" panose="02010609060101010101" pitchFamily="49" charset="-122"/>
              </a:rPr>
              <a:t>Job</a:t>
            </a:r>
            <a:r>
              <a:rPr lang="zh-CN" altLang="en-US" sz="2400" dirty="0">
                <a:latin typeface="黑体" panose="02010609060101010101" pitchFamily="49" charset="-122"/>
                <a:ea typeface="黑体" panose="02010609060101010101" pitchFamily="49" charset="-122"/>
              </a:rPr>
              <a:t>来检测迭代终止条件</a:t>
            </a:r>
          </a:p>
        </p:txBody>
      </p:sp>
      <p:sp>
        <p:nvSpPr>
          <p:cNvPr id="5" name="Title 1"/>
          <p:cNvSpPr txBox="1">
            <a:spLocks/>
          </p:cNvSpPr>
          <p:nvPr/>
        </p:nvSpPr>
        <p:spPr>
          <a:xfrm>
            <a:off x="407108" y="313771"/>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defRPr/>
            </a:pP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基于</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Spark</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的</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K-Means</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聚类算法</a:t>
            </a:r>
          </a:p>
        </p:txBody>
      </p:sp>
    </p:spTree>
    <p:extLst>
      <p:ext uri="{BB962C8B-B14F-4D97-AF65-F5344CB8AC3E}">
        <p14:creationId xmlns:p14="http://schemas.microsoft.com/office/powerpoint/2010/main" val="38964013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
          </p:nvPr>
        </p:nvSpPr>
        <p:spPr>
          <a:xfrm>
            <a:off x="521207" y="914400"/>
            <a:ext cx="8445811" cy="5105400"/>
          </a:xfrm>
        </p:spPr>
        <p:txBody>
          <a:bodyPr/>
          <a:lstStyle/>
          <a:p>
            <a:pPr marL="0" indent="0">
              <a:buNone/>
            </a:pPr>
            <a:r>
              <a:rPr lang="en-US" altLang="zh-CN" sz="2800" dirty="0">
                <a:solidFill>
                  <a:srgbClr val="00B050"/>
                </a:solidFill>
                <a:latin typeface="黑体" panose="02010609060101010101" pitchFamily="49" charset="-122"/>
                <a:ea typeface="黑体" panose="02010609060101010101" pitchFamily="49" charset="-122"/>
              </a:rPr>
              <a:t>Scala</a:t>
            </a:r>
            <a:r>
              <a:rPr lang="zh-CN" altLang="en-US" sz="2800" dirty="0">
                <a:solidFill>
                  <a:srgbClr val="00B050"/>
                </a:solidFill>
                <a:latin typeface="黑体" panose="02010609060101010101" pitchFamily="49" charset="-122"/>
                <a:ea typeface="黑体" panose="02010609060101010101" pitchFamily="49" charset="-122"/>
              </a:rPr>
              <a:t>示例</a:t>
            </a:r>
            <a:endParaRPr lang="en-US" altLang="zh-CN" sz="2800" dirty="0">
              <a:solidFill>
                <a:srgbClr val="00B050"/>
              </a:solidFill>
              <a:latin typeface="黑体" panose="02010609060101010101" pitchFamily="49" charset="-122"/>
              <a:ea typeface="黑体" panose="02010609060101010101" pitchFamily="49" charset="-122"/>
            </a:endParaRPr>
          </a:p>
          <a:p>
            <a:pPr marL="319088" lvl="1" indent="0"/>
            <a:r>
              <a:rPr lang="zh-CN" altLang="en-US" sz="2000" dirty="0">
                <a:solidFill>
                  <a:srgbClr val="FF0000"/>
                </a:solidFill>
                <a:latin typeface="黑体" panose="02010609060101010101" pitchFamily="49" charset="-122"/>
                <a:ea typeface="黑体" panose="02010609060101010101" pitchFamily="49" charset="-122"/>
              </a:rPr>
              <a:t> </a:t>
            </a:r>
            <a:r>
              <a:rPr lang="zh-CN" altLang="en-US" sz="2000" b="1" dirty="0">
                <a:solidFill>
                  <a:srgbClr val="C00000"/>
                </a:solidFill>
                <a:latin typeface="黑体" panose="02010609060101010101" pitchFamily="49" charset="-122"/>
                <a:ea typeface="黑体" panose="02010609060101010101" pitchFamily="49" charset="-122"/>
              </a:rPr>
              <a:t>读取数据和初始化聚类中心</a:t>
            </a:r>
            <a:endParaRPr lang="en-US" altLang="zh-CN" sz="2000" b="1" dirty="0">
              <a:solidFill>
                <a:srgbClr val="C00000"/>
              </a:solidFill>
              <a:latin typeface="黑体" panose="02010609060101010101" pitchFamily="49" charset="-122"/>
              <a:ea typeface="黑体" panose="02010609060101010101" pitchFamily="49" charset="-122"/>
            </a:endParaRPr>
          </a:p>
          <a:p>
            <a:pPr marL="619125" lvl="1" indent="0" eaLnBrk="1" hangingPunct="1">
              <a:buNone/>
            </a:pPr>
            <a:r>
              <a:rPr lang="en-US" altLang="zh-CN" sz="1600" dirty="0" err="1">
                <a:latin typeface="Arial" panose="020B0604020202020204" pitchFamily="34" charset="0"/>
                <a:ea typeface="Arial Unicode MS" panose="020B0604020202020204" pitchFamily="34" charset="-122"/>
                <a:cs typeface="Arial" panose="020B0604020202020204" pitchFamily="34" charset="0"/>
              </a:rPr>
              <a:t>val</a:t>
            </a:r>
            <a:r>
              <a:rPr lang="en-US" altLang="zh-CN" sz="1600" dirty="0">
                <a:latin typeface="Arial" panose="020B0604020202020204" pitchFamily="34" charset="0"/>
                <a:ea typeface="Arial Unicode MS" panose="020B0604020202020204" pitchFamily="34" charset="-122"/>
                <a:cs typeface="Arial" panose="020B0604020202020204" pitchFamily="34" charset="0"/>
              </a:rPr>
              <a:t> lines =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sc.textFile</a:t>
            </a:r>
            <a:r>
              <a:rPr lang="en-US" altLang="zh-CN" sz="1600" dirty="0">
                <a:latin typeface="Arial" panose="020B0604020202020204" pitchFamily="34" charset="0"/>
                <a:ea typeface="Arial Unicode MS" panose="020B0604020202020204" pitchFamily="34" charset="-122"/>
                <a:cs typeface="Arial" panose="020B0604020202020204" pitchFamily="34" charset="0"/>
              </a:rPr>
              <a:t>("data/</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mllib</a:t>
            </a:r>
            <a:r>
              <a:rPr lang="en-US" altLang="zh-CN" sz="1600" dirty="0">
                <a:latin typeface="Arial" panose="020B0604020202020204" pitchFamily="34" charset="0"/>
                <a:ea typeface="Arial Unicode MS" panose="020B0604020202020204" pitchFamily="34" charset="-122"/>
                <a:cs typeface="Arial" panose="020B0604020202020204" pitchFamily="34" charset="0"/>
              </a:rPr>
              <a:t>/kmeans_data.txt" )</a:t>
            </a:r>
          </a:p>
          <a:p>
            <a:pPr marL="619125" lvl="1" indent="0" eaLnBrk="1" hangingPunct="1">
              <a:buNone/>
            </a:pPr>
            <a:r>
              <a:rPr lang="en-US" altLang="zh-CN" sz="1600" dirty="0" err="1">
                <a:latin typeface="Arial" panose="020B0604020202020204" pitchFamily="34" charset="0"/>
                <a:ea typeface="Arial Unicode MS" panose="020B0604020202020204" pitchFamily="34" charset="-122"/>
                <a:cs typeface="Arial" panose="020B0604020202020204" pitchFamily="34" charset="0"/>
              </a:rPr>
              <a:t>val</a:t>
            </a:r>
            <a:r>
              <a:rPr lang="en-US" altLang="zh-CN" sz="1600" dirty="0">
                <a:latin typeface="Arial" panose="020B0604020202020204" pitchFamily="34" charset="0"/>
                <a:ea typeface="Arial Unicode MS" panose="020B0604020202020204" pitchFamily="34" charset="-122"/>
                <a:cs typeface="Arial" panose="020B0604020202020204" pitchFamily="34" charset="0"/>
              </a:rPr>
              <a:t> data = lines.map(s =&gt;</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s.split</a:t>
            </a:r>
            <a:r>
              <a:rPr lang="en-US" altLang="zh-CN" sz="1600" dirty="0">
                <a:latin typeface="Arial" panose="020B0604020202020204" pitchFamily="34" charset="0"/>
                <a:ea typeface="Arial Unicode MS" panose="020B0604020202020204" pitchFamily="34" charset="-122"/>
                <a:cs typeface="Arial" panose="020B0604020202020204" pitchFamily="34" charset="0"/>
              </a:rPr>
              <a:t>(" ").map(_.</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toDouble</a:t>
            </a:r>
            <a:r>
              <a:rPr lang="en-US" altLang="zh-CN" sz="1600" dirty="0">
                <a:latin typeface="Arial" panose="020B0604020202020204" pitchFamily="34" charset="0"/>
                <a:ea typeface="Arial Unicode MS" panose="020B0604020202020204" pitchFamily="34" charset="-122"/>
                <a:cs typeface="Arial" panose="020B0604020202020204" pitchFamily="34" charset="0"/>
              </a:rPr>
              <a:t>)).cache()</a:t>
            </a:r>
          </a:p>
          <a:p>
            <a:pPr marL="619125" lvl="1" indent="0" eaLnBrk="1" hangingPunct="1">
              <a:buNone/>
            </a:pPr>
            <a:r>
              <a:rPr lang="en-US" altLang="zh-CN" sz="1600" dirty="0" err="1">
                <a:latin typeface="Arial" panose="020B0604020202020204" pitchFamily="34" charset="0"/>
                <a:ea typeface="Arial Unicode MS" panose="020B0604020202020204" pitchFamily="34" charset="-122"/>
                <a:cs typeface="Arial" panose="020B0604020202020204" pitchFamily="34" charset="0"/>
              </a:rPr>
              <a:t>val</a:t>
            </a: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kPoints</a:t>
            </a:r>
            <a:r>
              <a:rPr lang="en-US" altLang="zh-CN" sz="1600" dirty="0">
                <a:latin typeface="Arial" panose="020B0604020202020204" pitchFamily="34" charset="0"/>
                <a:ea typeface="Arial Unicode MS" panose="020B0604020202020204" pitchFamily="34" charset="-122"/>
                <a:cs typeface="Arial" panose="020B0604020202020204" pitchFamily="34" charset="0"/>
              </a:rPr>
              <a:t> =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data.takeSample</a:t>
            </a:r>
            <a:r>
              <a:rPr lang="en-US" altLang="zh-CN" sz="1600" dirty="0">
                <a:latin typeface="Arial" panose="020B0604020202020204" pitchFamily="34" charset="0"/>
                <a:ea typeface="Arial Unicode MS" panose="020B0604020202020204" pitchFamily="34" charset="-122"/>
                <a:cs typeface="Arial" panose="020B0604020202020204" pitchFamily="34" charset="0"/>
              </a:rPr>
              <a:t>(false, K, 42).map(s =&gt;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spark.util.Vector</a:t>
            </a:r>
            <a:r>
              <a:rPr lang="en-US" altLang="zh-CN" sz="1600" dirty="0">
                <a:latin typeface="Arial" panose="020B0604020202020204" pitchFamily="34" charset="0"/>
                <a:ea typeface="Arial Unicode MS" panose="020B0604020202020204" pitchFamily="34" charset="-122"/>
                <a:cs typeface="Arial" panose="020B0604020202020204" pitchFamily="34" charset="0"/>
              </a:rPr>
              <a:t>(s))</a:t>
            </a:r>
          </a:p>
          <a:p>
            <a:pPr marL="593725" lvl="2" indent="0">
              <a:buNone/>
            </a:pPr>
            <a:r>
              <a:rPr lang="en-US" altLang="zh-CN" sz="1800" dirty="0">
                <a:solidFill>
                  <a:srgbClr val="0000FF"/>
                </a:solidFill>
                <a:latin typeface="黑体" panose="02010609060101010101" pitchFamily="49" charset="-122"/>
                <a:ea typeface="黑体" panose="02010609060101010101" pitchFamily="49" charset="-122"/>
              </a:rPr>
              <a:t>//</a:t>
            </a:r>
            <a:r>
              <a:rPr lang="en-US" altLang="zh-CN" sz="1800" dirty="0" err="1">
                <a:solidFill>
                  <a:srgbClr val="0000FF"/>
                </a:solidFill>
                <a:latin typeface="黑体" panose="02010609060101010101" pitchFamily="49" charset="-122"/>
                <a:ea typeface="黑体" panose="02010609060101010101" pitchFamily="49" charset="-122"/>
              </a:rPr>
              <a:t>takeSample</a:t>
            </a:r>
            <a:r>
              <a:rPr lang="en-US" altLang="zh-CN" sz="1800" dirty="0">
                <a:solidFill>
                  <a:srgbClr val="0000FF"/>
                </a:solidFill>
                <a:latin typeface="黑体" panose="02010609060101010101" pitchFamily="49" charset="-122"/>
                <a:ea typeface="黑体" panose="02010609060101010101" pitchFamily="49" charset="-122"/>
              </a:rPr>
              <a:t>(Boolean, </a:t>
            </a:r>
            <a:r>
              <a:rPr lang="en-US" altLang="zh-CN" sz="1800" dirty="0" err="1">
                <a:solidFill>
                  <a:srgbClr val="0000FF"/>
                </a:solidFill>
                <a:latin typeface="黑体" panose="02010609060101010101" pitchFamily="49" charset="-122"/>
                <a:ea typeface="黑体" panose="02010609060101010101" pitchFamily="49" charset="-122"/>
              </a:rPr>
              <a:t>Int</a:t>
            </a:r>
            <a:r>
              <a:rPr lang="en-US" altLang="zh-CN" sz="1800" dirty="0">
                <a:solidFill>
                  <a:srgbClr val="0000FF"/>
                </a:solidFill>
                <a:latin typeface="黑体" panose="02010609060101010101" pitchFamily="49" charset="-122"/>
                <a:ea typeface="黑体" panose="02010609060101010101" pitchFamily="49" charset="-122"/>
              </a:rPr>
              <a:t>, Long)</a:t>
            </a:r>
            <a:r>
              <a:rPr lang="zh-CN" altLang="en-US" sz="1800" dirty="0">
                <a:solidFill>
                  <a:srgbClr val="0000FF"/>
                </a:solidFill>
                <a:latin typeface="黑体" panose="02010609060101010101" pitchFamily="49" charset="-122"/>
                <a:ea typeface="黑体" panose="02010609060101010101" pitchFamily="49" charset="-122"/>
              </a:rPr>
              <a:t>采样函数，</a:t>
            </a:r>
            <a:r>
              <a:rPr lang="en-US" altLang="zh-CN" sz="1800" dirty="0">
                <a:solidFill>
                  <a:srgbClr val="0000FF"/>
                </a:solidFill>
                <a:latin typeface="黑体" panose="02010609060101010101" pitchFamily="49" charset="-122"/>
                <a:ea typeface="黑体" panose="02010609060101010101" pitchFamily="49" charset="-122"/>
              </a:rPr>
              <a:t>false</a:t>
            </a:r>
            <a:r>
              <a:rPr lang="zh-CN" altLang="en-US" sz="1800" dirty="0">
                <a:solidFill>
                  <a:srgbClr val="0000FF"/>
                </a:solidFill>
                <a:latin typeface="黑体" panose="02010609060101010101" pitchFamily="49" charset="-122"/>
                <a:ea typeface="黑体" panose="02010609060101010101" pitchFamily="49" charset="-122"/>
              </a:rPr>
              <a:t>表示不使用替换方法采样，</a:t>
            </a:r>
            <a:r>
              <a:rPr lang="en-US" altLang="zh-CN" sz="1800" dirty="0">
                <a:solidFill>
                  <a:srgbClr val="0000FF"/>
                </a:solidFill>
                <a:latin typeface="黑体" panose="02010609060101010101" pitchFamily="49" charset="-122"/>
                <a:ea typeface="黑体" panose="02010609060101010101" pitchFamily="49" charset="-122"/>
              </a:rPr>
              <a:t>K</a:t>
            </a:r>
            <a:r>
              <a:rPr lang="zh-CN" altLang="en-US" sz="1800" dirty="0">
                <a:solidFill>
                  <a:srgbClr val="0000FF"/>
                </a:solidFill>
                <a:latin typeface="黑体" panose="02010609060101010101" pitchFamily="49" charset="-122"/>
                <a:ea typeface="黑体" panose="02010609060101010101" pitchFamily="49" charset="-122"/>
              </a:rPr>
              <a:t>表示样本数，</a:t>
            </a:r>
            <a:r>
              <a:rPr lang="en-US" altLang="zh-CN" sz="1800" dirty="0">
                <a:solidFill>
                  <a:srgbClr val="0000FF"/>
                </a:solidFill>
                <a:latin typeface="黑体" panose="02010609060101010101" pitchFamily="49" charset="-122"/>
                <a:ea typeface="黑体" panose="02010609060101010101" pitchFamily="49" charset="-122"/>
              </a:rPr>
              <a:t>42</a:t>
            </a:r>
            <a:r>
              <a:rPr lang="zh-CN" altLang="en-US" sz="1800" dirty="0">
                <a:solidFill>
                  <a:srgbClr val="0000FF"/>
                </a:solidFill>
                <a:latin typeface="黑体" panose="02010609060101010101" pitchFamily="49" charset="-122"/>
                <a:ea typeface="黑体" panose="02010609060101010101" pitchFamily="49" charset="-122"/>
              </a:rPr>
              <a:t>表示随机种子</a:t>
            </a:r>
            <a:endParaRPr lang="en-US" altLang="zh-CN" sz="1800" dirty="0">
              <a:solidFill>
                <a:srgbClr val="0000FF"/>
              </a:solidFill>
              <a:latin typeface="黑体" panose="02010609060101010101" pitchFamily="49" charset="-122"/>
              <a:ea typeface="黑体" panose="02010609060101010101" pitchFamily="49" charset="-122"/>
            </a:endParaRPr>
          </a:p>
          <a:p>
            <a:pPr marL="593725" lvl="2" indent="0">
              <a:buNone/>
            </a:pPr>
            <a:endParaRPr lang="en-US" altLang="zh-CN" sz="1600" dirty="0">
              <a:latin typeface="黑体" panose="02010609060101010101" pitchFamily="49" charset="-122"/>
              <a:ea typeface="黑体" panose="02010609060101010101" pitchFamily="49" charset="-122"/>
            </a:endParaRPr>
          </a:p>
          <a:p>
            <a:pPr marL="319088" lvl="1" indent="0"/>
            <a:r>
              <a:rPr lang="zh-CN" altLang="en-US" sz="2000" b="1" dirty="0">
                <a:solidFill>
                  <a:srgbClr val="C00000"/>
                </a:solidFill>
                <a:latin typeface="黑体" panose="02010609060101010101" pitchFamily="49" charset="-122"/>
                <a:ea typeface="黑体" panose="02010609060101010101" pitchFamily="49" charset="-122"/>
              </a:rPr>
              <a:t> 划分数据给聚类中心</a:t>
            </a:r>
            <a:endParaRPr lang="en-US" altLang="zh-CN" sz="2000" b="1" dirty="0">
              <a:solidFill>
                <a:srgbClr val="C00000"/>
              </a:solidFill>
              <a:latin typeface="黑体" panose="02010609060101010101" pitchFamily="49" charset="-122"/>
              <a:ea typeface="黑体" panose="02010609060101010101" pitchFamily="49" charset="-122"/>
            </a:endParaRPr>
          </a:p>
          <a:p>
            <a:pPr marL="593725" lvl="2" indent="0">
              <a:buNone/>
            </a:pPr>
            <a:r>
              <a:rPr lang="en-US" altLang="zh-CN" sz="1800" dirty="0" err="1">
                <a:latin typeface="Arial" pitchFamily="34" charset="0"/>
                <a:ea typeface="黑体" panose="02010609060101010101" pitchFamily="49" charset="-122"/>
                <a:cs typeface="Arial" pitchFamily="34" charset="0"/>
              </a:rPr>
              <a:t>val</a:t>
            </a:r>
            <a:r>
              <a:rPr lang="en-US" altLang="zh-CN" sz="1800" dirty="0">
                <a:latin typeface="Arial" pitchFamily="34" charset="0"/>
                <a:ea typeface="黑体" panose="02010609060101010101" pitchFamily="49" charset="-122"/>
                <a:cs typeface="Arial" pitchFamily="34" charset="0"/>
              </a:rPr>
              <a:t> closest = </a:t>
            </a:r>
            <a:r>
              <a:rPr lang="en-US" altLang="zh-CN" sz="1800" dirty="0" err="1">
                <a:latin typeface="Arial" pitchFamily="34" charset="0"/>
                <a:ea typeface="黑体" panose="02010609060101010101" pitchFamily="49" charset="-122"/>
                <a:cs typeface="Arial" pitchFamily="34" charset="0"/>
              </a:rPr>
              <a:t>data.map</a:t>
            </a:r>
            <a:r>
              <a:rPr lang="en-US" altLang="zh-CN" sz="1800" dirty="0">
                <a:latin typeface="Arial" pitchFamily="34" charset="0"/>
                <a:ea typeface="黑体" panose="02010609060101010101" pitchFamily="49" charset="-122"/>
                <a:cs typeface="Arial" pitchFamily="34" charset="0"/>
              </a:rPr>
              <a:t>  // </a:t>
            </a:r>
            <a:r>
              <a:rPr lang="zh-CN" altLang="en-US" sz="1800" dirty="0">
                <a:solidFill>
                  <a:srgbClr val="0000FF"/>
                </a:solidFill>
                <a:latin typeface="Arial" pitchFamily="34" charset="0"/>
                <a:ea typeface="黑体" panose="02010609060101010101" pitchFamily="49" charset="-122"/>
                <a:cs typeface="Arial" pitchFamily="34" charset="0"/>
              </a:rPr>
              <a:t>产生</a:t>
            </a:r>
            <a:r>
              <a:rPr lang="en-US" altLang="zh-CN" sz="1800" dirty="0">
                <a:latin typeface="Arial" pitchFamily="34" charset="0"/>
                <a:ea typeface="黑体" panose="02010609060101010101" pitchFamily="49" charset="-122"/>
                <a:cs typeface="Arial" pitchFamily="34" charset="0"/>
              </a:rPr>
              <a:t>&lt;</a:t>
            </a:r>
            <a:r>
              <a:rPr lang="en-US" altLang="zh-CN" sz="1800" dirty="0" err="1">
                <a:solidFill>
                  <a:srgbClr val="FF0000"/>
                </a:solidFill>
                <a:latin typeface="Arial" pitchFamily="34" charset="0"/>
                <a:ea typeface="黑体" panose="02010609060101010101" pitchFamily="49" charset="-122"/>
                <a:cs typeface="Arial" pitchFamily="34" charset="0"/>
              </a:rPr>
              <a:t>ClusterID</a:t>
            </a:r>
            <a:r>
              <a:rPr lang="en-US" altLang="zh-CN" sz="1800" dirty="0">
                <a:latin typeface="Arial" pitchFamily="34" charset="0"/>
                <a:ea typeface="黑体" panose="02010609060101010101" pitchFamily="49" charset="-122"/>
                <a:cs typeface="Arial" pitchFamily="34" charset="0"/>
              </a:rPr>
              <a:t>, </a:t>
            </a:r>
            <a:r>
              <a:rPr lang="en-US" altLang="zh-CN" sz="1800" dirty="0">
                <a:solidFill>
                  <a:srgbClr val="00B050"/>
                </a:solidFill>
                <a:latin typeface="Arial" pitchFamily="34" charset="0"/>
                <a:ea typeface="黑体" panose="02010609060101010101" pitchFamily="49" charset="-122"/>
                <a:cs typeface="Arial" pitchFamily="34" charset="0"/>
              </a:rPr>
              <a:t>(p, 1)</a:t>
            </a:r>
            <a:r>
              <a:rPr lang="en-US" altLang="zh-CN" sz="1800" dirty="0">
                <a:latin typeface="Arial" pitchFamily="34" charset="0"/>
                <a:ea typeface="黑体" panose="02010609060101010101" pitchFamily="49" charset="-122"/>
                <a:cs typeface="Arial" pitchFamily="34" charset="0"/>
              </a:rPr>
              <a:t>&gt;</a:t>
            </a:r>
            <a:r>
              <a:rPr lang="zh-CN" altLang="en-US" sz="1800" dirty="0">
                <a:solidFill>
                  <a:srgbClr val="0000FF"/>
                </a:solidFill>
                <a:latin typeface="Arial" pitchFamily="34" charset="0"/>
                <a:ea typeface="黑体" panose="02010609060101010101" pitchFamily="49" charset="-122"/>
                <a:cs typeface="Arial" pitchFamily="34" charset="0"/>
              </a:rPr>
              <a:t>键值对</a:t>
            </a:r>
            <a:endParaRPr lang="en-US" altLang="zh-CN" sz="1800" dirty="0">
              <a:solidFill>
                <a:srgbClr val="0000FF"/>
              </a:solidFill>
              <a:latin typeface="Arial" pitchFamily="34" charset="0"/>
              <a:ea typeface="黑体" panose="02010609060101010101" pitchFamily="49" charset="-122"/>
              <a:cs typeface="Arial" pitchFamily="34" charset="0"/>
            </a:endParaRPr>
          </a:p>
          <a:p>
            <a:pPr marL="593725" lvl="2" indent="0">
              <a:buNone/>
            </a:pPr>
            <a:r>
              <a:rPr lang="en-US" altLang="zh-CN" sz="1800" dirty="0">
                <a:latin typeface="Arial" pitchFamily="34" charset="0"/>
                <a:ea typeface="黑体" panose="02010609060101010101" pitchFamily="49" charset="-122"/>
                <a:cs typeface="Arial" pitchFamily="34" charset="0"/>
              </a:rPr>
              <a:t>  (p =&gt;   </a:t>
            </a:r>
          </a:p>
          <a:p>
            <a:pPr marL="593725" lvl="2" indent="0">
              <a:buNone/>
            </a:pPr>
            <a:r>
              <a:rPr lang="en-US" altLang="zh-CN" sz="1800" dirty="0">
                <a:latin typeface="Arial" pitchFamily="34" charset="0"/>
                <a:ea typeface="黑体" panose="02010609060101010101" pitchFamily="49" charset="-122"/>
                <a:cs typeface="Arial" pitchFamily="34" charset="0"/>
              </a:rPr>
              <a:t>    ( </a:t>
            </a:r>
            <a:r>
              <a:rPr lang="en-US" altLang="zh-CN" sz="1800" dirty="0" err="1">
                <a:latin typeface="Arial" pitchFamily="34" charset="0"/>
                <a:ea typeface="黑体" panose="02010609060101010101" pitchFamily="49" charset="-122"/>
                <a:cs typeface="Arial" pitchFamily="34" charset="0"/>
              </a:rPr>
              <a:t>closestPoint</a:t>
            </a:r>
            <a:r>
              <a:rPr lang="en-US" altLang="zh-CN" sz="1800" dirty="0">
                <a:latin typeface="Arial" pitchFamily="34" charset="0"/>
                <a:ea typeface="黑体" panose="02010609060101010101" pitchFamily="49" charset="-122"/>
                <a:cs typeface="Arial" pitchFamily="34" charset="0"/>
              </a:rPr>
              <a:t>(</a:t>
            </a:r>
            <a:r>
              <a:rPr lang="en-US" altLang="zh-CN" sz="1800" dirty="0" err="1">
                <a:latin typeface="Arial" pitchFamily="34" charset="0"/>
                <a:ea typeface="黑体" panose="02010609060101010101" pitchFamily="49" charset="-122"/>
                <a:cs typeface="Arial" pitchFamily="34" charset="0"/>
              </a:rPr>
              <a:t>spark.util.Vector</a:t>
            </a:r>
            <a:r>
              <a:rPr lang="en-US" altLang="zh-CN" sz="1800" dirty="0">
                <a:latin typeface="Arial" pitchFamily="34" charset="0"/>
                <a:ea typeface="黑体" panose="02010609060101010101" pitchFamily="49" charset="-122"/>
                <a:cs typeface="Arial" pitchFamily="34" charset="0"/>
              </a:rPr>
              <a:t>(p), </a:t>
            </a:r>
            <a:r>
              <a:rPr lang="en-US" altLang="zh-CN" sz="1800" dirty="0" err="1">
                <a:latin typeface="Arial" pitchFamily="34" charset="0"/>
                <a:ea typeface="黑体" panose="02010609060101010101" pitchFamily="49" charset="-122"/>
                <a:cs typeface="Arial" pitchFamily="34" charset="0"/>
              </a:rPr>
              <a:t>kPoints</a:t>
            </a:r>
            <a:r>
              <a:rPr lang="en-US" altLang="zh-CN" sz="1800" dirty="0">
                <a:latin typeface="Arial" pitchFamily="34" charset="0"/>
                <a:ea typeface="黑体" panose="02010609060101010101" pitchFamily="49" charset="-122"/>
                <a:cs typeface="Arial" pitchFamily="34" charset="0"/>
              </a:rPr>
              <a:t>), </a:t>
            </a:r>
          </a:p>
          <a:p>
            <a:pPr marL="593725" lvl="2" indent="0">
              <a:buNone/>
            </a:pPr>
            <a:r>
              <a:rPr lang="en-US" altLang="zh-CN" sz="1800" dirty="0">
                <a:latin typeface="Arial" pitchFamily="34" charset="0"/>
                <a:ea typeface="黑体" panose="02010609060101010101" pitchFamily="49" charset="-122"/>
                <a:cs typeface="Arial" pitchFamily="34" charset="0"/>
              </a:rPr>
              <a:t>      // </a:t>
            </a:r>
            <a:r>
              <a:rPr lang="en-US" altLang="zh-CN" sz="1800" dirty="0" err="1">
                <a:solidFill>
                  <a:srgbClr val="0000FF"/>
                </a:solidFill>
                <a:latin typeface="Arial" pitchFamily="34" charset="0"/>
                <a:ea typeface="黑体" panose="02010609060101010101" pitchFamily="49" charset="-122"/>
                <a:cs typeface="Arial" pitchFamily="34" charset="0"/>
              </a:rPr>
              <a:t>closestPoint</a:t>
            </a:r>
            <a:r>
              <a:rPr lang="zh-CN" altLang="en-US" sz="1800" dirty="0">
                <a:solidFill>
                  <a:srgbClr val="0000FF"/>
                </a:solidFill>
                <a:latin typeface="Arial" pitchFamily="34" charset="0"/>
                <a:ea typeface="黑体" panose="02010609060101010101" pitchFamily="49" charset="-122"/>
                <a:cs typeface="Arial" pitchFamily="34" charset="0"/>
              </a:rPr>
              <a:t>计算最近的聚类中心，</a:t>
            </a:r>
            <a:endParaRPr lang="en-US" altLang="zh-CN" sz="1800" dirty="0">
              <a:solidFill>
                <a:srgbClr val="0000FF"/>
              </a:solidFill>
              <a:latin typeface="Arial" pitchFamily="34" charset="0"/>
              <a:ea typeface="黑体" panose="02010609060101010101" pitchFamily="49" charset="-122"/>
              <a:cs typeface="Arial" pitchFamily="34" charset="0"/>
            </a:endParaRPr>
          </a:p>
          <a:p>
            <a:pPr marL="593725" lvl="2" indent="0">
              <a:buNone/>
            </a:pPr>
            <a:r>
              <a:rPr lang="en-US" altLang="zh-CN" sz="1800" dirty="0">
                <a:solidFill>
                  <a:srgbClr val="0000FF"/>
                </a:solidFill>
                <a:latin typeface="Arial" pitchFamily="34" charset="0"/>
                <a:ea typeface="黑体" panose="02010609060101010101" pitchFamily="49" charset="-122"/>
                <a:cs typeface="Arial" pitchFamily="34" charset="0"/>
              </a:rPr>
              <a:t>      // </a:t>
            </a:r>
            <a:r>
              <a:rPr lang="zh-CN" altLang="en-US" sz="1800" dirty="0">
                <a:solidFill>
                  <a:srgbClr val="0000FF"/>
                </a:solidFill>
                <a:latin typeface="Arial" pitchFamily="34" charset="0"/>
                <a:ea typeface="黑体" panose="02010609060101010101" pitchFamily="49" charset="-122"/>
                <a:cs typeface="Arial" pitchFamily="34" charset="0"/>
              </a:rPr>
              <a:t>产生</a:t>
            </a:r>
            <a:r>
              <a:rPr lang="en-US" altLang="zh-CN" sz="1800" dirty="0">
                <a:latin typeface="Arial" pitchFamily="34" charset="0"/>
                <a:ea typeface="黑体" panose="02010609060101010101" pitchFamily="49" charset="-122"/>
                <a:cs typeface="Arial" pitchFamily="34" charset="0"/>
              </a:rPr>
              <a:t>&lt;</a:t>
            </a:r>
            <a:r>
              <a:rPr lang="en-US" altLang="zh-CN" sz="1800" dirty="0" err="1">
                <a:solidFill>
                  <a:srgbClr val="FF0000"/>
                </a:solidFill>
                <a:latin typeface="Arial" pitchFamily="34" charset="0"/>
                <a:ea typeface="黑体" panose="02010609060101010101" pitchFamily="49" charset="-122"/>
                <a:cs typeface="Arial" pitchFamily="34" charset="0"/>
              </a:rPr>
              <a:t>ClusterID</a:t>
            </a:r>
            <a:r>
              <a:rPr lang="en-US" altLang="zh-CN" sz="1800" dirty="0">
                <a:solidFill>
                  <a:srgbClr val="FF0000"/>
                </a:solidFill>
                <a:latin typeface="Arial" pitchFamily="34" charset="0"/>
                <a:ea typeface="黑体" panose="02010609060101010101" pitchFamily="49" charset="-122"/>
                <a:cs typeface="Arial" pitchFamily="34" charset="0"/>
              </a:rPr>
              <a:t>, </a:t>
            </a:r>
            <a:r>
              <a:rPr lang="en-US" altLang="zh-CN" sz="1800" dirty="0">
                <a:solidFill>
                  <a:srgbClr val="23B220"/>
                </a:solidFill>
                <a:latin typeface="Arial" pitchFamily="34" charset="0"/>
                <a:ea typeface="黑体" panose="02010609060101010101" pitchFamily="49" charset="-122"/>
                <a:cs typeface="Arial" pitchFamily="34" charset="0"/>
              </a:rPr>
              <a:t>(</a:t>
            </a:r>
            <a:r>
              <a:rPr lang="en-US" altLang="zh-CN" sz="1800" dirty="0" err="1">
                <a:solidFill>
                  <a:srgbClr val="23B220"/>
                </a:solidFill>
                <a:latin typeface="Arial" pitchFamily="34" charset="0"/>
                <a:ea typeface="黑体" panose="02010609060101010101" pitchFamily="49" charset="-122"/>
                <a:cs typeface="Arial" pitchFamily="34" charset="0"/>
              </a:rPr>
              <a:t>spark.util.Vector</a:t>
            </a:r>
            <a:r>
              <a:rPr lang="en-US" altLang="zh-CN" sz="1800" dirty="0">
                <a:solidFill>
                  <a:srgbClr val="23B220"/>
                </a:solidFill>
                <a:latin typeface="Arial" pitchFamily="34" charset="0"/>
                <a:ea typeface="黑体" panose="02010609060101010101" pitchFamily="49" charset="-122"/>
                <a:cs typeface="Arial" pitchFamily="34" charset="0"/>
              </a:rPr>
              <a:t>(p), 1)</a:t>
            </a:r>
            <a:r>
              <a:rPr lang="en-US" altLang="zh-CN" sz="1800" dirty="0">
                <a:latin typeface="Arial" pitchFamily="34" charset="0"/>
                <a:ea typeface="黑体" panose="02010609060101010101" pitchFamily="49" charset="-122"/>
                <a:cs typeface="Arial" pitchFamily="34" charset="0"/>
              </a:rPr>
              <a:t>&gt;</a:t>
            </a:r>
          </a:p>
          <a:p>
            <a:pPr marL="593725" lvl="2" indent="0">
              <a:buNone/>
            </a:pPr>
            <a:r>
              <a:rPr lang="en-US" altLang="zh-CN" sz="1800" dirty="0">
                <a:latin typeface="Arial" pitchFamily="34" charset="0"/>
                <a:ea typeface="黑体" panose="02010609060101010101" pitchFamily="49" charset="-122"/>
                <a:cs typeface="Arial" pitchFamily="34" charset="0"/>
              </a:rPr>
              <a:t>    ) )</a:t>
            </a:r>
          </a:p>
          <a:p>
            <a:pPr marL="593725" lvl="2" indent="0">
              <a:buNone/>
            </a:pPr>
            <a:endParaRPr lang="en-US" altLang="zh-CN" sz="1600" b="1" dirty="0">
              <a:latin typeface="黑体" panose="02010609060101010101" pitchFamily="49" charset="-122"/>
              <a:ea typeface="黑体" panose="02010609060101010101" pitchFamily="49" charset="-122"/>
            </a:endParaRPr>
          </a:p>
          <a:p>
            <a:pPr marL="319088" lvl="1" indent="0">
              <a:buNone/>
            </a:pPr>
            <a:r>
              <a:rPr lang="en-US" altLang="zh-CN" dirty="0">
                <a:solidFill>
                  <a:srgbClr val="0000FF"/>
                </a:solidFill>
                <a:latin typeface="黑体" panose="02010609060101010101" pitchFamily="49" charset="-122"/>
                <a:ea typeface="黑体" panose="02010609060101010101" pitchFamily="49" charset="-122"/>
              </a:rPr>
              <a:t>  </a:t>
            </a:r>
          </a:p>
        </p:txBody>
      </p:sp>
      <p:sp>
        <p:nvSpPr>
          <p:cNvPr id="5" name="Title 1"/>
          <p:cNvSpPr txBox="1">
            <a:spLocks/>
          </p:cNvSpPr>
          <p:nvPr/>
        </p:nvSpPr>
        <p:spPr>
          <a:xfrm>
            <a:off x="483308" y="313771"/>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defRPr/>
            </a:pP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基于</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Spark</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的</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K-Means</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聚类算法代码展示</a:t>
            </a:r>
          </a:p>
        </p:txBody>
      </p:sp>
    </p:spTree>
    <p:extLst>
      <p:ext uri="{BB962C8B-B14F-4D97-AF65-F5344CB8AC3E}">
        <p14:creationId xmlns:p14="http://schemas.microsoft.com/office/powerpoint/2010/main" val="35392786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246183" y="1439426"/>
            <a:ext cx="8596365" cy="4997450"/>
          </a:xfrm>
        </p:spPr>
        <p:txBody>
          <a:bodyPr>
            <a:normAutofit/>
          </a:bodyPr>
          <a:lstStyle/>
          <a:p>
            <a:pPr marL="274638" lvl="1" indent="0" eaLnBrk="1" fontAlgn="auto" hangingPunct="1">
              <a:spcBef>
                <a:spcPts val="580"/>
              </a:spcBef>
              <a:spcAft>
                <a:spcPts val="0"/>
              </a:spcAft>
              <a:defRPr/>
            </a:pPr>
            <a:r>
              <a:rPr lang="zh-CN" altLang="en-US" sz="2000" b="1" dirty="0">
                <a:solidFill>
                  <a:srgbClr val="C00000"/>
                </a:solidFill>
                <a:latin typeface="黑体" panose="02010609060101010101" pitchFamily="49" charset="-122"/>
                <a:ea typeface="黑体" panose="02010609060101010101" pitchFamily="49" charset="-122"/>
              </a:rPr>
              <a:t> 聚合生成新的聚类中心</a:t>
            </a:r>
            <a:endParaRPr lang="en-US" altLang="zh-CN" sz="2000" b="1" dirty="0">
              <a:solidFill>
                <a:srgbClr val="C00000"/>
              </a:solidFill>
              <a:latin typeface="黑体" panose="02010609060101010101" pitchFamily="49" charset="-122"/>
              <a:ea typeface="黑体" panose="02010609060101010101" pitchFamily="49" charset="-122"/>
            </a:endParaRPr>
          </a:p>
          <a:p>
            <a:pPr marL="549275" lvl="2" indent="0" eaLnBrk="1" fontAlgn="auto" hangingPunct="1">
              <a:spcBef>
                <a:spcPts val="580"/>
              </a:spcBef>
              <a:spcAft>
                <a:spcPts val="0"/>
              </a:spcAft>
              <a:buNone/>
              <a:defRPr/>
            </a:pPr>
            <a:r>
              <a:rPr lang="en-US" altLang="zh-CN" sz="1800" dirty="0">
                <a:solidFill>
                  <a:srgbClr val="0000FF"/>
                </a:solidFill>
                <a:latin typeface="Arial Narrow" pitchFamily="34" charset="0"/>
                <a:ea typeface="黑体" pitchFamily="2" charset="-122"/>
              </a:rPr>
              <a:t>//</a:t>
            </a:r>
            <a:r>
              <a:rPr lang="zh-CN" altLang="en-US" sz="1800" dirty="0">
                <a:solidFill>
                  <a:srgbClr val="0000FF"/>
                </a:solidFill>
                <a:latin typeface="Arial Narrow" pitchFamily="34" charset="0"/>
                <a:ea typeface="黑体" pitchFamily="2" charset="-122"/>
              </a:rPr>
              <a:t>同一个聚类下所有向量相加并统计向量个数</a:t>
            </a:r>
            <a:endParaRPr lang="en-US" altLang="zh-CN" sz="1800" dirty="0">
              <a:solidFill>
                <a:srgbClr val="0000FF"/>
              </a:solidFill>
              <a:latin typeface="Arial Narrow" pitchFamily="34" charset="0"/>
              <a:ea typeface="黑体" pitchFamily="2" charset="-122"/>
            </a:endParaRPr>
          </a:p>
          <a:p>
            <a:pPr marL="549275" lvl="2" indent="0" eaLnBrk="1" fontAlgn="auto" hangingPunct="1">
              <a:spcBef>
                <a:spcPts val="580"/>
              </a:spcBef>
              <a:spcAft>
                <a:spcPts val="0"/>
              </a:spcAft>
              <a:buNone/>
              <a:defRPr/>
            </a:pPr>
            <a:r>
              <a:rPr lang="en-US" altLang="zh-CN" sz="1800" dirty="0" err="1">
                <a:solidFill>
                  <a:schemeClr val="accent1"/>
                </a:solidFill>
                <a:latin typeface="Arial Narrow" pitchFamily="34" charset="0"/>
                <a:ea typeface="黑体" pitchFamily="2" charset="-122"/>
              </a:rPr>
              <a:t>val</a:t>
            </a:r>
            <a:r>
              <a:rPr lang="en-US" altLang="zh-CN" sz="1800" dirty="0">
                <a:solidFill>
                  <a:schemeClr val="accent1"/>
                </a:solidFill>
                <a:latin typeface="Arial Narrow" pitchFamily="34" charset="0"/>
                <a:ea typeface="黑体" pitchFamily="2" charset="-122"/>
              </a:rPr>
              <a:t> </a:t>
            </a:r>
            <a:r>
              <a:rPr lang="en-US" altLang="zh-CN" sz="1800" dirty="0" err="1">
                <a:latin typeface="Arial Narrow" pitchFamily="34" charset="0"/>
                <a:ea typeface="黑体" pitchFamily="2" charset="-122"/>
              </a:rPr>
              <a:t>pointStats</a:t>
            </a:r>
            <a:r>
              <a:rPr lang="en-US" altLang="zh-CN" sz="1800" dirty="0">
                <a:latin typeface="Arial Narrow" pitchFamily="34" charset="0"/>
                <a:ea typeface="黑体" pitchFamily="2" charset="-122"/>
              </a:rPr>
              <a:t> = </a:t>
            </a:r>
            <a:r>
              <a:rPr lang="en-US" altLang="zh-CN" sz="1800" dirty="0" err="1">
                <a:latin typeface="Arial Narrow" pitchFamily="34" charset="0"/>
                <a:ea typeface="黑体" pitchFamily="2" charset="-122"/>
              </a:rPr>
              <a:t>closest.reduceByKey</a:t>
            </a:r>
            <a:r>
              <a:rPr lang="en-US" altLang="zh-CN" sz="1800" dirty="0">
                <a:latin typeface="Arial Narrow" pitchFamily="34" charset="0"/>
                <a:ea typeface="黑体" pitchFamily="2" charset="-122"/>
              </a:rPr>
              <a:t> {</a:t>
            </a:r>
          </a:p>
          <a:p>
            <a:pPr marL="549275" lvl="2" indent="0" eaLnBrk="1" fontAlgn="auto" hangingPunct="1">
              <a:spcBef>
                <a:spcPts val="580"/>
              </a:spcBef>
              <a:spcAft>
                <a:spcPts val="0"/>
              </a:spcAft>
              <a:buNone/>
              <a:defRPr/>
            </a:pPr>
            <a:r>
              <a:rPr lang="en-US" altLang="zh-CN" sz="1800" dirty="0">
                <a:latin typeface="Arial Narrow" pitchFamily="34" charset="0"/>
                <a:ea typeface="黑体" pitchFamily="2" charset="-122"/>
              </a:rPr>
              <a:t>        case ((x1, y1), (x2, y2)) =&gt; (x1 + x2, y1 + y2)                            </a:t>
            </a:r>
            <a:r>
              <a:rPr lang="en-US" altLang="zh-CN" sz="1800" dirty="0">
                <a:solidFill>
                  <a:srgbClr val="0000FF"/>
                </a:solidFill>
                <a:latin typeface="Arial Narrow" pitchFamily="34" charset="0"/>
                <a:ea typeface="黑体" pitchFamily="2" charset="-122"/>
              </a:rPr>
              <a:t>//</a:t>
            </a:r>
            <a:r>
              <a:rPr lang="zh-CN" altLang="en-US" sz="1800" dirty="0">
                <a:solidFill>
                  <a:srgbClr val="0000FF"/>
                </a:solidFill>
                <a:latin typeface="Arial Narrow" pitchFamily="34" charset="0"/>
                <a:ea typeface="黑体" pitchFamily="2" charset="-122"/>
              </a:rPr>
              <a:t>产生</a:t>
            </a:r>
            <a:r>
              <a:rPr lang="en-US" altLang="zh-CN" sz="1800" dirty="0">
                <a:solidFill>
                  <a:srgbClr val="0000FF"/>
                </a:solidFill>
                <a:latin typeface="Arial Narrow" pitchFamily="34" charset="0"/>
                <a:ea typeface="黑体" pitchFamily="2" charset="-122"/>
              </a:rPr>
              <a:t>(pm, n)</a:t>
            </a:r>
          </a:p>
          <a:p>
            <a:pPr marL="549275" lvl="2" indent="0" eaLnBrk="1" fontAlgn="auto" hangingPunct="1">
              <a:spcBef>
                <a:spcPts val="580"/>
              </a:spcBef>
              <a:spcAft>
                <a:spcPts val="0"/>
              </a:spcAft>
              <a:buNone/>
              <a:defRPr/>
            </a:pPr>
            <a:r>
              <a:rPr lang="en-US" altLang="zh-CN" sz="1800" dirty="0">
                <a:latin typeface="Arial Narrow" pitchFamily="34" charset="0"/>
                <a:ea typeface="黑体" pitchFamily="2" charset="-122"/>
              </a:rPr>
              <a:t> }  </a:t>
            </a:r>
            <a:r>
              <a:rPr lang="en-US" altLang="zh-CN" sz="1800" dirty="0">
                <a:solidFill>
                  <a:srgbClr val="0000FF"/>
                </a:solidFill>
                <a:latin typeface="Arial Narrow" pitchFamily="34" charset="0"/>
                <a:ea typeface="黑体" pitchFamily="2" charset="-122"/>
              </a:rPr>
              <a:t>//</a:t>
            </a:r>
            <a:r>
              <a:rPr lang="zh-CN" altLang="en-US" sz="1800" dirty="0">
                <a:solidFill>
                  <a:srgbClr val="0000FF"/>
                </a:solidFill>
                <a:latin typeface="Arial Narrow" pitchFamily="34" charset="0"/>
                <a:ea typeface="黑体" pitchFamily="2" charset="-122"/>
              </a:rPr>
              <a:t>将同一</a:t>
            </a:r>
            <a:r>
              <a:rPr lang="en-US" altLang="zh-CN" sz="1800" dirty="0" err="1">
                <a:solidFill>
                  <a:srgbClr val="0000FF"/>
                </a:solidFill>
                <a:latin typeface="Arial Narrow" pitchFamily="34" charset="0"/>
                <a:ea typeface="黑体" pitchFamily="2" charset="-122"/>
              </a:rPr>
              <a:t>clusterID</a:t>
            </a:r>
            <a:r>
              <a:rPr lang="zh-CN" altLang="en-US" sz="1800" dirty="0">
                <a:solidFill>
                  <a:srgbClr val="0000FF"/>
                </a:solidFill>
                <a:latin typeface="黑体" panose="02010609060101010101" pitchFamily="49" charset="-122"/>
                <a:ea typeface="黑体" panose="02010609060101010101" pitchFamily="49" charset="-122"/>
              </a:rPr>
              <a:t>的所有</a:t>
            </a:r>
            <a:r>
              <a:rPr lang="en-US" altLang="zh-CN" sz="1800" dirty="0">
                <a:solidFill>
                  <a:srgbClr val="0000FF"/>
                </a:solidFill>
                <a:latin typeface="Arial Narrow" pitchFamily="34" charset="0"/>
                <a:ea typeface="黑体" pitchFamily="2" charset="-122"/>
              </a:rPr>
              <a:t>(p, 1)</a:t>
            </a:r>
            <a:r>
              <a:rPr lang="zh-CN" altLang="en-US" sz="1800" dirty="0">
                <a:solidFill>
                  <a:srgbClr val="0000FF"/>
                </a:solidFill>
                <a:latin typeface="Arial Narrow" pitchFamily="34" charset="0"/>
                <a:ea typeface="黑体" pitchFamily="2" charset="-122"/>
              </a:rPr>
              <a:t>的两个分量分别相加，得到</a:t>
            </a:r>
            <a:r>
              <a:rPr lang="en-US" altLang="zh-CN" sz="1800" dirty="0">
                <a:solidFill>
                  <a:srgbClr val="0000FF"/>
                </a:solidFill>
                <a:latin typeface="Arial Narrow" pitchFamily="34" charset="0"/>
                <a:ea typeface="黑体" pitchFamily="2" charset="-122"/>
              </a:rPr>
              <a:t>&lt;</a:t>
            </a:r>
            <a:r>
              <a:rPr lang="en-US" altLang="zh-CN" sz="1800" dirty="0" err="1">
                <a:solidFill>
                  <a:srgbClr val="0000FF"/>
                </a:solidFill>
                <a:latin typeface="Arial Narrow" pitchFamily="34" charset="0"/>
                <a:ea typeface="黑体" pitchFamily="2" charset="-122"/>
              </a:rPr>
              <a:t>ClusterID</a:t>
            </a:r>
            <a:r>
              <a:rPr lang="en-US" altLang="zh-CN" sz="1800" dirty="0">
                <a:solidFill>
                  <a:srgbClr val="0000FF"/>
                </a:solidFill>
                <a:latin typeface="Arial Narrow" pitchFamily="34" charset="0"/>
                <a:ea typeface="黑体" pitchFamily="2" charset="-122"/>
              </a:rPr>
              <a:t>, (pm, n)&gt;</a:t>
            </a:r>
          </a:p>
          <a:p>
            <a:pPr marL="549275" lvl="2" indent="0" eaLnBrk="1" fontAlgn="auto" hangingPunct="1">
              <a:spcBef>
                <a:spcPts val="580"/>
              </a:spcBef>
              <a:spcAft>
                <a:spcPts val="0"/>
              </a:spcAft>
              <a:buNone/>
              <a:defRPr/>
            </a:pPr>
            <a:endParaRPr lang="en-US" altLang="zh-CN" sz="1800" dirty="0">
              <a:latin typeface="Arial Narrow" pitchFamily="34" charset="0"/>
              <a:ea typeface="黑体" pitchFamily="2" charset="-122"/>
            </a:endParaRPr>
          </a:p>
          <a:p>
            <a:pPr marL="549275" lvl="2" indent="0" eaLnBrk="1" fontAlgn="auto" hangingPunct="1">
              <a:spcBef>
                <a:spcPts val="580"/>
              </a:spcBef>
              <a:spcAft>
                <a:spcPts val="0"/>
              </a:spcAft>
              <a:buNone/>
              <a:defRPr/>
            </a:pPr>
            <a:r>
              <a:rPr lang="en-US" altLang="zh-CN" sz="1800" dirty="0">
                <a:solidFill>
                  <a:srgbClr val="0000FF"/>
                </a:solidFill>
                <a:latin typeface="Arial Narrow" pitchFamily="34" charset="0"/>
                <a:ea typeface="黑体" pitchFamily="2" charset="-122"/>
              </a:rPr>
              <a:t>//</a:t>
            </a:r>
            <a:r>
              <a:rPr lang="zh-CN" altLang="en-US" sz="1800" dirty="0">
                <a:solidFill>
                  <a:srgbClr val="0000FF"/>
                </a:solidFill>
                <a:latin typeface="Arial Narrow" pitchFamily="34" charset="0"/>
                <a:ea typeface="黑体" pitchFamily="2" charset="-122"/>
              </a:rPr>
              <a:t>计算生成新的聚类中心</a:t>
            </a:r>
            <a:endParaRPr lang="en-US" altLang="zh-CN" sz="1800" dirty="0">
              <a:solidFill>
                <a:srgbClr val="0000FF"/>
              </a:solidFill>
              <a:latin typeface="Arial Narrow" pitchFamily="34" charset="0"/>
              <a:ea typeface="黑体" pitchFamily="2" charset="-122"/>
            </a:endParaRPr>
          </a:p>
          <a:p>
            <a:pPr marL="549275" lvl="2" indent="0" eaLnBrk="1" fontAlgn="auto" hangingPunct="1">
              <a:spcBef>
                <a:spcPts val="580"/>
              </a:spcBef>
              <a:spcAft>
                <a:spcPts val="0"/>
              </a:spcAft>
              <a:buNone/>
              <a:defRPr/>
            </a:pPr>
            <a:r>
              <a:rPr lang="en-US" altLang="zh-CN" sz="1800" dirty="0" err="1">
                <a:solidFill>
                  <a:schemeClr val="accent1"/>
                </a:solidFill>
                <a:latin typeface="Arial Narrow" pitchFamily="34" charset="0"/>
                <a:ea typeface="黑体" pitchFamily="2" charset="-122"/>
              </a:rPr>
              <a:t>val</a:t>
            </a:r>
            <a:r>
              <a:rPr lang="en-US" altLang="zh-CN" sz="1800" dirty="0">
                <a:solidFill>
                  <a:schemeClr val="accent1"/>
                </a:solidFill>
                <a:latin typeface="Arial Narrow" pitchFamily="34" charset="0"/>
                <a:ea typeface="黑体" pitchFamily="2" charset="-122"/>
              </a:rPr>
              <a:t> </a:t>
            </a:r>
            <a:r>
              <a:rPr lang="en-US" altLang="zh-CN" sz="1800" dirty="0" err="1">
                <a:latin typeface="Arial Narrow" pitchFamily="34" charset="0"/>
                <a:ea typeface="黑体" pitchFamily="2" charset="-122"/>
              </a:rPr>
              <a:t>newPoints</a:t>
            </a:r>
            <a:r>
              <a:rPr lang="en-US" altLang="zh-CN" sz="1800" dirty="0">
                <a:latin typeface="Arial Narrow" pitchFamily="34" charset="0"/>
                <a:ea typeface="黑体" pitchFamily="2" charset="-122"/>
              </a:rPr>
              <a:t> = pointStats.map { </a:t>
            </a:r>
          </a:p>
          <a:p>
            <a:pPr marL="549275" lvl="2" indent="0" eaLnBrk="1" fontAlgn="auto" hangingPunct="1">
              <a:spcBef>
                <a:spcPts val="580"/>
              </a:spcBef>
              <a:spcAft>
                <a:spcPts val="0"/>
              </a:spcAft>
              <a:buNone/>
              <a:defRPr/>
            </a:pPr>
            <a:r>
              <a:rPr lang="en-US" altLang="zh-CN" sz="1800" dirty="0">
                <a:latin typeface="Arial Narrow" pitchFamily="34" charset="0"/>
                <a:ea typeface="黑体" pitchFamily="2" charset="-122"/>
              </a:rPr>
              <a:t>         pair =&gt; (</a:t>
            </a:r>
            <a:r>
              <a:rPr lang="en-US" altLang="zh-CN" sz="1800" dirty="0">
                <a:solidFill>
                  <a:srgbClr val="FF0000"/>
                </a:solidFill>
                <a:latin typeface="Arial Narrow" pitchFamily="34" charset="0"/>
                <a:ea typeface="黑体" pitchFamily="2" charset="-122"/>
              </a:rPr>
              <a:t>pair._1</a:t>
            </a:r>
            <a:r>
              <a:rPr lang="en-US" altLang="zh-CN" sz="1800" dirty="0">
                <a:latin typeface="Arial Narrow" pitchFamily="34" charset="0"/>
                <a:ea typeface="黑体" pitchFamily="2" charset="-122"/>
              </a:rPr>
              <a:t>, </a:t>
            </a:r>
            <a:r>
              <a:rPr lang="en-US" altLang="zh-CN" sz="1800" dirty="0">
                <a:solidFill>
                  <a:srgbClr val="23B220"/>
                </a:solidFill>
                <a:latin typeface="Arial Narrow" pitchFamily="34" charset="0"/>
                <a:ea typeface="黑体" pitchFamily="2" charset="-122"/>
              </a:rPr>
              <a:t>pair._2._1</a:t>
            </a:r>
            <a:r>
              <a:rPr lang="en-US" altLang="zh-CN" sz="1800" dirty="0">
                <a:latin typeface="Arial Narrow" pitchFamily="34" charset="0"/>
                <a:ea typeface="黑体" pitchFamily="2" charset="-122"/>
              </a:rPr>
              <a:t> / </a:t>
            </a:r>
            <a:r>
              <a:rPr lang="en-US" altLang="zh-CN" sz="1800" dirty="0">
                <a:solidFill>
                  <a:srgbClr val="0000FF"/>
                </a:solidFill>
                <a:latin typeface="Arial Narrow" pitchFamily="34" charset="0"/>
                <a:ea typeface="黑体" pitchFamily="2" charset="-122"/>
              </a:rPr>
              <a:t>pair._2._2)</a:t>
            </a:r>
            <a:r>
              <a:rPr lang="en-US" altLang="zh-CN" sz="1800" dirty="0">
                <a:latin typeface="Arial Narrow" pitchFamily="34" charset="0"/>
                <a:ea typeface="黑体" pitchFamily="2" charset="-122"/>
              </a:rPr>
              <a:t>}.</a:t>
            </a:r>
            <a:r>
              <a:rPr lang="en-US" altLang="zh-CN" sz="1800" dirty="0" err="1">
                <a:latin typeface="Arial Narrow" pitchFamily="34" charset="0"/>
                <a:ea typeface="黑体" pitchFamily="2" charset="-122"/>
              </a:rPr>
              <a:t>collectAsMap</a:t>
            </a:r>
            <a:r>
              <a:rPr lang="en-US" altLang="zh-CN" sz="1800" dirty="0">
                <a:latin typeface="Arial Narrow" pitchFamily="34" charset="0"/>
                <a:ea typeface="黑体" pitchFamily="2" charset="-122"/>
              </a:rPr>
              <a:t>()       </a:t>
            </a:r>
          </a:p>
          <a:p>
            <a:pPr marL="549275" lvl="2" indent="0" eaLnBrk="1" fontAlgn="auto" hangingPunct="1">
              <a:spcBef>
                <a:spcPts val="580"/>
              </a:spcBef>
              <a:spcAft>
                <a:spcPts val="0"/>
              </a:spcAft>
              <a:buNone/>
              <a:defRPr/>
            </a:pPr>
            <a:r>
              <a:rPr lang="en-US" altLang="zh-CN" sz="1800" dirty="0">
                <a:latin typeface="Arial Narrow" pitchFamily="34" charset="0"/>
                <a:ea typeface="黑体" pitchFamily="2" charset="-122"/>
              </a:rPr>
              <a:t>  </a:t>
            </a:r>
          </a:p>
          <a:p>
            <a:pPr marL="549275" lvl="2" indent="0" eaLnBrk="1" fontAlgn="auto" hangingPunct="1">
              <a:spcBef>
                <a:spcPts val="580"/>
              </a:spcBef>
              <a:spcAft>
                <a:spcPts val="0"/>
              </a:spcAft>
              <a:buNone/>
              <a:defRPr/>
            </a:pPr>
            <a:r>
              <a:rPr lang="en-US" altLang="zh-CN" sz="1800" dirty="0">
                <a:latin typeface="Arial Narrow" pitchFamily="34" charset="0"/>
                <a:ea typeface="黑体" pitchFamily="2" charset="-122"/>
              </a:rPr>
              <a:t> //</a:t>
            </a:r>
            <a:r>
              <a:rPr lang="zh-CN" altLang="en-US" sz="1800" dirty="0">
                <a:latin typeface="Arial Narrow" pitchFamily="34" charset="0"/>
                <a:ea typeface="黑体" pitchFamily="2" charset="-122"/>
              </a:rPr>
              <a:t>由</a:t>
            </a:r>
            <a:r>
              <a:rPr lang="en-US" altLang="zh-CN" sz="1800" dirty="0">
                <a:latin typeface="Arial Narrow" pitchFamily="34" charset="0"/>
                <a:ea typeface="黑体" pitchFamily="2" charset="-122"/>
              </a:rPr>
              <a:t>&lt;</a:t>
            </a:r>
            <a:r>
              <a:rPr lang="en-US" altLang="zh-CN" sz="1800" dirty="0" err="1">
                <a:solidFill>
                  <a:srgbClr val="FF0000"/>
                </a:solidFill>
                <a:latin typeface="Arial Narrow" pitchFamily="34" charset="0"/>
                <a:ea typeface="黑体" pitchFamily="2" charset="-122"/>
              </a:rPr>
              <a:t>ClusterID</a:t>
            </a:r>
            <a:r>
              <a:rPr lang="en-US" altLang="zh-CN" sz="1800" dirty="0">
                <a:latin typeface="Arial Narrow" pitchFamily="34" charset="0"/>
                <a:ea typeface="黑体" pitchFamily="2" charset="-122"/>
              </a:rPr>
              <a:t>, (</a:t>
            </a:r>
            <a:r>
              <a:rPr lang="en-US" altLang="zh-CN" sz="1800" dirty="0">
                <a:solidFill>
                  <a:srgbClr val="23B220"/>
                </a:solidFill>
                <a:latin typeface="Arial Narrow" pitchFamily="34" charset="0"/>
                <a:ea typeface="黑体" pitchFamily="2" charset="-122"/>
              </a:rPr>
              <a:t>pm</a:t>
            </a:r>
            <a:r>
              <a:rPr lang="en-US" altLang="zh-CN" sz="1800" dirty="0">
                <a:latin typeface="Arial Narrow" pitchFamily="34" charset="0"/>
                <a:ea typeface="黑体" pitchFamily="2" charset="-122"/>
              </a:rPr>
              <a:t>, </a:t>
            </a:r>
            <a:r>
              <a:rPr lang="en-US" altLang="zh-CN" sz="1800" dirty="0">
                <a:solidFill>
                  <a:srgbClr val="0000FF"/>
                </a:solidFill>
                <a:latin typeface="Arial Narrow" pitchFamily="34" charset="0"/>
                <a:ea typeface="黑体" pitchFamily="2" charset="-122"/>
              </a:rPr>
              <a:t>n</a:t>
            </a:r>
            <a:r>
              <a:rPr lang="en-US" altLang="zh-CN" sz="1800" dirty="0">
                <a:latin typeface="Arial Narrow" pitchFamily="34" charset="0"/>
                <a:ea typeface="黑体" pitchFamily="2" charset="-122"/>
              </a:rPr>
              <a:t>)&gt;</a:t>
            </a:r>
            <a:r>
              <a:rPr lang="zh-CN" altLang="en-US" sz="1800" dirty="0">
                <a:latin typeface="Arial Narrow" pitchFamily="34" charset="0"/>
                <a:ea typeface="黑体" pitchFamily="2" charset="-122"/>
              </a:rPr>
              <a:t>产生</a:t>
            </a:r>
            <a:r>
              <a:rPr lang="en-US" altLang="zh-CN" sz="1800" dirty="0">
                <a:latin typeface="Arial Narrow" pitchFamily="34" charset="0"/>
                <a:ea typeface="黑体" pitchFamily="2" charset="-122"/>
              </a:rPr>
              <a:t>(</a:t>
            </a:r>
            <a:r>
              <a:rPr lang="en-US" altLang="zh-CN" sz="1800" dirty="0" err="1">
                <a:solidFill>
                  <a:srgbClr val="FF0000"/>
                </a:solidFill>
                <a:latin typeface="Arial Narrow" pitchFamily="34" charset="0"/>
                <a:ea typeface="黑体" pitchFamily="2" charset="-122"/>
              </a:rPr>
              <a:t>ClusterID</a:t>
            </a:r>
            <a:r>
              <a:rPr lang="en-US" altLang="zh-CN" sz="1800" dirty="0">
                <a:latin typeface="Arial Narrow" pitchFamily="34" charset="0"/>
                <a:ea typeface="黑体" pitchFamily="2" charset="-122"/>
              </a:rPr>
              <a:t>, </a:t>
            </a:r>
            <a:r>
              <a:rPr lang="en-US" altLang="zh-CN" sz="1800" dirty="0">
                <a:solidFill>
                  <a:srgbClr val="23B220"/>
                </a:solidFill>
                <a:latin typeface="Arial Narrow" pitchFamily="34" charset="0"/>
                <a:ea typeface="黑体" pitchFamily="2" charset="-122"/>
              </a:rPr>
              <a:t>pm</a:t>
            </a:r>
            <a:r>
              <a:rPr lang="en-US" altLang="zh-CN" sz="1800" dirty="0">
                <a:latin typeface="Arial Narrow" pitchFamily="34" charset="0"/>
                <a:ea typeface="黑体" pitchFamily="2" charset="-122"/>
              </a:rPr>
              <a:t>/</a:t>
            </a:r>
            <a:r>
              <a:rPr lang="en-US" altLang="zh-CN" sz="1800" dirty="0">
                <a:solidFill>
                  <a:srgbClr val="0000FF"/>
                </a:solidFill>
                <a:latin typeface="Arial Narrow" pitchFamily="34" charset="0"/>
                <a:ea typeface="黑体" pitchFamily="2" charset="-122"/>
              </a:rPr>
              <a:t>n</a:t>
            </a:r>
            <a:r>
              <a:rPr lang="en-US" altLang="zh-CN" sz="1800" dirty="0">
                <a:latin typeface="Arial Narrow" pitchFamily="34" charset="0"/>
                <a:ea typeface="黑体" pitchFamily="2" charset="-122"/>
              </a:rPr>
              <a:t>)</a:t>
            </a:r>
            <a:r>
              <a:rPr lang="zh-CN" altLang="en-US" sz="1800" dirty="0">
                <a:latin typeface="Arial Narrow" pitchFamily="34" charset="0"/>
                <a:ea typeface="黑体" pitchFamily="2" charset="-122"/>
              </a:rPr>
              <a:t>。其中，</a:t>
            </a:r>
            <a:r>
              <a:rPr lang="en-US" altLang="zh-CN" sz="1800" dirty="0">
                <a:latin typeface="Arial Narrow" pitchFamily="34" charset="0"/>
                <a:ea typeface="黑体" pitchFamily="2" charset="-122"/>
              </a:rPr>
              <a:t>pair._1</a:t>
            </a:r>
            <a:r>
              <a:rPr lang="zh-CN" altLang="en-US" sz="1800" dirty="0">
                <a:latin typeface="Arial Narrow" pitchFamily="34" charset="0"/>
                <a:ea typeface="黑体" pitchFamily="2" charset="-122"/>
              </a:rPr>
              <a:t>表示聚类的</a:t>
            </a:r>
            <a:r>
              <a:rPr lang="en-US" altLang="zh-CN" sz="1800" dirty="0" err="1">
                <a:latin typeface="Arial Narrow" pitchFamily="34" charset="0"/>
                <a:ea typeface="黑体" pitchFamily="2" charset="-122"/>
              </a:rPr>
              <a:t>ClusterID</a:t>
            </a:r>
            <a:r>
              <a:rPr lang="zh-CN" altLang="en-US" sz="1800" dirty="0">
                <a:latin typeface="Arial Narrow" pitchFamily="34" charset="0"/>
                <a:ea typeface="黑体" pitchFamily="2" charset="-122"/>
              </a:rPr>
              <a:t>，</a:t>
            </a:r>
            <a:r>
              <a:rPr lang="en-US" altLang="zh-CN" sz="1800" dirty="0">
                <a:latin typeface="Arial Narrow" pitchFamily="34" charset="0"/>
                <a:ea typeface="黑体" pitchFamily="2" charset="-122"/>
              </a:rPr>
              <a:t>pair._2._1</a:t>
            </a:r>
            <a:r>
              <a:rPr lang="zh-CN" altLang="en-US" sz="1800" dirty="0">
                <a:latin typeface="Arial Narrow" pitchFamily="34" charset="0"/>
                <a:ea typeface="黑体" pitchFamily="2" charset="-122"/>
              </a:rPr>
              <a:t>表示聚类中所有向量之和</a:t>
            </a:r>
            <a:r>
              <a:rPr lang="en-US" altLang="zh-CN" sz="1800" dirty="0">
                <a:latin typeface="Arial Narrow" pitchFamily="34" charset="0"/>
                <a:ea typeface="黑体" pitchFamily="2" charset="-122"/>
              </a:rPr>
              <a:t>pm </a:t>
            </a:r>
            <a:r>
              <a:rPr lang="zh-CN" altLang="en-US" sz="1800" dirty="0">
                <a:latin typeface="Arial Narrow" pitchFamily="34" charset="0"/>
                <a:ea typeface="黑体" pitchFamily="2" charset="-122"/>
              </a:rPr>
              <a:t>，</a:t>
            </a:r>
            <a:r>
              <a:rPr lang="en-US" altLang="zh-CN" sz="1800" dirty="0">
                <a:latin typeface="Arial Narrow" pitchFamily="34" charset="0"/>
                <a:ea typeface="黑体" pitchFamily="2" charset="-122"/>
              </a:rPr>
              <a:t>pair._2._2</a:t>
            </a:r>
            <a:r>
              <a:rPr lang="zh-CN" altLang="en-US" sz="1800" dirty="0">
                <a:latin typeface="Arial Narrow" pitchFamily="34" charset="0"/>
                <a:ea typeface="黑体" pitchFamily="2" charset="-122"/>
              </a:rPr>
              <a:t>表示聚类中所有向量的个数</a:t>
            </a:r>
            <a:r>
              <a:rPr lang="en-US" altLang="zh-CN" sz="1800" dirty="0">
                <a:latin typeface="Arial Narrow" pitchFamily="34" charset="0"/>
                <a:ea typeface="黑体" pitchFamily="2" charset="-122"/>
              </a:rPr>
              <a:t>n</a:t>
            </a:r>
            <a:endParaRPr lang="zh-CN" altLang="en-US" sz="1800" dirty="0">
              <a:latin typeface="Arial Narrow" pitchFamily="34" charset="0"/>
              <a:ea typeface="黑体" pitchFamily="2" charset="-122"/>
            </a:endParaRPr>
          </a:p>
          <a:p>
            <a:pPr marL="892175" lvl="2" indent="-342900" eaLnBrk="1" fontAlgn="auto" hangingPunct="1">
              <a:spcBef>
                <a:spcPts val="580"/>
              </a:spcBef>
              <a:spcAft>
                <a:spcPts val="0"/>
              </a:spcAft>
              <a:defRPr/>
            </a:pPr>
            <a:endParaRPr lang="en-US" altLang="zh-CN" dirty="0">
              <a:solidFill>
                <a:srgbClr val="0000FF"/>
              </a:solidFill>
              <a:latin typeface="Arial Narrow" pitchFamily="34" charset="0"/>
              <a:ea typeface="黑体" pitchFamily="2" charset="-122"/>
            </a:endParaRPr>
          </a:p>
        </p:txBody>
      </p:sp>
      <p:sp>
        <p:nvSpPr>
          <p:cNvPr id="24580" name="Rectangle 5"/>
          <p:cNvSpPr>
            <a:spLocks noChangeArrowheads="1"/>
          </p:cNvSpPr>
          <p:nvPr/>
        </p:nvSpPr>
        <p:spPr bwMode="auto">
          <a:xfrm>
            <a:off x="496888" y="882650"/>
            <a:ext cx="1800493" cy="523220"/>
          </a:xfrm>
          <a:prstGeom prst="rect">
            <a:avLst/>
          </a:prstGeom>
          <a:noFill/>
          <a:ln w="9525">
            <a:noFill/>
            <a:miter lim="800000"/>
            <a:headEnd/>
            <a:tailEnd/>
          </a:ln>
        </p:spPr>
        <p:txBody>
          <a:bodyPr wrap="none">
            <a:spAutoFit/>
          </a:bodyPr>
          <a:lstStyle/>
          <a:p>
            <a:r>
              <a:rPr lang="en-US" altLang="zh-CN" sz="2800" dirty="0">
                <a:solidFill>
                  <a:srgbClr val="00B050"/>
                </a:solidFill>
                <a:latin typeface="黑体" pitchFamily="2" charset="-122"/>
                <a:ea typeface="黑体" pitchFamily="2" charset="-122"/>
              </a:rPr>
              <a:t>Scala</a:t>
            </a:r>
            <a:r>
              <a:rPr lang="zh-CN" altLang="en-US" sz="2800" dirty="0">
                <a:solidFill>
                  <a:srgbClr val="00B050"/>
                </a:solidFill>
                <a:latin typeface="黑体" pitchFamily="2" charset="-122"/>
                <a:ea typeface="黑体" pitchFamily="2" charset="-122"/>
              </a:rPr>
              <a:t>示例</a:t>
            </a:r>
          </a:p>
        </p:txBody>
      </p:sp>
      <p:sp>
        <p:nvSpPr>
          <p:cNvPr id="6" name="Title 1"/>
          <p:cNvSpPr txBox="1">
            <a:spLocks/>
          </p:cNvSpPr>
          <p:nvPr/>
        </p:nvSpPr>
        <p:spPr>
          <a:xfrm>
            <a:off x="407108" y="389971"/>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defRPr/>
            </a:pP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基于</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Spark</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的</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K-Means</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聚类算法代码展示</a:t>
            </a:r>
          </a:p>
        </p:txBody>
      </p:sp>
    </p:spTree>
    <p:extLst>
      <p:ext uri="{BB962C8B-B14F-4D97-AF65-F5344CB8AC3E}">
        <p14:creationId xmlns:p14="http://schemas.microsoft.com/office/powerpoint/2010/main" val="6936627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sz="quarter" idx="1"/>
          </p:nvPr>
        </p:nvSpPr>
        <p:spPr>
          <a:xfrm>
            <a:off x="207819" y="1460500"/>
            <a:ext cx="8567882" cy="5006848"/>
          </a:xfrm>
        </p:spPr>
        <p:txBody>
          <a:bodyPr/>
          <a:lstStyle/>
          <a:p>
            <a:pPr marL="0" lvl="1" indent="0" eaLnBrk="1" hangingPunct="1"/>
            <a:r>
              <a:rPr lang="zh-CN" altLang="en-US" sz="2000" b="1" dirty="0">
                <a:solidFill>
                  <a:srgbClr val="C00000"/>
                </a:solidFill>
                <a:latin typeface="黑体" panose="02010609060101010101" pitchFamily="49" charset="-122"/>
                <a:ea typeface="黑体" panose="02010609060101010101" pitchFamily="49" charset="-122"/>
              </a:rPr>
              <a:t> </a:t>
            </a:r>
            <a:r>
              <a:rPr lang="zh-CN" altLang="en-US" sz="2200" b="1" dirty="0">
                <a:solidFill>
                  <a:srgbClr val="C00000"/>
                </a:solidFill>
                <a:latin typeface="黑体" panose="02010609060101010101" pitchFamily="49" charset="-122"/>
                <a:ea typeface="黑体" panose="02010609060101010101" pitchFamily="49" charset="-122"/>
              </a:rPr>
              <a:t>读取数据和初始化聚类中心</a:t>
            </a:r>
            <a:endParaRPr lang="en-US" altLang="zh-CN" sz="2200" b="1" dirty="0">
              <a:solidFill>
                <a:srgbClr val="C00000"/>
              </a:solidFill>
              <a:latin typeface="黑体" panose="02010609060101010101" pitchFamily="49" charset="-122"/>
              <a:ea typeface="黑体" panose="02010609060101010101" pitchFamily="49" charset="-122"/>
            </a:endParaRPr>
          </a:p>
          <a:p>
            <a:pPr marL="319088" lvl="1" indent="0" eaLnBrk="1" hangingPunct="1">
              <a:buNone/>
            </a:pPr>
            <a:r>
              <a:rPr lang="en-US" altLang="zh-CN" sz="1600" dirty="0" err="1">
                <a:latin typeface="Arial" panose="020B0604020202020204" pitchFamily="34" charset="0"/>
                <a:ea typeface="黑体" pitchFamily="2" charset="-122"/>
                <a:cs typeface="Arial" panose="020B0604020202020204" pitchFamily="34" charset="0"/>
              </a:rPr>
              <a:t>JavaRDD</a:t>
            </a:r>
            <a:r>
              <a:rPr lang="en-US" altLang="zh-CN" sz="1600" dirty="0">
                <a:latin typeface="Arial" panose="020B0604020202020204" pitchFamily="34" charset="0"/>
                <a:ea typeface="黑体" pitchFamily="2" charset="-122"/>
                <a:cs typeface="Arial" panose="020B0604020202020204" pitchFamily="34" charset="0"/>
              </a:rPr>
              <a:t>&lt;String&gt; data = </a:t>
            </a:r>
            <a:r>
              <a:rPr lang="en-US" altLang="zh-CN" sz="1600" dirty="0" err="1">
                <a:latin typeface="Arial" panose="020B0604020202020204" pitchFamily="34" charset="0"/>
                <a:ea typeface="黑体" pitchFamily="2" charset="-122"/>
                <a:cs typeface="Arial" panose="020B0604020202020204" pitchFamily="34" charset="0"/>
              </a:rPr>
              <a:t>sc.textFile</a:t>
            </a:r>
            <a:r>
              <a:rPr lang="en-US" altLang="zh-CN" sz="1600" dirty="0">
                <a:latin typeface="Arial" panose="020B0604020202020204" pitchFamily="34" charset="0"/>
                <a:ea typeface="黑体" pitchFamily="2" charset="-122"/>
                <a:cs typeface="Arial" panose="020B0604020202020204" pitchFamily="34" charset="0"/>
              </a:rPr>
              <a:t>(path);</a:t>
            </a:r>
          </a:p>
          <a:p>
            <a:pPr marL="319088" lvl="1" indent="0" eaLnBrk="1" hangingPunct="1">
              <a:buNone/>
            </a:pPr>
            <a:r>
              <a:rPr lang="en-US" altLang="zh-CN" sz="1600" dirty="0">
                <a:latin typeface="Arial" panose="020B0604020202020204" pitchFamily="34" charset="0"/>
                <a:ea typeface="黑体" pitchFamily="2" charset="-122"/>
                <a:cs typeface="Arial" panose="020B0604020202020204" pitchFamily="34" charset="0"/>
              </a:rPr>
              <a:t>        </a:t>
            </a:r>
            <a:r>
              <a:rPr lang="en-US" altLang="zh-CN" sz="1600" dirty="0" err="1">
                <a:latin typeface="Arial" panose="020B0604020202020204" pitchFamily="34" charset="0"/>
                <a:ea typeface="黑体" pitchFamily="2" charset="-122"/>
                <a:cs typeface="Arial" panose="020B0604020202020204" pitchFamily="34" charset="0"/>
              </a:rPr>
              <a:t>JavaRDD</a:t>
            </a:r>
            <a:r>
              <a:rPr lang="en-US" altLang="zh-CN" sz="1600" dirty="0">
                <a:latin typeface="Arial" panose="020B0604020202020204" pitchFamily="34" charset="0"/>
                <a:ea typeface="黑体" pitchFamily="2" charset="-122"/>
                <a:cs typeface="Arial" panose="020B0604020202020204" pitchFamily="34" charset="0"/>
              </a:rPr>
              <a:t>&lt;Vector&gt; </a:t>
            </a:r>
            <a:r>
              <a:rPr lang="en-US" altLang="zh-CN" sz="1600" dirty="0" err="1">
                <a:solidFill>
                  <a:srgbClr val="0000FF"/>
                </a:solidFill>
                <a:latin typeface="Arial" panose="020B0604020202020204" pitchFamily="34" charset="0"/>
                <a:ea typeface="黑体" pitchFamily="2" charset="-122"/>
                <a:cs typeface="Arial" panose="020B0604020202020204" pitchFamily="34" charset="0"/>
              </a:rPr>
              <a:t>parsedData</a:t>
            </a:r>
            <a:r>
              <a:rPr lang="en-US" altLang="zh-CN" sz="1600" dirty="0">
                <a:solidFill>
                  <a:srgbClr val="0000FF"/>
                </a:solidFill>
                <a:latin typeface="Arial" panose="020B0604020202020204" pitchFamily="34" charset="0"/>
                <a:ea typeface="黑体" pitchFamily="2" charset="-122"/>
                <a:cs typeface="Arial" panose="020B0604020202020204" pitchFamily="34" charset="0"/>
              </a:rPr>
              <a:t> </a:t>
            </a:r>
            <a:r>
              <a:rPr lang="en-US" altLang="zh-CN" sz="1600" dirty="0">
                <a:latin typeface="Arial" panose="020B0604020202020204" pitchFamily="34" charset="0"/>
                <a:ea typeface="黑体" pitchFamily="2" charset="-122"/>
                <a:cs typeface="Arial" panose="020B0604020202020204" pitchFamily="34" charset="0"/>
              </a:rPr>
              <a:t>= </a:t>
            </a:r>
            <a:r>
              <a:rPr lang="en-US" altLang="zh-CN" sz="1600" dirty="0" err="1">
                <a:latin typeface="Arial" panose="020B0604020202020204" pitchFamily="34" charset="0"/>
                <a:ea typeface="黑体" pitchFamily="2" charset="-122"/>
                <a:cs typeface="Arial" panose="020B0604020202020204" pitchFamily="34" charset="0"/>
              </a:rPr>
              <a:t>data.map</a:t>
            </a:r>
            <a:r>
              <a:rPr lang="en-US" altLang="zh-CN" sz="1600" dirty="0">
                <a:latin typeface="Arial" panose="020B0604020202020204" pitchFamily="34" charset="0"/>
                <a:ea typeface="黑体" pitchFamily="2" charset="-122"/>
                <a:cs typeface="Arial" panose="020B0604020202020204" pitchFamily="34" charset="0"/>
              </a:rPr>
              <a:t>(</a:t>
            </a:r>
          </a:p>
          <a:p>
            <a:pPr marL="319088" lvl="1" indent="0" eaLnBrk="1" hangingPunct="1">
              <a:buNone/>
            </a:pPr>
            <a:r>
              <a:rPr lang="en-US" altLang="zh-CN" sz="1600" dirty="0">
                <a:latin typeface="Arial" panose="020B0604020202020204" pitchFamily="34" charset="0"/>
                <a:ea typeface="黑体" pitchFamily="2" charset="-122"/>
                <a:cs typeface="Arial" panose="020B0604020202020204" pitchFamily="34" charset="0"/>
              </a:rPr>
              <a:t>                new Function&lt;String, Vector&gt;()  {</a:t>
            </a:r>
          </a:p>
          <a:p>
            <a:pPr marL="319088" lvl="1" indent="0" eaLnBrk="1" hangingPunct="1">
              <a:buNone/>
            </a:pPr>
            <a:r>
              <a:rPr lang="en-US" altLang="zh-CN" sz="1600" dirty="0">
                <a:latin typeface="Arial" panose="020B0604020202020204" pitchFamily="34" charset="0"/>
                <a:ea typeface="黑体" pitchFamily="2" charset="-122"/>
                <a:cs typeface="Arial" panose="020B0604020202020204" pitchFamily="34" charset="0"/>
              </a:rPr>
              <a:t>                        public Vector call(String s) {</a:t>
            </a:r>
          </a:p>
          <a:p>
            <a:pPr marL="319088" lvl="1" indent="0" eaLnBrk="1" hangingPunct="1">
              <a:buNone/>
            </a:pPr>
            <a:r>
              <a:rPr lang="en-US" altLang="zh-CN" sz="1600" dirty="0">
                <a:latin typeface="Arial" panose="020B0604020202020204" pitchFamily="34" charset="0"/>
                <a:ea typeface="黑体" pitchFamily="2" charset="-122"/>
                <a:cs typeface="Arial" panose="020B0604020202020204" pitchFamily="34" charset="0"/>
              </a:rPr>
              <a:t>                              String[] </a:t>
            </a:r>
            <a:r>
              <a:rPr lang="en-US" altLang="zh-CN" sz="1600" dirty="0" err="1">
                <a:latin typeface="Arial" panose="020B0604020202020204" pitchFamily="34" charset="0"/>
                <a:ea typeface="黑体" pitchFamily="2" charset="-122"/>
                <a:cs typeface="Arial" panose="020B0604020202020204" pitchFamily="34" charset="0"/>
              </a:rPr>
              <a:t>sarray</a:t>
            </a:r>
            <a:r>
              <a:rPr lang="en-US" altLang="zh-CN" sz="1600" dirty="0">
                <a:latin typeface="Arial" panose="020B0604020202020204" pitchFamily="34" charset="0"/>
                <a:ea typeface="黑体" pitchFamily="2" charset="-122"/>
                <a:cs typeface="Arial" panose="020B0604020202020204" pitchFamily="34" charset="0"/>
              </a:rPr>
              <a:t> = </a:t>
            </a:r>
            <a:r>
              <a:rPr lang="en-US" altLang="zh-CN" sz="1600" dirty="0" err="1">
                <a:latin typeface="Arial" panose="020B0604020202020204" pitchFamily="34" charset="0"/>
                <a:ea typeface="黑体" pitchFamily="2" charset="-122"/>
                <a:cs typeface="Arial" panose="020B0604020202020204" pitchFamily="34" charset="0"/>
              </a:rPr>
              <a:t>s.split</a:t>
            </a:r>
            <a:r>
              <a:rPr lang="en-US" altLang="zh-CN" sz="1600" dirty="0">
                <a:latin typeface="Arial" panose="020B0604020202020204" pitchFamily="34" charset="0"/>
                <a:ea typeface="黑体" pitchFamily="2" charset="-122"/>
                <a:cs typeface="Arial" panose="020B0604020202020204" pitchFamily="34" charset="0"/>
              </a:rPr>
              <a:t>(" ");</a:t>
            </a:r>
          </a:p>
          <a:p>
            <a:pPr marL="319088" lvl="1" indent="0" eaLnBrk="1" hangingPunct="1">
              <a:buNone/>
            </a:pPr>
            <a:r>
              <a:rPr lang="en-US" altLang="zh-CN" sz="1600" dirty="0">
                <a:latin typeface="Arial" panose="020B0604020202020204" pitchFamily="34" charset="0"/>
                <a:ea typeface="黑体" pitchFamily="2" charset="-122"/>
                <a:cs typeface="Arial" panose="020B0604020202020204" pitchFamily="34" charset="0"/>
              </a:rPr>
              <a:t>                              Vector&lt;Double&gt; values = new Vector&lt;Double&gt;();</a:t>
            </a:r>
          </a:p>
          <a:p>
            <a:pPr marL="319088" lvl="1" indent="0" eaLnBrk="1" hangingPunct="1">
              <a:buNone/>
            </a:pPr>
            <a:r>
              <a:rPr lang="en-US" altLang="zh-CN" sz="1600" dirty="0">
                <a:latin typeface="Arial" panose="020B0604020202020204" pitchFamily="34" charset="0"/>
                <a:ea typeface="黑体" pitchFamily="2" charset="-122"/>
                <a:cs typeface="Arial" panose="020B0604020202020204" pitchFamily="34" charset="0"/>
              </a:rPr>
              <a:t>                              for (</a:t>
            </a:r>
            <a:r>
              <a:rPr lang="en-US" altLang="zh-CN" sz="1600" dirty="0" err="1">
                <a:latin typeface="Arial" panose="020B0604020202020204" pitchFamily="34" charset="0"/>
                <a:ea typeface="黑体" pitchFamily="2" charset="-122"/>
                <a:cs typeface="Arial" panose="020B0604020202020204" pitchFamily="34" charset="0"/>
              </a:rPr>
              <a:t>int</a:t>
            </a:r>
            <a:r>
              <a:rPr lang="en-US" altLang="zh-CN" sz="1600" dirty="0">
                <a:latin typeface="Arial" panose="020B0604020202020204" pitchFamily="34" charset="0"/>
                <a:ea typeface="黑体" pitchFamily="2" charset="-122"/>
                <a:cs typeface="Arial" panose="020B0604020202020204" pitchFamily="34" charset="0"/>
              </a:rPr>
              <a:t> </a:t>
            </a:r>
            <a:r>
              <a:rPr lang="en-US" altLang="zh-CN" sz="1600" dirty="0" err="1">
                <a:latin typeface="Arial" panose="020B0604020202020204" pitchFamily="34" charset="0"/>
                <a:ea typeface="黑体" pitchFamily="2" charset="-122"/>
                <a:cs typeface="Arial" panose="020B0604020202020204" pitchFamily="34" charset="0"/>
              </a:rPr>
              <a:t>i</a:t>
            </a:r>
            <a:r>
              <a:rPr lang="en-US" altLang="zh-CN" sz="1600" dirty="0">
                <a:latin typeface="Arial" panose="020B0604020202020204" pitchFamily="34" charset="0"/>
                <a:ea typeface="黑体" pitchFamily="2" charset="-122"/>
                <a:cs typeface="Arial" panose="020B0604020202020204" pitchFamily="34" charset="0"/>
              </a:rPr>
              <a:t>=0; </a:t>
            </a:r>
            <a:r>
              <a:rPr lang="en-US" altLang="zh-CN" sz="1600" dirty="0" err="1">
                <a:latin typeface="Arial" panose="020B0604020202020204" pitchFamily="34" charset="0"/>
                <a:ea typeface="黑体" pitchFamily="2" charset="-122"/>
                <a:cs typeface="Arial" panose="020B0604020202020204" pitchFamily="34" charset="0"/>
              </a:rPr>
              <a:t>i</a:t>
            </a:r>
            <a:r>
              <a:rPr lang="en-US" altLang="zh-CN" sz="1600" dirty="0">
                <a:latin typeface="Arial" panose="020B0604020202020204" pitchFamily="34" charset="0"/>
                <a:ea typeface="黑体" pitchFamily="2" charset="-122"/>
                <a:cs typeface="Arial" panose="020B0604020202020204" pitchFamily="34" charset="0"/>
              </a:rPr>
              <a:t> &lt; </a:t>
            </a:r>
            <a:r>
              <a:rPr lang="en-US" altLang="zh-CN" sz="1600" dirty="0" err="1">
                <a:latin typeface="Arial" panose="020B0604020202020204" pitchFamily="34" charset="0"/>
                <a:ea typeface="黑体" pitchFamily="2" charset="-122"/>
                <a:cs typeface="Arial" panose="020B0604020202020204" pitchFamily="34" charset="0"/>
              </a:rPr>
              <a:t>sarray.length</a:t>
            </a:r>
            <a:r>
              <a:rPr lang="en-US" altLang="zh-CN" sz="1600" dirty="0">
                <a:latin typeface="Arial" panose="020B0604020202020204" pitchFamily="34" charset="0"/>
                <a:ea typeface="黑体" pitchFamily="2" charset="-122"/>
                <a:cs typeface="Arial" panose="020B0604020202020204" pitchFamily="34" charset="0"/>
              </a:rPr>
              <a:t>; </a:t>
            </a:r>
            <a:r>
              <a:rPr lang="en-US" altLang="zh-CN" sz="1600" dirty="0" err="1">
                <a:latin typeface="Arial" panose="020B0604020202020204" pitchFamily="34" charset="0"/>
                <a:ea typeface="黑体" pitchFamily="2" charset="-122"/>
                <a:cs typeface="Arial" panose="020B0604020202020204" pitchFamily="34" charset="0"/>
              </a:rPr>
              <a:t>i</a:t>
            </a:r>
            <a:r>
              <a:rPr lang="en-US" altLang="zh-CN" sz="1600" dirty="0">
                <a:latin typeface="Arial" panose="020B0604020202020204" pitchFamily="34" charset="0"/>
                <a:ea typeface="黑体" pitchFamily="2" charset="-122"/>
                <a:cs typeface="Arial" panose="020B0604020202020204" pitchFamily="34" charset="0"/>
              </a:rPr>
              <a:t>++)</a:t>
            </a:r>
          </a:p>
          <a:p>
            <a:pPr marL="319088" lvl="1" indent="0" eaLnBrk="1" hangingPunct="1">
              <a:buNone/>
            </a:pPr>
            <a:r>
              <a:rPr lang="en-US" altLang="zh-CN" sz="1600" dirty="0">
                <a:latin typeface="Arial" panose="020B0604020202020204" pitchFamily="34" charset="0"/>
                <a:ea typeface="黑体" pitchFamily="2" charset="-122"/>
                <a:cs typeface="Arial" panose="020B0604020202020204" pitchFamily="34" charset="0"/>
              </a:rPr>
              <a:t>                              </a:t>
            </a:r>
            <a:r>
              <a:rPr lang="en-US" altLang="zh-CN" sz="1600" dirty="0" err="1">
                <a:latin typeface="Arial" panose="020B0604020202020204" pitchFamily="34" charset="0"/>
                <a:ea typeface="黑体" pitchFamily="2" charset="-122"/>
                <a:cs typeface="Arial" panose="020B0604020202020204" pitchFamily="34" charset="0"/>
              </a:rPr>
              <a:t>values.add</a:t>
            </a:r>
            <a:r>
              <a:rPr lang="en-US" altLang="zh-CN" sz="1600" dirty="0">
                <a:latin typeface="Arial" panose="020B0604020202020204" pitchFamily="34" charset="0"/>
                <a:ea typeface="黑体" pitchFamily="2" charset="-122"/>
                <a:cs typeface="Arial" panose="020B0604020202020204" pitchFamily="34" charset="0"/>
              </a:rPr>
              <a:t>(</a:t>
            </a:r>
            <a:r>
              <a:rPr lang="en-US" altLang="zh-CN" sz="1600" dirty="0" err="1">
                <a:latin typeface="Arial" panose="020B0604020202020204" pitchFamily="34" charset="0"/>
                <a:ea typeface="黑体" pitchFamily="2" charset="-122"/>
                <a:cs typeface="Arial" panose="020B0604020202020204" pitchFamily="34" charset="0"/>
              </a:rPr>
              <a:t>Double.parseDouble</a:t>
            </a:r>
            <a:r>
              <a:rPr lang="en-US" altLang="zh-CN" sz="1600" dirty="0">
                <a:latin typeface="Arial" panose="020B0604020202020204" pitchFamily="34" charset="0"/>
                <a:ea typeface="黑体" pitchFamily="2" charset="-122"/>
                <a:cs typeface="Arial" panose="020B0604020202020204" pitchFamily="34" charset="0"/>
              </a:rPr>
              <a:t>(</a:t>
            </a:r>
            <a:r>
              <a:rPr lang="en-US" altLang="zh-CN" sz="1600" dirty="0" err="1">
                <a:latin typeface="Arial" panose="020B0604020202020204" pitchFamily="34" charset="0"/>
                <a:ea typeface="黑体" pitchFamily="2" charset="-122"/>
                <a:cs typeface="Arial" panose="020B0604020202020204" pitchFamily="34" charset="0"/>
              </a:rPr>
              <a:t>sarray</a:t>
            </a:r>
            <a:r>
              <a:rPr lang="en-US" altLang="zh-CN" sz="1600" dirty="0">
                <a:latin typeface="Arial" panose="020B0604020202020204" pitchFamily="34" charset="0"/>
                <a:ea typeface="黑体" pitchFamily="2" charset="-122"/>
                <a:cs typeface="Arial" panose="020B0604020202020204" pitchFamily="34" charset="0"/>
              </a:rPr>
              <a:t>[</a:t>
            </a:r>
            <a:r>
              <a:rPr lang="en-US" altLang="zh-CN" sz="1600" dirty="0" err="1">
                <a:latin typeface="Arial" panose="020B0604020202020204" pitchFamily="34" charset="0"/>
                <a:ea typeface="黑体" pitchFamily="2" charset="-122"/>
                <a:cs typeface="Arial" panose="020B0604020202020204" pitchFamily="34" charset="0"/>
              </a:rPr>
              <a:t>i</a:t>
            </a:r>
            <a:r>
              <a:rPr lang="en-US" altLang="zh-CN" sz="1600" dirty="0">
                <a:latin typeface="Arial" panose="020B0604020202020204" pitchFamily="34" charset="0"/>
                <a:ea typeface="黑体" pitchFamily="2" charset="-122"/>
                <a:cs typeface="Arial" panose="020B0604020202020204" pitchFamily="34" charset="0"/>
              </a:rPr>
              <a:t>]));</a:t>
            </a:r>
          </a:p>
          <a:p>
            <a:pPr marL="319088" lvl="1" indent="0" eaLnBrk="1" hangingPunct="1">
              <a:buNone/>
            </a:pPr>
            <a:r>
              <a:rPr lang="en-US" altLang="zh-CN" sz="1600" dirty="0">
                <a:latin typeface="Arial" panose="020B0604020202020204" pitchFamily="34" charset="0"/>
                <a:ea typeface="黑体" pitchFamily="2" charset="-122"/>
                <a:cs typeface="Arial" panose="020B0604020202020204" pitchFamily="34" charset="0"/>
              </a:rPr>
              <a:t>                              return values;</a:t>
            </a:r>
          </a:p>
          <a:p>
            <a:pPr marL="319088" lvl="1" indent="0" eaLnBrk="1" hangingPunct="1">
              <a:buNone/>
            </a:pPr>
            <a:r>
              <a:rPr lang="en-US" altLang="zh-CN" sz="1600" dirty="0">
                <a:latin typeface="Arial" panose="020B0604020202020204" pitchFamily="34" charset="0"/>
                <a:ea typeface="黑体" pitchFamily="2" charset="-122"/>
                <a:cs typeface="Arial" panose="020B0604020202020204" pitchFamily="34" charset="0"/>
              </a:rPr>
              <a:t>                         }</a:t>
            </a:r>
          </a:p>
          <a:p>
            <a:pPr marL="319088" lvl="1" indent="0" eaLnBrk="1" hangingPunct="1">
              <a:buNone/>
            </a:pPr>
            <a:r>
              <a:rPr lang="en-US" altLang="zh-CN" sz="1600" dirty="0">
                <a:latin typeface="Arial" panose="020B0604020202020204" pitchFamily="34" charset="0"/>
                <a:ea typeface="黑体" pitchFamily="2" charset="-122"/>
                <a:cs typeface="Arial" panose="020B0604020202020204" pitchFamily="34" charset="0"/>
              </a:rPr>
              <a:t>                }); 						</a:t>
            </a:r>
            <a:r>
              <a:rPr lang="en-US" altLang="zh-CN" sz="1600" dirty="0">
                <a:solidFill>
                  <a:srgbClr val="0000FF"/>
                </a:solidFill>
                <a:latin typeface="Arial" panose="020B0604020202020204" pitchFamily="34" charset="0"/>
                <a:ea typeface="黑体" pitchFamily="2" charset="-122"/>
                <a:cs typeface="Arial" panose="020B0604020202020204" pitchFamily="34" charset="0"/>
              </a:rPr>
              <a:t>//</a:t>
            </a:r>
            <a:r>
              <a:rPr lang="zh-CN" altLang="en-US" sz="1600" dirty="0">
                <a:solidFill>
                  <a:srgbClr val="0000FF"/>
                </a:solidFill>
                <a:latin typeface="Arial" panose="020B0604020202020204" pitchFamily="34" charset="0"/>
                <a:ea typeface="黑体" pitchFamily="2" charset="-122"/>
                <a:cs typeface="Arial" panose="020B0604020202020204" pitchFamily="34" charset="0"/>
              </a:rPr>
              <a:t>读取数据</a:t>
            </a:r>
            <a:endParaRPr lang="en-US" altLang="zh-CN" sz="1600" dirty="0">
              <a:solidFill>
                <a:srgbClr val="0000FF"/>
              </a:solidFill>
              <a:latin typeface="Arial" panose="020B0604020202020204" pitchFamily="34" charset="0"/>
              <a:ea typeface="黑体" pitchFamily="2" charset="-122"/>
              <a:cs typeface="Arial" panose="020B0604020202020204" pitchFamily="34" charset="0"/>
            </a:endParaRPr>
          </a:p>
          <a:p>
            <a:pPr marL="319088" lvl="1" indent="0" eaLnBrk="1" hangingPunct="1">
              <a:buNone/>
            </a:pPr>
            <a:r>
              <a:rPr lang="en-US" altLang="zh-CN" sz="1600" dirty="0" err="1">
                <a:solidFill>
                  <a:srgbClr val="0000FF"/>
                </a:solidFill>
                <a:latin typeface="Arial" panose="020B0604020202020204" pitchFamily="34" charset="0"/>
                <a:ea typeface="黑体" pitchFamily="2" charset="-122"/>
                <a:cs typeface="Arial" panose="020B0604020202020204" pitchFamily="34" charset="0"/>
              </a:rPr>
              <a:t>parsedData</a:t>
            </a:r>
            <a:r>
              <a:rPr lang="en-US" altLang="zh-CN" sz="1600" dirty="0" err="1">
                <a:latin typeface="Arial" panose="020B0604020202020204" pitchFamily="34" charset="0"/>
                <a:ea typeface="黑体" pitchFamily="2" charset="-122"/>
                <a:cs typeface="Arial" panose="020B0604020202020204" pitchFamily="34" charset="0"/>
              </a:rPr>
              <a:t>.cache</a:t>
            </a:r>
            <a:r>
              <a:rPr lang="en-US" altLang="zh-CN" sz="1600" dirty="0">
                <a:latin typeface="Arial" panose="020B0604020202020204" pitchFamily="34" charset="0"/>
                <a:ea typeface="黑体" pitchFamily="2" charset="-122"/>
                <a:cs typeface="Arial" panose="020B0604020202020204" pitchFamily="34" charset="0"/>
              </a:rPr>
              <a:t>();	 				</a:t>
            </a:r>
            <a:r>
              <a:rPr lang="en-US" altLang="zh-CN" sz="1600" dirty="0">
                <a:solidFill>
                  <a:srgbClr val="0000FF"/>
                </a:solidFill>
                <a:latin typeface="Arial" panose="020B0604020202020204" pitchFamily="34" charset="0"/>
                <a:ea typeface="黑体" pitchFamily="2" charset="-122"/>
                <a:cs typeface="Arial" panose="020B0604020202020204" pitchFamily="34" charset="0"/>
              </a:rPr>
              <a:t>//</a:t>
            </a:r>
            <a:r>
              <a:rPr lang="zh-CN" altLang="en-US" sz="1600" dirty="0">
                <a:solidFill>
                  <a:srgbClr val="0000FF"/>
                </a:solidFill>
                <a:latin typeface="Arial" panose="020B0604020202020204" pitchFamily="34" charset="0"/>
                <a:ea typeface="黑体" pitchFamily="2" charset="-122"/>
                <a:cs typeface="Arial" panose="020B0604020202020204" pitchFamily="34" charset="0"/>
              </a:rPr>
              <a:t>缓存数据</a:t>
            </a:r>
            <a:endParaRPr lang="en-US" altLang="zh-CN" sz="1600" dirty="0">
              <a:solidFill>
                <a:srgbClr val="0000FF"/>
              </a:solidFill>
              <a:latin typeface="Arial" panose="020B0604020202020204" pitchFamily="34" charset="0"/>
              <a:ea typeface="黑体" pitchFamily="2" charset="-122"/>
              <a:cs typeface="Arial" panose="020B0604020202020204" pitchFamily="34" charset="0"/>
            </a:endParaRPr>
          </a:p>
          <a:p>
            <a:pPr marL="319088" lvl="1" indent="0" eaLnBrk="1" hangingPunct="1">
              <a:buNone/>
            </a:pPr>
            <a:r>
              <a:rPr lang="en-US" altLang="zh-CN" sz="1600" dirty="0">
                <a:latin typeface="Arial" panose="020B0604020202020204" pitchFamily="34" charset="0"/>
                <a:ea typeface="黑体" pitchFamily="2" charset="-122"/>
                <a:cs typeface="Arial" panose="020B0604020202020204" pitchFamily="34" charset="0"/>
              </a:rPr>
              <a:t>final List&lt;Vector&gt; </a:t>
            </a:r>
            <a:r>
              <a:rPr lang="en-US" altLang="zh-CN" sz="1600" dirty="0" err="1">
                <a:latin typeface="Arial" panose="020B0604020202020204" pitchFamily="34" charset="0"/>
                <a:ea typeface="黑体" pitchFamily="2" charset="-122"/>
                <a:cs typeface="Arial" panose="020B0604020202020204" pitchFamily="34" charset="0"/>
              </a:rPr>
              <a:t>kPoints</a:t>
            </a:r>
            <a:r>
              <a:rPr lang="en-US" altLang="zh-CN" sz="1600" dirty="0">
                <a:latin typeface="Arial" panose="020B0604020202020204" pitchFamily="34" charset="0"/>
                <a:ea typeface="黑体" pitchFamily="2" charset="-122"/>
                <a:cs typeface="Arial" panose="020B0604020202020204" pitchFamily="34" charset="0"/>
              </a:rPr>
              <a:t> = </a:t>
            </a:r>
            <a:r>
              <a:rPr lang="en-US" altLang="zh-CN" sz="1600" dirty="0" err="1">
                <a:latin typeface="Arial" panose="020B0604020202020204" pitchFamily="34" charset="0"/>
                <a:ea typeface="黑体" pitchFamily="2" charset="-122"/>
                <a:cs typeface="Arial" panose="020B0604020202020204" pitchFamily="34" charset="0"/>
              </a:rPr>
              <a:t>parsedData.takeSample</a:t>
            </a:r>
            <a:r>
              <a:rPr lang="en-US" altLang="zh-CN" sz="1600" dirty="0">
                <a:latin typeface="Arial" panose="020B0604020202020204" pitchFamily="34" charset="0"/>
                <a:ea typeface="黑体" pitchFamily="2" charset="-122"/>
                <a:cs typeface="Arial" panose="020B0604020202020204" pitchFamily="34" charset="0"/>
              </a:rPr>
              <a:t>(false, 2, 42); 	</a:t>
            </a:r>
            <a:r>
              <a:rPr lang="en-US" altLang="zh-CN" sz="1600" dirty="0">
                <a:solidFill>
                  <a:srgbClr val="0000FF"/>
                </a:solidFill>
                <a:latin typeface="Arial" panose="020B0604020202020204" pitchFamily="34" charset="0"/>
                <a:ea typeface="黑体" pitchFamily="2" charset="-122"/>
                <a:cs typeface="Arial" panose="020B0604020202020204" pitchFamily="34" charset="0"/>
              </a:rPr>
              <a:t>//</a:t>
            </a:r>
            <a:r>
              <a:rPr lang="zh-CN" altLang="en-US" sz="1600" dirty="0">
                <a:solidFill>
                  <a:srgbClr val="0000FF"/>
                </a:solidFill>
                <a:latin typeface="Arial" panose="020B0604020202020204" pitchFamily="34" charset="0"/>
                <a:ea typeface="黑体" pitchFamily="2" charset="-122"/>
                <a:cs typeface="Arial" panose="020B0604020202020204" pitchFamily="34" charset="0"/>
              </a:rPr>
              <a:t>初始化聚类中心</a:t>
            </a:r>
            <a:r>
              <a:rPr lang="zh-CN" altLang="en-US" sz="1600" dirty="0">
                <a:latin typeface="Arial" panose="020B0604020202020204" pitchFamily="34" charset="0"/>
                <a:ea typeface="黑体" pitchFamily="2" charset="-122"/>
                <a:cs typeface="Arial" panose="020B0604020202020204" pitchFamily="34" charset="0"/>
              </a:rPr>
              <a:t>。</a:t>
            </a:r>
            <a:endParaRPr lang="en-US" altLang="zh-CN" sz="1600" dirty="0">
              <a:latin typeface="Arial" panose="020B0604020202020204" pitchFamily="34" charset="0"/>
              <a:ea typeface="黑体" pitchFamily="2" charset="-122"/>
              <a:cs typeface="Arial" panose="020B0604020202020204" pitchFamily="34" charset="0"/>
            </a:endParaRPr>
          </a:p>
          <a:p>
            <a:pPr marL="319088" lvl="1" indent="0" eaLnBrk="1" hangingPunct="1">
              <a:buNone/>
            </a:pPr>
            <a:endParaRPr lang="en-US" altLang="zh-CN" sz="1400" dirty="0">
              <a:latin typeface="Arial" panose="020B0604020202020204" pitchFamily="34" charset="0"/>
              <a:ea typeface="黑体" pitchFamily="2" charset="-122"/>
              <a:cs typeface="Arial" panose="020B0604020202020204" pitchFamily="34" charset="0"/>
            </a:endParaRPr>
          </a:p>
          <a:p>
            <a:pPr marL="319088" lvl="1" indent="0" eaLnBrk="1" hangingPunct="1">
              <a:buNone/>
            </a:pPr>
            <a:endParaRPr lang="en-US" altLang="zh-CN" sz="1400" dirty="0">
              <a:latin typeface="Arial" panose="020B0604020202020204" pitchFamily="34" charset="0"/>
              <a:ea typeface="黑体" pitchFamily="2" charset="-122"/>
              <a:cs typeface="Arial" panose="020B0604020202020204" pitchFamily="34" charset="0"/>
            </a:endParaRPr>
          </a:p>
          <a:p>
            <a:pPr marL="319088" lvl="1" indent="0" eaLnBrk="1" hangingPunct="1">
              <a:buNone/>
            </a:pPr>
            <a:r>
              <a:rPr lang="zh-CN" altLang="en-US" sz="1400" dirty="0">
                <a:latin typeface="Arial" panose="020B0604020202020204" pitchFamily="34" charset="0"/>
                <a:ea typeface="黑体" pitchFamily="2" charset="-122"/>
                <a:cs typeface="Arial" panose="020B0604020202020204" pitchFamily="34" charset="0"/>
              </a:rPr>
              <a:t>其中</a:t>
            </a:r>
            <a:r>
              <a:rPr lang="en-US" altLang="zh-CN" sz="1400" dirty="0" err="1">
                <a:latin typeface="Arial" panose="020B0604020202020204" pitchFamily="34" charset="0"/>
                <a:ea typeface="黑体" pitchFamily="2" charset="-122"/>
                <a:cs typeface="Arial" panose="020B0604020202020204" pitchFamily="34" charset="0"/>
              </a:rPr>
              <a:t>takeSample</a:t>
            </a:r>
            <a:r>
              <a:rPr lang="zh-CN" altLang="en-US" sz="1400" dirty="0">
                <a:latin typeface="Arial" panose="020B0604020202020204" pitchFamily="34" charset="0"/>
                <a:ea typeface="黑体" pitchFamily="2" charset="-122"/>
                <a:cs typeface="Arial" panose="020B0604020202020204" pitchFamily="34" charset="0"/>
              </a:rPr>
              <a:t>为采样函数，</a:t>
            </a:r>
            <a:r>
              <a:rPr lang="en-US" altLang="zh-CN" sz="1400" dirty="0">
                <a:latin typeface="Arial" panose="020B0604020202020204" pitchFamily="34" charset="0"/>
                <a:ea typeface="黑体" pitchFamily="2" charset="-122"/>
                <a:cs typeface="Arial" panose="020B0604020202020204" pitchFamily="34" charset="0"/>
              </a:rPr>
              <a:t>false</a:t>
            </a:r>
            <a:r>
              <a:rPr lang="zh-CN" altLang="en-US" sz="1400" dirty="0">
                <a:latin typeface="Arial" panose="020B0604020202020204" pitchFamily="34" charset="0"/>
                <a:ea typeface="黑体" pitchFamily="2" charset="-122"/>
                <a:cs typeface="Arial" panose="020B0604020202020204" pitchFamily="34" charset="0"/>
              </a:rPr>
              <a:t>表示不使用替换方法采样，</a:t>
            </a:r>
            <a:r>
              <a:rPr lang="en-US" altLang="zh-CN" sz="1400" dirty="0">
                <a:latin typeface="Arial" panose="020B0604020202020204" pitchFamily="34" charset="0"/>
                <a:ea typeface="黑体" pitchFamily="2" charset="-122"/>
                <a:cs typeface="Arial" panose="020B0604020202020204" pitchFamily="34" charset="0"/>
              </a:rPr>
              <a:t>2</a:t>
            </a:r>
            <a:r>
              <a:rPr lang="zh-CN" altLang="en-US" sz="1400" dirty="0">
                <a:latin typeface="Arial" panose="020B0604020202020204" pitchFamily="34" charset="0"/>
                <a:ea typeface="黑体" pitchFamily="2" charset="-122"/>
                <a:cs typeface="Arial" panose="020B0604020202020204" pitchFamily="34" charset="0"/>
              </a:rPr>
              <a:t>表示样本数，</a:t>
            </a:r>
            <a:r>
              <a:rPr lang="en-US" altLang="zh-CN" sz="1400" dirty="0">
                <a:latin typeface="Arial" panose="020B0604020202020204" pitchFamily="34" charset="0"/>
                <a:ea typeface="黑体" pitchFamily="2" charset="-122"/>
                <a:cs typeface="Arial" panose="020B0604020202020204" pitchFamily="34" charset="0"/>
              </a:rPr>
              <a:t>42</a:t>
            </a:r>
            <a:r>
              <a:rPr lang="zh-CN" altLang="en-US" sz="1400" dirty="0">
                <a:latin typeface="Arial" panose="020B0604020202020204" pitchFamily="34" charset="0"/>
                <a:ea typeface="黑体" pitchFamily="2" charset="-122"/>
                <a:cs typeface="Arial" panose="020B0604020202020204" pitchFamily="34" charset="0"/>
              </a:rPr>
              <a:t>表示随机种子</a:t>
            </a:r>
          </a:p>
        </p:txBody>
      </p:sp>
      <p:sp>
        <p:nvSpPr>
          <p:cNvPr id="25604" name="Rectangle 5"/>
          <p:cNvSpPr>
            <a:spLocks noChangeArrowheads="1"/>
          </p:cNvSpPr>
          <p:nvPr/>
        </p:nvSpPr>
        <p:spPr bwMode="auto">
          <a:xfrm>
            <a:off x="360363" y="869950"/>
            <a:ext cx="1620957" cy="523220"/>
          </a:xfrm>
          <a:prstGeom prst="rect">
            <a:avLst/>
          </a:prstGeom>
          <a:noFill/>
          <a:ln w="9525">
            <a:noFill/>
            <a:miter lim="800000"/>
            <a:headEnd/>
            <a:tailEnd/>
          </a:ln>
        </p:spPr>
        <p:txBody>
          <a:bodyPr wrap="none">
            <a:spAutoFit/>
          </a:bodyPr>
          <a:lstStyle/>
          <a:p>
            <a:r>
              <a:rPr lang="en-US" altLang="zh-CN" sz="2800" dirty="0">
                <a:solidFill>
                  <a:srgbClr val="00B050"/>
                </a:solidFill>
                <a:latin typeface="黑体" pitchFamily="2" charset="-122"/>
                <a:ea typeface="黑体" pitchFamily="2" charset="-122"/>
              </a:rPr>
              <a:t>Java</a:t>
            </a:r>
            <a:r>
              <a:rPr lang="zh-CN" altLang="en-US" sz="2800" dirty="0">
                <a:solidFill>
                  <a:srgbClr val="00B050"/>
                </a:solidFill>
                <a:latin typeface="黑体" pitchFamily="2" charset="-122"/>
                <a:ea typeface="黑体" pitchFamily="2" charset="-122"/>
              </a:rPr>
              <a:t>示例</a:t>
            </a:r>
          </a:p>
        </p:txBody>
      </p:sp>
      <p:sp>
        <p:nvSpPr>
          <p:cNvPr id="6" name="Title 1"/>
          <p:cNvSpPr txBox="1">
            <a:spLocks/>
          </p:cNvSpPr>
          <p:nvPr/>
        </p:nvSpPr>
        <p:spPr>
          <a:xfrm>
            <a:off x="381708" y="339171"/>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defRPr/>
            </a:pP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基于</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Spark</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的</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K-Means</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聚类算法代码展示</a:t>
            </a:r>
          </a:p>
        </p:txBody>
      </p:sp>
    </p:spTree>
    <p:extLst>
      <p:ext uri="{BB962C8B-B14F-4D97-AF65-F5344CB8AC3E}">
        <p14:creationId xmlns:p14="http://schemas.microsoft.com/office/powerpoint/2010/main" val="15142746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p:cNvSpPr>
            <a:spLocks noGrp="1"/>
          </p:cNvSpPr>
          <p:nvPr>
            <p:ph sz="quarter" idx="1"/>
          </p:nvPr>
        </p:nvSpPr>
        <p:spPr>
          <a:xfrm>
            <a:off x="170821" y="1547290"/>
            <a:ext cx="8732019" cy="4924425"/>
          </a:xfrm>
        </p:spPr>
        <p:txBody>
          <a:bodyPr/>
          <a:lstStyle/>
          <a:p>
            <a:pPr marL="0" lvl="1" indent="0" eaLnBrk="1" hangingPunct="1"/>
            <a:r>
              <a:rPr lang="zh-CN" altLang="en-US" sz="2200" b="1" dirty="0">
                <a:solidFill>
                  <a:srgbClr val="C00000"/>
                </a:solidFill>
                <a:latin typeface="黑体" panose="02010609060101010101" pitchFamily="49" charset="-122"/>
                <a:ea typeface="黑体" panose="02010609060101010101" pitchFamily="49" charset="-122"/>
              </a:rPr>
              <a:t> 划分数据给聚类中心</a:t>
            </a:r>
            <a:endParaRPr lang="en-US" altLang="zh-CN" sz="2200" b="1" dirty="0">
              <a:solidFill>
                <a:srgbClr val="C00000"/>
              </a:solidFill>
              <a:latin typeface="黑体" panose="02010609060101010101" pitchFamily="49" charset="-122"/>
              <a:ea typeface="黑体" panose="02010609060101010101" pitchFamily="49" charset="-122"/>
            </a:endParaRPr>
          </a:p>
          <a:p>
            <a:pPr marL="319088" lvl="1" indent="0" eaLnBrk="1" hangingPunct="1">
              <a:buNone/>
            </a:pPr>
            <a:r>
              <a:rPr lang="en-US" altLang="zh-CN" sz="1600" dirty="0" err="1">
                <a:latin typeface="Arial" panose="020B0604020202020204" pitchFamily="34" charset="0"/>
                <a:ea typeface="Arial Unicode MS" panose="020B0604020202020204" pitchFamily="34" charset="-122"/>
                <a:cs typeface="Arial" panose="020B0604020202020204" pitchFamily="34" charset="0"/>
              </a:rPr>
              <a:t>JavaPairRDD</a:t>
            </a:r>
            <a:r>
              <a:rPr lang="en-US" altLang="zh-CN" sz="1600" dirty="0">
                <a:latin typeface="Arial" panose="020B0604020202020204" pitchFamily="34" charset="0"/>
                <a:ea typeface="Arial Unicode MS" panose="020B0604020202020204" pitchFamily="34" charset="-122"/>
                <a:cs typeface="Arial" panose="020B0604020202020204" pitchFamily="34" charset="0"/>
              </a:rPr>
              <a:t>&lt;Integer, Tuple2&lt;Vector, Integer&gt;&gt; </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closest =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parsedData.mapToPair</a:t>
            </a:r>
            <a:r>
              <a:rPr lang="en-US" altLang="zh-CN" sz="1600" dirty="0">
                <a:latin typeface="Arial" panose="020B0604020202020204" pitchFamily="34" charset="0"/>
                <a:ea typeface="Arial Unicode MS" panose="020B0604020202020204" pitchFamily="34" charset="-122"/>
                <a:cs typeface="Arial" panose="020B0604020202020204" pitchFamily="34" charset="0"/>
              </a:rPr>
              <a:t>(</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new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PairFunction</a:t>
            </a:r>
            <a:r>
              <a:rPr lang="en-US" altLang="zh-CN" sz="1600" dirty="0">
                <a:latin typeface="Arial" panose="020B0604020202020204" pitchFamily="34" charset="0"/>
                <a:ea typeface="Arial Unicode MS" panose="020B0604020202020204" pitchFamily="34" charset="-122"/>
                <a:cs typeface="Arial" panose="020B0604020202020204" pitchFamily="34" charset="0"/>
              </a:rPr>
              <a:t>&lt;Vector, Integer, Tuple2&lt;Vector, Integer&gt;&gt;() {</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public Tuple2&lt;Integer, Tuple2&lt;Vector, Integer&gt;&gt; call(Vector p) {</a:t>
            </a:r>
          </a:p>
          <a:p>
            <a:pPr marL="319088" lvl="1" indent="0" eaLnBrk="1" hangingPunct="1">
              <a:buNone/>
            </a:pPr>
            <a:endParaRPr lang="en-US" altLang="zh-CN" sz="1600" dirty="0">
              <a:latin typeface="Arial" panose="020B0604020202020204" pitchFamily="34" charset="0"/>
              <a:ea typeface="Arial Unicode MS" panose="020B0604020202020204" pitchFamily="34" charset="-122"/>
              <a:cs typeface="Arial" panose="020B0604020202020204" pitchFamily="34" charset="0"/>
            </a:endParaRP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int</a:t>
            </a: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clusterID</a:t>
            </a:r>
            <a:r>
              <a:rPr lang="en-US" altLang="zh-CN" sz="1600" dirty="0">
                <a:latin typeface="Arial" panose="020B0604020202020204" pitchFamily="34" charset="0"/>
                <a:ea typeface="Arial Unicode MS" panose="020B0604020202020204" pitchFamily="34" charset="-122"/>
                <a:cs typeface="Arial" panose="020B0604020202020204" pitchFamily="34" charset="0"/>
              </a:rPr>
              <a:t> =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kmeans.closestPoint</a:t>
            </a:r>
            <a:r>
              <a:rPr lang="en-US" altLang="zh-CN" sz="1600" dirty="0">
                <a:latin typeface="Arial" panose="020B0604020202020204" pitchFamily="34" charset="0"/>
                <a:ea typeface="Arial Unicode MS" panose="020B0604020202020204" pitchFamily="34" charset="-122"/>
                <a:cs typeface="Arial" panose="020B0604020202020204" pitchFamily="34" charset="0"/>
              </a:rPr>
              <a:t>(p,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kPoints</a:t>
            </a:r>
            <a:r>
              <a:rPr lang="en-US" altLang="zh-CN" sz="1600" dirty="0">
                <a:latin typeface="Arial" panose="020B0604020202020204" pitchFamily="34" charset="0"/>
                <a:ea typeface="Arial Unicode MS" panose="020B0604020202020204" pitchFamily="34" charset="-122"/>
                <a:cs typeface="Arial" panose="020B0604020202020204" pitchFamily="34" charset="0"/>
              </a:rPr>
              <a:t>);</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r>
              <a:rPr lang="en-US" altLang="zh-CN" sz="1600" dirty="0">
                <a:solidFill>
                  <a:srgbClr val="0066FF"/>
                </a:solidFill>
                <a:latin typeface="Arial" panose="020B0604020202020204" pitchFamily="34" charset="0"/>
                <a:ea typeface="Arial Unicode MS" panose="020B0604020202020204" pitchFamily="34" charset="-122"/>
                <a:cs typeface="Arial" panose="020B0604020202020204" pitchFamily="34" charset="0"/>
              </a:rPr>
              <a:t>//</a:t>
            </a:r>
            <a:r>
              <a:rPr lang="en-US" altLang="zh-CN" sz="1600" dirty="0" err="1">
                <a:solidFill>
                  <a:srgbClr val="0066FF"/>
                </a:solidFill>
                <a:latin typeface="Arial" panose="020B0604020202020204" pitchFamily="34" charset="0"/>
                <a:ea typeface="Arial Unicode MS" panose="020B0604020202020204" pitchFamily="34" charset="-122"/>
                <a:cs typeface="Arial" panose="020B0604020202020204" pitchFamily="34" charset="0"/>
              </a:rPr>
              <a:t>closestPoint</a:t>
            </a:r>
            <a:r>
              <a:rPr lang="zh-CN" altLang="en-US" sz="1600" dirty="0">
                <a:solidFill>
                  <a:srgbClr val="0066FF"/>
                </a:solidFill>
                <a:latin typeface="Arial" panose="020B0604020202020204" pitchFamily="34" charset="0"/>
                <a:ea typeface="Arial Unicode MS" panose="020B0604020202020204" pitchFamily="34" charset="-122"/>
                <a:cs typeface="Arial" panose="020B0604020202020204" pitchFamily="34" charset="0"/>
              </a:rPr>
              <a:t>计算最近的聚类中心，产生</a:t>
            </a:r>
            <a:r>
              <a:rPr lang="en-US" altLang="zh-CN" sz="1600" dirty="0" err="1">
                <a:solidFill>
                  <a:srgbClr val="0066FF"/>
                </a:solidFill>
                <a:latin typeface="Arial" panose="020B0604020202020204" pitchFamily="34" charset="0"/>
                <a:ea typeface="Arial Unicode MS" panose="020B0604020202020204" pitchFamily="34" charset="-122"/>
                <a:cs typeface="Arial" panose="020B0604020202020204" pitchFamily="34" charset="0"/>
              </a:rPr>
              <a:t>ClusterID</a:t>
            </a:r>
            <a:endParaRPr lang="en-US" altLang="zh-CN" sz="1600" dirty="0">
              <a:solidFill>
                <a:srgbClr val="0066FF"/>
              </a:solidFill>
              <a:latin typeface="Arial" panose="020B0604020202020204" pitchFamily="34" charset="0"/>
              <a:ea typeface="Arial Unicode MS" panose="020B0604020202020204" pitchFamily="34" charset="-122"/>
              <a:cs typeface="Arial" panose="020B0604020202020204" pitchFamily="34" charset="0"/>
            </a:endParaRPr>
          </a:p>
          <a:p>
            <a:pPr marL="319088" lvl="1" indent="0" eaLnBrk="1" hangingPunct="1">
              <a:buNone/>
            </a:pPr>
            <a:endParaRPr lang="en-US" altLang="zh-CN" sz="1600" dirty="0">
              <a:latin typeface="Arial" panose="020B0604020202020204" pitchFamily="34" charset="0"/>
              <a:ea typeface="Arial Unicode MS" panose="020B0604020202020204" pitchFamily="34" charset="-122"/>
              <a:cs typeface="Arial" panose="020B0604020202020204" pitchFamily="34" charset="0"/>
            </a:endParaRP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Tuple2&lt;Vector, Integer&gt; pair = new Tuple2&lt;Vector, Integer&gt;(p, 1);</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return new Tuple2(</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clusterID</a:t>
            </a:r>
            <a:r>
              <a:rPr lang="en-US" altLang="zh-CN" sz="1600" dirty="0">
                <a:latin typeface="Arial" panose="020B0604020202020204" pitchFamily="34" charset="0"/>
                <a:ea typeface="Arial Unicode MS" panose="020B0604020202020204" pitchFamily="34" charset="-122"/>
                <a:cs typeface="Arial" panose="020B0604020202020204" pitchFamily="34" charset="0"/>
              </a:rPr>
              <a:t>, pair);</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a:t>
            </a:r>
            <a:endParaRPr lang="zh-CN" altLang="en-US" sz="1600" dirty="0">
              <a:latin typeface="Arial" panose="020B0604020202020204" pitchFamily="34" charset="0"/>
              <a:ea typeface="Arial Unicode MS" panose="020B0604020202020204" pitchFamily="34" charset="-122"/>
              <a:cs typeface="Arial" panose="020B0604020202020204" pitchFamily="34" charset="0"/>
            </a:endParaRPr>
          </a:p>
        </p:txBody>
      </p:sp>
      <p:sp>
        <p:nvSpPr>
          <p:cNvPr id="26628" name="Rectangle 6"/>
          <p:cNvSpPr>
            <a:spLocks noChangeArrowheads="1"/>
          </p:cNvSpPr>
          <p:nvPr/>
        </p:nvSpPr>
        <p:spPr bwMode="auto">
          <a:xfrm>
            <a:off x="409575" y="869950"/>
            <a:ext cx="1620957" cy="523220"/>
          </a:xfrm>
          <a:prstGeom prst="rect">
            <a:avLst/>
          </a:prstGeom>
          <a:noFill/>
          <a:ln w="9525">
            <a:noFill/>
            <a:miter lim="800000"/>
            <a:headEnd/>
            <a:tailEnd/>
          </a:ln>
        </p:spPr>
        <p:txBody>
          <a:bodyPr wrap="none">
            <a:spAutoFit/>
          </a:bodyPr>
          <a:lstStyle/>
          <a:p>
            <a:r>
              <a:rPr lang="en-US" altLang="zh-CN" sz="2800" dirty="0">
                <a:solidFill>
                  <a:srgbClr val="00B050"/>
                </a:solidFill>
                <a:latin typeface="黑体" pitchFamily="2" charset="-122"/>
                <a:ea typeface="黑体" pitchFamily="2" charset="-122"/>
              </a:rPr>
              <a:t>Java</a:t>
            </a:r>
            <a:r>
              <a:rPr lang="zh-CN" altLang="en-US" sz="2800" dirty="0">
                <a:solidFill>
                  <a:srgbClr val="00B050"/>
                </a:solidFill>
                <a:latin typeface="黑体" pitchFamily="2" charset="-122"/>
                <a:ea typeface="黑体" pitchFamily="2" charset="-122"/>
              </a:rPr>
              <a:t>示例</a:t>
            </a:r>
          </a:p>
        </p:txBody>
      </p:sp>
      <p:sp>
        <p:nvSpPr>
          <p:cNvPr id="7" name="Title 1"/>
          <p:cNvSpPr txBox="1">
            <a:spLocks/>
          </p:cNvSpPr>
          <p:nvPr/>
        </p:nvSpPr>
        <p:spPr>
          <a:xfrm>
            <a:off x="457908" y="301071"/>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defRPr/>
            </a:pP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基于</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Spark</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的</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K-Means</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聚类算法代码展示</a:t>
            </a:r>
          </a:p>
        </p:txBody>
      </p:sp>
    </p:spTree>
    <p:extLst>
      <p:ext uri="{BB962C8B-B14F-4D97-AF65-F5344CB8AC3E}">
        <p14:creationId xmlns:p14="http://schemas.microsoft.com/office/powerpoint/2010/main" val="24629812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p:cNvSpPr>
            <a:spLocks noGrp="1"/>
          </p:cNvSpPr>
          <p:nvPr>
            <p:ph sz="quarter" idx="1"/>
          </p:nvPr>
        </p:nvSpPr>
        <p:spPr>
          <a:xfrm>
            <a:off x="241160" y="1489127"/>
            <a:ext cx="8691825" cy="5087302"/>
          </a:xfrm>
        </p:spPr>
        <p:txBody>
          <a:bodyPr/>
          <a:lstStyle/>
          <a:p>
            <a:pPr marL="0" lvl="1" indent="0" eaLnBrk="1" hangingPunct="1"/>
            <a:r>
              <a:rPr lang="zh-CN" altLang="en-US" sz="2000" b="1" dirty="0">
                <a:solidFill>
                  <a:srgbClr val="C00000"/>
                </a:solidFill>
                <a:latin typeface="黑体" panose="02010609060101010101" pitchFamily="49" charset="-122"/>
                <a:ea typeface="黑体" panose="02010609060101010101" pitchFamily="49" charset="-122"/>
              </a:rPr>
              <a:t> </a:t>
            </a:r>
            <a:r>
              <a:rPr lang="zh-CN" altLang="en-US" sz="2200" b="1" dirty="0">
                <a:solidFill>
                  <a:srgbClr val="C00000"/>
                </a:solidFill>
                <a:latin typeface="黑体" panose="02010609060101010101" pitchFamily="49" charset="-122"/>
                <a:ea typeface="黑体" panose="02010609060101010101" pitchFamily="49" charset="-122"/>
              </a:rPr>
              <a:t>聚合同一个聚类中的向量</a:t>
            </a:r>
            <a:endParaRPr lang="en-US" altLang="zh-CN" sz="2200" b="1" dirty="0">
              <a:solidFill>
                <a:srgbClr val="C00000"/>
              </a:solidFill>
              <a:latin typeface="黑体" panose="02010609060101010101" pitchFamily="49" charset="-122"/>
              <a:ea typeface="黑体" panose="02010609060101010101" pitchFamily="49" charset="-122"/>
            </a:endParaRPr>
          </a:p>
          <a:p>
            <a:pPr marL="319088" lvl="1" indent="0" eaLnBrk="1" hangingPunct="1">
              <a:buNone/>
            </a:pPr>
            <a:r>
              <a:rPr lang="en-US" altLang="zh-CN" sz="1600" dirty="0" err="1">
                <a:latin typeface="Arial" panose="020B0604020202020204" pitchFamily="34" charset="0"/>
                <a:ea typeface="Arial Unicode MS" panose="020B0604020202020204" pitchFamily="34" charset="-122"/>
                <a:cs typeface="Arial" panose="020B0604020202020204" pitchFamily="34" charset="0"/>
              </a:rPr>
              <a:t>JavaPairRDD</a:t>
            </a:r>
            <a:r>
              <a:rPr lang="en-US" altLang="zh-CN" sz="1600" dirty="0">
                <a:latin typeface="Arial" panose="020B0604020202020204" pitchFamily="34" charset="0"/>
                <a:ea typeface="Arial Unicode MS" panose="020B0604020202020204" pitchFamily="34" charset="-122"/>
                <a:cs typeface="Arial" panose="020B0604020202020204" pitchFamily="34" charset="0"/>
              </a:rPr>
              <a:t>&lt;Integer, Tuple2&lt;Vector, Integer&gt;&gt;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pointStats</a:t>
            </a:r>
            <a:r>
              <a:rPr lang="en-US" altLang="zh-CN" sz="1600" dirty="0">
                <a:latin typeface="Arial" panose="020B0604020202020204" pitchFamily="34" charset="0"/>
                <a:ea typeface="Arial Unicode MS" panose="020B0604020202020204" pitchFamily="34" charset="-122"/>
                <a:cs typeface="Arial" panose="020B0604020202020204" pitchFamily="34" charset="0"/>
              </a:rPr>
              <a:t> =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closest.reduceByKey</a:t>
            </a:r>
            <a:r>
              <a:rPr lang="en-US" altLang="zh-CN" sz="1600" dirty="0">
                <a:latin typeface="Arial" panose="020B0604020202020204" pitchFamily="34" charset="0"/>
                <a:ea typeface="Arial Unicode MS" panose="020B0604020202020204" pitchFamily="34" charset="-122"/>
                <a:cs typeface="Arial" panose="020B0604020202020204" pitchFamily="34" charset="0"/>
              </a:rPr>
              <a:t>(</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new Function2&lt;Tuple2&lt;Vector, Integer&gt;, Tuple2&lt;Vector, Integer&gt;,  Tuple2&lt;Vector, Integer&gt;&gt;()  {</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public Tuple2&lt;Vector, Integer&gt; </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call(Tuple2&lt;Vector, Integer&gt; tuple1, Tuple2&lt;Vector, Integer&gt; tuple2)  </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Vector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newv</a:t>
            </a:r>
            <a:r>
              <a:rPr lang="en-US" altLang="zh-CN" sz="1600" dirty="0">
                <a:latin typeface="Arial" panose="020B0604020202020204" pitchFamily="34" charset="0"/>
                <a:ea typeface="Arial Unicode MS" panose="020B0604020202020204" pitchFamily="34" charset="-122"/>
                <a:cs typeface="Arial" panose="020B0604020202020204" pitchFamily="34" charset="0"/>
              </a:rPr>
              <a:t> = new Vector&lt;Double&gt;();           </a:t>
            </a:r>
            <a:r>
              <a:rPr lang="en-US" altLang="zh-CN" sz="1600" dirty="0">
                <a:solidFill>
                  <a:srgbClr val="0000FF"/>
                </a:solidFill>
                <a:latin typeface="Arial" panose="020B0604020202020204" pitchFamily="34" charset="0"/>
                <a:ea typeface="Arial Unicode MS" panose="020B0604020202020204" pitchFamily="34" charset="-122"/>
                <a:cs typeface="Arial" panose="020B0604020202020204" pitchFamily="34" charset="0"/>
              </a:rPr>
              <a:t>//</a:t>
            </a:r>
            <a:r>
              <a:rPr lang="en-US" altLang="zh-CN" sz="1600" dirty="0" err="1">
                <a:solidFill>
                  <a:srgbClr val="0000FF"/>
                </a:solidFill>
                <a:latin typeface="Arial" panose="020B0604020202020204" pitchFamily="34" charset="0"/>
                <a:ea typeface="Arial Unicode MS" panose="020B0604020202020204" pitchFamily="34" charset="-122"/>
                <a:cs typeface="Arial" panose="020B0604020202020204" pitchFamily="34" charset="0"/>
              </a:rPr>
              <a:t>newv</a:t>
            </a:r>
            <a:r>
              <a:rPr lang="zh-CN" altLang="en-US" sz="1600" dirty="0">
                <a:solidFill>
                  <a:srgbClr val="0000FF"/>
                </a:solidFill>
                <a:latin typeface="Arial" panose="020B0604020202020204" pitchFamily="34" charset="0"/>
                <a:ea typeface="Arial Unicode MS" panose="020B0604020202020204" pitchFamily="34" charset="-122"/>
                <a:cs typeface="Arial" panose="020B0604020202020204" pitchFamily="34" charset="0"/>
              </a:rPr>
              <a:t>统计聚类中向量之和</a:t>
            </a:r>
            <a:endParaRPr lang="en-US" altLang="zh-CN" sz="1600" dirty="0">
              <a:solidFill>
                <a:srgbClr val="0000FF"/>
              </a:solidFill>
              <a:latin typeface="Arial" panose="020B0604020202020204" pitchFamily="34" charset="0"/>
              <a:ea typeface="Arial Unicode MS" panose="020B0604020202020204" pitchFamily="34" charset="-122"/>
              <a:cs typeface="Arial" panose="020B0604020202020204" pitchFamily="34" charset="0"/>
            </a:endParaRP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int</a:t>
            </a:r>
            <a:r>
              <a:rPr lang="en-US" altLang="zh-CN" sz="1600" dirty="0">
                <a:latin typeface="Arial" panose="020B0604020202020204" pitchFamily="34" charset="0"/>
                <a:ea typeface="Arial Unicode MS" panose="020B0604020202020204" pitchFamily="34" charset="-122"/>
                <a:cs typeface="Arial" panose="020B0604020202020204" pitchFamily="34" charset="0"/>
              </a:rPr>
              <a:t> count = 0;                                                  </a:t>
            </a:r>
            <a:r>
              <a:rPr lang="en-US" altLang="zh-CN" sz="1600" dirty="0">
                <a:solidFill>
                  <a:srgbClr val="0000FF"/>
                </a:solidFill>
                <a:latin typeface="Arial" panose="020B0604020202020204" pitchFamily="34" charset="0"/>
                <a:ea typeface="Arial Unicode MS" panose="020B0604020202020204" pitchFamily="34" charset="-122"/>
                <a:cs typeface="Arial" panose="020B0604020202020204" pitchFamily="34" charset="0"/>
              </a:rPr>
              <a:t>//count</a:t>
            </a:r>
            <a:r>
              <a:rPr lang="zh-CN" altLang="en-US" sz="1600" dirty="0">
                <a:solidFill>
                  <a:srgbClr val="0000FF"/>
                </a:solidFill>
                <a:latin typeface="Arial" panose="020B0604020202020204" pitchFamily="34" charset="0"/>
                <a:ea typeface="Arial Unicode MS" panose="020B0604020202020204" pitchFamily="34" charset="-122"/>
                <a:cs typeface="Arial" panose="020B0604020202020204" pitchFamily="34" charset="0"/>
              </a:rPr>
              <a:t>统计聚类中向量个数</a:t>
            </a:r>
            <a:endParaRPr lang="en-US" altLang="zh-CN" sz="1600" dirty="0">
              <a:solidFill>
                <a:srgbClr val="0000FF"/>
              </a:solidFill>
              <a:latin typeface="Arial" panose="020B0604020202020204" pitchFamily="34" charset="0"/>
              <a:ea typeface="Arial Unicode MS" panose="020B0604020202020204" pitchFamily="34" charset="-122"/>
              <a:cs typeface="Arial" panose="020B0604020202020204" pitchFamily="34" charset="0"/>
            </a:endParaRPr>
          </a:p>
          <a:p>
            <a:pPr marL="319088" lvl="1" indent="0" eaLnBrk="1" hangingPunct="1">
              <a:buNone/>
            </a:pPr>
            <a:endParaRPr lang="en-US" altLang="zh-CN" sz="1600" dirty="0">
              <a:latin typeface="Arial" panose="020B0604020202020204" pitchFamily="34" charset="0"/>
              <a:ea typeface="Arial Unicode MS" panose="020B0604020202020204" pitchFamily="34" charset="-122"/>
              <a:cs typeface="Arial" panose="020B0604020202020204" pitchFamily="34" charset="0"/>
            </a:endParaRP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for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int</a:t>
            </a: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i</a:t>
            </a:r>
            <a:r>
              <a:rPr lang="en-US" altLang="zh-CN" sz="1600" dirty="0">
                <a:latin typeface="Arial" panose="020B0604020202020204" pitchFamily="34" charset="0"/>
                <a:ea typeface="Arial Unicode MS" panose="020B0604020202020204" pitchFamily="34" charset="-122"/>
                <a:cs typeface="Arial" panose="020B0604020202020204" pitchFamily="34" charset="0"/>
              </a:rPr>
              <a:t> = 0;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i</a:t>
            </a:r>
            <a:r>
              <a:rPr lang="en-US" altLang="zh-CN" sz="1600" dirty="0">
                <a:latin typeface="Arial" panose="020B0604020202020204" pitchFamily="34" charset="0"/>
                <a:ea typeface="Arial Unicode MS" panose="020B0604020202020204" pitchFamily="34" charset="-122"/>
                <a:cs typeface="Arial" panose="020B0604020202020204" pitchFamily="34" charset="0"/>
              </a:rPr>
              <a:t> &lt; tuple1._1().size() &amp;&amp;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i</a:t>
            </a:r>
            <a:r>
              <a:rPr lang="en-US" altLang="zh-CN" sz="1600" dirty="0">
                <a:latin typeface="Arial" panose="020B0604020202020204" pitchFamily="34" charset="0"/>
                <a:ea typeface="Arial Unicode MS" panose="020B0604020202020204" pitchFamily="34" charset="-122"/>
                <a:cs typeface="Arial" panose="020B0604020202020204" pitchFamily="34" charset="0"/>
              </a:rPr>
              <a:t> &lt; tuple2._1().size();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i</a:t>
            </a: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newv.add</a:t>
            </a:r>
            <a:r>
              <a:rPr lang="en-US" altLang="zh-CN" sz="1600" dirty="0">
                <a:latin typeface="Arial" panose="020B0604020202020204" pitchFamily="34" charset="0"/>
                <a:ea typeface="Arial Unicode MS" panose="020B0604020202020204" pitchFamily="34" charset="-122"/>
                <a:cs typeface="Arial" panose="020B0604020202020204" pitchFamily="34" charset="0"/>
              </a:rPr>
              <a:t>((double) tuple1._1().get(</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i</a:t>
            </a:r>
            <a:r>
              <a:rPr lang="en-US" altLang="zh-CN" sz="1600" dirty="0">
                <a:latin typeface="Arial" panose="020B0604020202020204" pitchFamily="34" charset="0"/>
                <a:ea typeface="Arial Unicode MS" panose="020B0604020202020204" pitchFamily="34" charset="-122"/>
                <a:cs typeface="Arial" panose="020B0604020202020204" pitchFamily="34" charset="0"/>
              </a:rPr>
              <a:t>) + (double) tuple2._1().get(</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i</a:t>
            </a:r>
            <a:r>
              <a:rPr lang="en-US" altLang="zh-CN" sz="1600" dirty="0">
                <a:latin typeface="Arial" panose="020B0604020202020204" pitchFamily="34" charset="0"/>
                <a:ea typeface="Arial Unicode MS" panose="020B0604020202020204" pitchFamily="34" charset="-122"/>
                <a:cs typeface="Arial" panose="020B0604020202020204" pitchFamily="34" charset="0"/>
              </a:rPr>
              <a:t>));</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count = tuple1._2() + tuple2._2();</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return new Tuple2&lt;Vector, Integer&gt;(</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newv</a:t>
            </a:r>
            <a:r>
              <a:rPr lang="en-US" altLang="zh-CN" sz="1600" dirty="0">
                <a:latin typeface="Arial" panose="020B0604020202020204" pitchFamily="34" charset="0"/>
                <a:ea typeface="Arial Unicode MS" panose="020B0604020202020204" pitchFamily="34" charset="-122"/>
                <a:cs typeface="Arial" panose="020B0604020202020204" pitchFamily="34" charset="0"/>
              </a:rPr>
              <a:t>, count);</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 </a:t>
            </a:r>
            <a:endParaRPr lang="zh-CN" altLang="en-US" sz="1600" dirty="0">
              <a:latin typeface="Arial" panose="020B0604020202020204" pitchFamily="34" charset="0"/>
              <a:ea typeface="Arial Unicode MS" panose="020B0604020202020204" pitchFamily="34" charset="-122"/>
              <a:cs typeface="Arial" panose="020B0604020202020204" pitchFamily="34" charset="0"/>
            </a:endParaRPr>
          </a:p>
        </p:txBody>
      </p:sp>
      <p:sp>
        <p:nvSpPr>
          <p:cNvPr id="26628" name="Rectangle 6"/>
          <p:cNvSpPr>
            <a:spLocks noChangeArrowheads="1"/>
          </p:cNvSpPr>
          <p:nvPr/>
        </p:nvSpPr>
        <p:spPr bwMode="auto">
          <a:xfrm>
            <a:off x="409575" y="869950"/>
            <a:ext cx="1620957" cy="523220"/>
          </a:xfrm>
          <a:prstGeom prst="rect">
            <a:avLst/>
          </a:prstGeom>
          <a:noFill/>
          <a:ln w="9525">
            <a:noFill/>
            <a:miter lim="800000"/>
            <a:headEnd/>
            <a:tailEnd/>
          </a:ln>
        </p:spPr>
        <p:txBody>
          <a:bodyPr wrap="none">
            <a:spAutoFit/>
          </a:bodyPr>
          <a:lstStyle/>
          <a:p>
            <a:r>
              <a:rPr lang="en-US" altLang="zh-CN" sz="2800" dirty="0">
                <a:solidFill>
                  <a:srgbClr val="00B050"/>
                </a:solidFill>
                <a:latin typeface="黑体" pitchFamily="2" charset="-122"/>
                <a:ea typeface="黑体" pitchFamily="2" charset="-122"/>
              </a:rPr>
              <a:t>Java</a:t>
            </a:r>
            <a:r>
              <a:rPr lang="zh-CN" altLang="en-US" sz="2800" dirty="0">
                <a:solidFill>
                  <a:srgbClr val="00B050"/>
                </a:solidFill>
                <a:latin typeface="黑体" pitchFamily="2" charset="-122"/>
                <a:ea typeface="黑体" pitchFamily="2" charset="-122"/>
              </a:rPr>
              <a:t>示例</a:t>
            </a:r>
          </a:p>
        </p:txBody>
      </p:sp>
      <p:sp>
        <p:nvSpPr>
          <p:cNvPr id="7" name="Title 1"/>
          <p:cNvSpPr txBox="1">
            <a:spLocks/>
          </p:cNvSpPr>
          <p:nvPr/>
        </p:nvSpPr>
        <p:spPr>
          <a:xfrm>
            <a:off x="432508" y="288371"/>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defRPr/>
            </a:pP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基于</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Spark</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的</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K-Means</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聚类算法代码展示</a:t>
            </a:r>
          </a:p>
        </p:txBody>
      </p:sp>
    </p:spTree>
    <p:extLst>
      <p:ext uri="{BB962C8B-B14F-4D97-AF65-F5344CB8AC3E}">
        <p14:creationId xmlns:p14="http://schemas.microsoft.com/office/powerpoint/2010/main" val="17550099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p:cNvSpPr>
            <a:spLocks noGrp="1"/>
          </p:cNvSpPr>
          <p:nvPr>
            <p:ph sz="quarter" idx="1"/>
          </p:nvPr>
        </p:nvSpPr>
        <p:spPr>
          <a:xfrm>
            <a:off x="-83127" y="1451027"/>
            <a:ext cx="8966200" cy="5087302"/>
          </a:xfrm>
        </p:spPr>
        <p:txBody>
          <a:bodyPr/>
          <a:lstStyle/>
          <a:p>
            <a:pPr marL="319088" lvl="1" indent="0" eaLnBrk="1" hangingPunct="1"/>
            <a:r>
              <a:rPr lang="zh-CN" altLang="en-US" sz="2200" b="1" dirty="0">
                <a:solidFill>
                  <a:srgbClr val="C00000"/>
                </a:solidFill>
                <a:latin typeface="黑体" pitchFamily="2" charset="-122"/>
                <a:ea typeface="黑体" pitchFamily="2" charset="-122"/>
              </a:rPr>
              <a:t> 生成新的聚类中心</a:t>
            </a:r>
            <a:endParaRPr lang="en-US" altLang="zh-CN" sz="2200" b="1" dirty="0">
              <a:solidFill>
                <a:srgbClr val="C00000"/>
              </a:solidFill>
              <a:latin typeface="黑体" pitchFamily="2" charset="-122"/>
              <a:ea typeface="黑体" pitchFamily="2" charset="-122"/>
            </a:endParaRP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JavaPairRDD</a:t>
            </a:r>
            <a:r>
              <a:rPr lang="en-US" altLang="zh-CN" sz="1600" dirty="0">
                <a:latin typeface="Arial" panose="020B0604020202020204" pitchFamily="34" charset="0"/>
                <a:ea typeface="Arial Unicode MS" panose="020B0604020202020204" pitchFamily="34" charset="-122"/>
                <a:cs typeface="Arial" panose="020B0604020202020204" pitchFamily="34" charset="0"/>
              </a:rPr>
              <a:t>&lt;Integer, Vector&gt;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newPointsStats</a:t>
            </a:r>
            <a:r>
              <a:rPr lang="en-US" altLang="zh-CN" sz="1600" dirty="0">
                <a:latin typeface="Arial" panose="020B0604020202020204" pitchFamily="34" charset="0"/>
                <a:ea typeface="Arial Unicode MS" panose="020B0604020202020204" pitchFamily="34" charset="-122"/>
                <a:cs typeface="Arial" panose="020B0604020202020204" pitchFamily="34" charset="0"/>
              </a:rPr>
              <a:t> =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pointStats.mapToPair</a:t>
            </a:r>
            <a:r>
              <a:rPr lang="en-US" altLang="zh-CN" sz="1600" dirty="0">
                <a:latin typeface="Arial" panose="020B0604020202020204" pitchFamily="34" charset="0"/>
                <a:ea typeface="Arial Unicode MS" panose="020B0604020202020204" pitchFamily="34" charset="-122"/>
                <a:cs typeface="Arial" panose="020B0604020202020204" pitchFamily="34" charset="0"/>
              </a:rPr>
              <a:t>(</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new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PairFunction</a:t>
            </a:r>
            <a:r>
              <a:rPr lang="en-US" altLang="zh-CN" sz="1600" dirty="0">
                <a:latin typeface="Arial" panose="020B0604020202020204" pitchFamily="34" charset="0"/>
                <a:ea typeface="Arial Unicode MS" panose="020B0604020202020204" pitchFamily="34" charset="-122"/>
                <a:cs typeface="Arial" panose="020B0604020202020204" pitchFamily="34" charset="0"/>
              </a:rPr>
              <a:t>&lt;Tuple2&lt;Integer, Tuple2&lt;Vector, Integer&gt;&gt;, Integer, Vector&gt;() {</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public Tuple2&lt;Integer, Vector&gt; call(Tuple2&lt;Integer, Tuple2&lt;Vector, Integer&gt;&gt; tuple) {</a:t>
            </a:r>
          </a:p>
          <a:p>
            <a:pPr marL="319088" lvl="1" indent="0" eaLnBrk="1" hangingPunct="1">
              <a:buNone/>
            </a:pPr>
            <a:endParaRPr lang="en-US" altLang="zh-CN" sz="1600" dirty="0">
              <a:latin typeface="Arial" panose="020B0604020202020204" pitchFamily="34" charset="0"/>
              <a:ea typeface="Arial Unicode MS" panose="020B0604020202020204" pitchFamily="34" charset="-122"/>
              <a:cs typeface="Arial" panose="020B0604020202020204" pitchFamily="34" charset="0"/>
            </a:endParaRP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int</a:t>
            </a: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clusterID</a:t>
            </a:r>
            <a:r>
              <a:rPr lang="en-US" altLang="zh-CN" sz="1600" dirty="0">
                <a:latin typeface="Arial" panose="020B0604020202020204" pitchFamily="34" charset="0"/>
                <a:ea typeface="Arial Unicode MS" panose="020B0604020202020204" pitchFamily="34" charset="-122"/>
                <a:cs typeface="Arial" panose="020B0604020202020204" pitchFamily="34" charset="0"/>
              </a:rPr>
              <a:t> = tuple._1();                               </a:t>
            </a:r>
            <a:r>
              <a:rPr lang="en-US" altLang="zh-CN" sz="1600" dirty="0">
                <a:solidFill>
                  <a:srgbClr val="0000FF"/>
                </a:solidFill>
                <a:latin typeface="Arial" panose="020B0604020202020204" pitchFamily="34" charset="0"/>
                <a:ea typeface="Arial Unicode MS" panose="020B0604020202020204" pitchFamily="34" charset="-122"/>
                <a:cs typeface="Arial" panose="020B0604020202020204" pitchFamily="34" charset="0"/>
              </a:rPr>
              <a:t>//</a:t>
            </a:r>
            <a:r>
              <a:rPr lang="en-US" altLang="zh-CN" sz="1600" dirty="0" err="1">
                <a:solidFill>
                  <a:srgbClr val="0000FF"/>
                </a:solidFill>
                <a:latin typeface="Arial" panose="020B0604020202020204" pitchFamily="34" charset="0"/>
                <a:ea typeface="Arial Unicode MS" panose="020B0604020202020204" pitchFamily="34" charset="-122"/>
                <a:cs typeface="Arial" panose="020B0604020202020204" pitchFamily="34" charset="0"/>
              </a:rPr>
              <a:t>clusterID</a:t>
            </a:r>
            <a:r>
              <a:rPr lang="zh-CN" altLang="en-US" sz="1600" dirty="0">
                <a:solidFill>
                  <a:srgbClr val="0000FF"/>
                </a:solidFill>
                <a:latin typeface="Arial" panose="020B0604020202020204" pitchFamily="34" charset="0"/>
                <a:ea typeface="Arial Unicode MS" panose="020B0604020202020204" pitchFamily="34" charset="-122"/>
                <a:cs typeface="Arial" panose="020B0604020202020204" pitchFamily="34" charset="0"/>
              </a:rPr>
              <a:t>表示聚类的类别</a:t>
            </a:r>
            <a:endParaRPr lang="en-US" altLang="zh-CN" sz="1600" dirty="0">
              <a:solidFill>
                <a:srgbClr val="0000FF"/>
              </a:solidFill>
              <a:latin typeface="Arial" panose="020B0604020202020204" pitchFamily="34" charset="0"/>
              <a:ea typeface="Arial Unicode MS" panose="020B0604020202020204" pitchFamily="34" charset="-122"/>
              <a:cs typeface="Arial" panose="020B0604020202020204" pitchFamily="34" charset="0"/>
            </a:endParaRP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Vector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newv</a:t>
            </a:r>
            <a:r>
              <a:rPr lang="en-US" altLang="zh-CN" sz="1600" dirty="0">
                <a:latin typeface="Arial" panose="020B0604020202020204" pitchFamily="34" charset="0"/>
                <a:ea typeface="Arial Unicode MS" panose="020B0604020202020204" pitchFamily="34" charset="-122"/>
                <a:cs typeface="Arial" panose="020B0604020202020204" pitchFamily="34" charset="0"/>
              </a:rPr>
              <a:t> = new Vector&lt;Double&gt;();          </a:t>
            </a:r>
            <a:r>
              <a:rPr lang="en-US" altLang="zh-CN" sz="1600" dirty="0">
                <a:solidFill>
                  <a:srgbClr val="0000FF"/>
                </a:solidFill>
                <a:latin typeface="Arial" panose="020B0604020202020204" pitchFamily="34" charset="0"/>
                <a:ea typeface="Arial Unicode MS" panose="020B0604020202020204" pitchFamily="34" charset="-122"/>
                <a:cs typeface="Arial" panose="020B0604020202020204" pitchFamily="34" charset="0"/>
              </a:rPr>
              <a:t>//</a:t>
            </a:r>
            <a:r>
              <a:rPr lang="en-US" altLang="zh-CN" sz="1600" dirty="0" err="1">
                <a:solidFill>
                  <a:srgbClr val="0000FF"/>
                </a:solidFill>
                <a:latin typeface="Arial" panose="020B0604020202020204" pitchFamily="34" charset="0"/>
                <a:ea typeface="Arial Unicode MS" panose="020B0604020202020204" pitchFamily="34" charset="-122"/>
                <a:cs typeface="Arial" panose="020B0604020202020204" pitchFamily="34" charset="0"/>
              </a:rPr>
              <a:t>newv</a:t>
            </a:r>
            <a:r>
              <a:rPr lang="zh-CN" altLang="en-US" sz="1600" dirty="0">
                <a:solidFill>
                  <a:srgbClr val="0000FF"/>
                </a:solidFill>
                <a:latin typeface="Arial" panose="020B0604020202020204" pitchFamily="34" charset="0"/>
                <a:ea typeface="Arial Unicode MS" panose="020B0604020202020204" pitchFamily="34" charset="-122"/>
                <a:cs typeface="Arial" panose="020B0604020202020204" pitchFamily="34" charset="0"/>
              </a:rPr>
              <a:t>表示聚类中的向量之和</a:t>
            </a:r>
            <a:endParaRPr lang="en-US" altLang="zh-CN" sz="1600" dirty="0">
              <a:solidFill>
                <a:srgbClr val="0000FF"/>
              </a:solidFill>
              <a:latin typeface="Arial" panose="020B0604020202020204" pitchFamily="34" charset="0"/>
              <a:ea typeface="Arial Unicode MS" panose="020B0604020202020204" pitchFamily="34" charset="-122"/>
              <a:cs typeface="Arial" panose="020B0604020202020204" pitchFamily="34" charset="0"/>
            </a:endParaRP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int</a:t>
            </a:r>
            <a:r>
              <a:rPr lang="en-US" altLang="zh-CN" sz="1600" dirty="0">
                <a:latin typeface="Arial" panose="020B0604020202020204" pitchFamily="34" charset="0"/>
                <a:ea typeface="Arial Unicode MS" panose="020B0604020202020204" pitchFamily="34" charset="-122"/>
                <a:cs typeface="Arial" panose="020B0604020202020204" pitchFamily="34" charset="0"/>
              </a:rPr>
              <a:t> count = tuple._2()._2();                             </a:t>
            </a:r>
            <a:r>
              <a:rPr lang="en-US" altLang="zh-CN" sz="1600" dirty="0">
                <a:solidFill>
                  <a:srgbClr val="0000FF"/>
                </a:solidFill>
                <a:latin typeface="Arial" panose="020B0604020202020204" pitchFamily="34" charset="0"/>
                <a:ea typeface="Arial Unicode MS" panose="020B0604020202020204" pitchFamily="34" charset="-122"/>
                <a:cs typeface="Arial" panose="020B0604020202020204" pitchFamily="34" charset="0"/>
              </a:rPr>
              <a:t>//count</a:t>
            </a:r>
            <a:r>
              <a:rPr lang="zh-CN" altLang="en-US" sz="1600" dirty="0">
                <a:solidFill>
                  <a:srgbClr val="0000FF"/>
                </a:solidFill>
                <a:latin typeface="Arial" panose="020B0604020202020204" pitchFamily="34" charset="0"/>
                <a:ea typeface="Arial Unicode MS" panose="020B0604020202020204" pitchFamily="34" charset="-122"/>
                <a:cs typeface="Arial" panose="020B0604020202020204" pitchFamily="34" charset="0"/>
              </a:rPr>
              <a:t>表示聚类中向量个数</a:t>
            </a:r>
            <a:endParaRPr lang="en-US" altLang="zh-CN" sz="1600" dirty="0">
              <a:solidFill>
                <a:srgbClr val="0000FF"/>
              </a:solidFill>
              <a:latin typeface="Arial" panose="020B0604020202020204" pitchFamily="34" charset="0"/>
              <a:ea typeface="Arial Unicode MS" panose="020B0604020202020204" pitchFamily="34" charset="-122"/>
              <a:cs typeface="Arial" panose="020B0604020202020204" pitchFamily="34" charset="0"/>
            </a:endParaRPr>
          </a:p>
          <a:p>
            <a:pPr marL="319088" lvl="1" indent="0" eaLnBrk="1" hangingPunct="1">
              <a:buNone/>
            </a:pPr>
            <a:endParaRPr lang="en-US" altLang="zh-CN" sz="1600" dirty="0">
              <a:latin typeface="Arial" panose="020B0604020202020204" pitchFamily="34" charset="0"/>
              <a:ea typeface="Arial Unicode MS" panose="020B0604020202020204" pitchFamily="34" charset="-122"/>
              <a:cs typeface="Arial" panose="020B0604020202020204" pitchFamily="34" charset="0"/>
            </a:endParaRP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for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int</a:t>
            </a: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i</a:t>
            </a:r>
            <a:r>
              <a:rPr lang="en-US" altLang="zh-CN" sz="1600" dirty="0">
                <a:latin typeface="Arial" panose="020B0604020202020204" pitchFamily="34" charset="0"/>
                <a:ea typeface="Arial Unicode MS" panose="020B0604020202020204" pitchFamily="34" charset="-122"/>
                <a:cs typeface="Arial" panose="020B0604020202020204" pitchFamily="34" charset="0"/>
              </a:rPr>
              <a:t> = 0;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i</a:t>
            </a:r>
            <a:r>
              <a:rPr lang="en-US" altLang="zh-CN" sz="1600" dirty="0">
                <a:latin typeface="Arial" panose="020B0604020202020204" pitchFamily="34" charset="0"/>
                <a:ea typeface="Arial Unicode MS" panose="020B0604020202020204" pitchFamily="34" charset="-122"/>
                <a:cs typeface="Arial" panose="020B0604020202020204" pitchFamily="34" charset="0"/>
              </a:rPr>
              <a:t> &lt; tuple._2()._1().size();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i</a:t>
            </a: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newv.add</a:t>
            </a:r>
            <a:r>
              <a:rPr lang="en-US" altLang="zh-CN" sz="1600" dirty="0">
                <a:latin typeface="Arial" panose="020B0604020202020204" pitchFamily="34" charset="0"/>
                <a:ea typeface="Arial Unicode MS" panose="020B0604020202020204" pitchFamily="34" charset="-122"/>
                <a:cs typeface="Arial" panose="020B0604020202020204" pitchFamily="34" charset="0"/>
              </a:rPr>
              <a:t>((double) tuple._2()._1().get(</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i</a:t>
            </a:r>
            <a:r>
              <a:rPr lang="en-US" altLang="zh-CN" sz="1600" dirty="0">
                <a:latin typeface="Arial" panose="020B0604020202020204" pitchFamily="34" charset="0"/>
                <a:ea typeface="Arial Unicode MS" panose="020B0604020202020204" pitchFamily="34" charset="-122"/>
                <a:cs typeface="Arial" panose="020B0604020202020204" pitchFamily="34" charset="0"/>
              </a:rPr>
              <a:t>) * 1.0 / count);</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return new Tuple2&lt;Integer, Vector&gt;(</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clusterID</a:t>
            </a: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newv</a:t>
            </a:r>
            <a:r>
              <a:rPr lang="en-US" altLang="zh-CN" sz="1600" dirty="0">
                <a:latin typeface="Arial" panose="020B0604020202020204" pitchFamily="34" charset="0"/>
                <a:ea typeface="Arial Unicode MS" panose="020B0604020202020204" pitchFamily="34" charset="-122"/>
                <a:cs typeface="Arial" panose="020B0604020202020204" pitchFamily="34" charset="0"/>
              </a:rPr>
              <a:t>);</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a:t>
            </a:r>
          </a:p>
          <a:p>
            <a:pPr marL="319088" lvl="1" indent="0" eaLnBrk="1" hangingPunct="1">
              <a:buNone/>
            </a:pPr>
            <a:r>
              <a:rPr lang="en-US" altLang="zh-CN" sz="1600" dirty="0">
                <a:latin typeface="Arial" panose="020B0604020202020204" pitchFamily="34" charset="0"/>
                <a:ea typeface="Arial Unicode MS" panose="020B0604020202020204" pitchFamily="34" charset="-122"/>
                <a:cs typeface="Arial" panose="020B0604020202020204" pitchFamily="34" charset="0"/>
              </a:rPr>
              <a:t>     Map&lt;Integer, Vector&gt;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newPoint</a:t>
            </a:r>
            <a:r>
              <a:rPr lang="en-US" altLang="zh-CN" sz="1600" dirty="0">
                <a:latin typeface="Arial" panose="020B0604020202020204" pitchFamily="34" charset="0"/>
                <a:ea typeface="Arial Unicode MS" panose="020B0604020202020204" pitchFamily="34" charset="-122"/>
                <a:cs typeface="Arial" panose="020B0604020202020204" pitchFamily="34" charset="0"/>
              </a:rPr>
              <a:t> = </a:t>
            </a:r>
            <a:r>
              <a:rPr lang="en-US" altLang="zh-CN" sz="1600" dirty="0" err="1">
                <a:latin typeface="Arial" panose="020B0604020202020204" pitchFamily="34" charset="0"/>
                <a:ea typeface="Arial Unicode MS" panose="020B0604020202020204" pitchFamily="34" charset="-122"/>
                <a:cs typeface="Arial" panose="020B0604020202020204" pitchFamily="34" charset="0"/>
              </a:rPr>
              <a:t>newPointsStats.collectAsMap</a:t>
            </a:r>
            <a:r>
              <a:rPr lang="en-US" altLang="zh-CN" sz="1600" dirty="0">
                <a:latin typeface="Arial" panose="020B0604020202020204" pitchFamily="34" charset="0"/>
                <a:ea typeface="Arial Unicode MS" panose="020B0604020202020204" pitchFamily="34" charset="-122"/>
                <a:cs typeface="Arial" panose="020B0604020202020204" pitchFamily="34" charset="0"/>
              </a:rPr>
              <a:t>();</a:t>
            </a:r>
            <a:endParaRPr lang="zh-CN" altLang="en-US" sz="1600" dirty="0">
              <a:latin typeface="Arial" panose="020B0604020202020204" pitchFamily="34" charset="0"/>
              <a:ea typeface="Arial Unicode MS" panose="020B0604020202020204" pitchFamily="34" charset="-122"/>
              <a:cs typeface="Arial" panose="020B0604020202020204" pitchFamily="34" charset="0"/>
            </a:endParaRPr>
          </a:p>
        </p:txBody>
      </p:sp>
      <p:sp>
        <p:nvSpPr>
          <p:cNvPr id="26628" name="Rectangle 6"/>
          <p:cNvSpPr>
            <a:spLocks noChangeArrowheads="1"/>
          </p:cNvSpPr>
          <p:nvPr/>
        </p:nvSpPr>
        <p:spPr bwMode="auto">
          <a:xfrm>
            <a:off x="409575" y="869950"/>
            <a:ext cx="1620957" cy="523220"/>
          </a:xfrm>
          <a:prstGeom prst="rect">
            <a:avLst/>
          </a:prstGeom>
          <a:noFill/>
          <a:ln w="9525">
            <a:noFill/>
            <a:miter lim="800000"/>
            <a:headEnd/>
            <a:tailEnd/>
          </a:ln>
        </p:spPr>
        <p:txBody>
          <a:bodyPr wrap="none">
            <a:spAutoFit/>
          </a:bodyPr>
          <a:lstStyle/>
          <a:p>
            <a:r>
              <a:rPr lang="en-US" altLang="zh-CN" sz="2800" dirty="0">
                <a:solidFill>
                  <a:srgbClr val="00B050"/>
                </a:solidFill>
                <a:latin typeface="黑体" pitchFamily="2" charset="-122"/>
                <a:ea typeface="黑体" pitchFamily="2" charset="-122"/>
              </a:rPr>
              <a:t>Java</a:t>
            </a:r>
            <a:r>
              <a:rPr lang="zh-CN" altLang="en-US" sz="2800" dirty="0">
                <a:solidFill>
                  <a:srgbClr val="00B050"/>
                </a:solidFill>
                <a:latin typeface="黑体" pitchFamily="2" charset="-122"/>
                <a:ea typeface="黑体" pitchFamily="2" charset="-122"/>
              </a:rPr>
              <a:t>示例</a:t>
            </a:r>
          </a:p>
        </p:txBody>
      </p:sp>
      <p:sp>
        <p:nvSpPr>
          <p:cNvPr id="7" name="Title 1"/>
          <p:cNvSpPr txBox="1">
            <a:spLocks/>
          </p:cNvSpPr>
          <p:nvPr/>
        </p:nvSpPr>
        <p:spPr>
          <a:xfrm>
            <a:off x="432508" y="326471"/>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defRPr/>
            </a:pP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基于</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Spark</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的</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K-Means</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聚类算法代码展示</a:t>
            </a:r>
          </a:p>
        </p:txBody>
      </p:sp>
    </p:spTree>
    <p:extLst>
      <p:ext uri="{BB962C8B-B14F-4D97-AF65-F5344CB8AC3E}">
        <p14:creationId xmlns:p14="http://schemas.microsoft.com/office/powerpoint/2010/main" val="42180251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6"/>
          <p:cNvSpPr>
            <a:spLocks noChangeArrowheads="1"/>
          </p:cNvSpPr>
          <p:nvPr/>
        </p:nvSpPr>
        <p:spPr bwMode="auto">
          <a:xfrm>
            <a:off x="409575" y="869950"/>
            <a:ext cx="1620957" cy="523220"/>
          </a:xfrm>
          <a:prstGeom prst="rect">
            <a:avLst/>
          </a:prstGeom>
          <a:noFill/>
          <a:ln w="9525">
            <a:noFill/>
            <a:miter lim="800000"/>
            <a:headEnd/>
            <a:tailEnd/>
          </a:ln>
        </p:spPr>
        <p:txBody>
          <a:bodyPr wrap="none">
            <a:spAutoFit/>
          </a:bodyPr>
          <a:lstStyle/>
          <a:p>
            <a:r>
              <a:rPr lang="zh-CN" altLang="en-US" sz="2800" dirty="0">
                <a:solidFill>
                  <a:srgbClr val="00B050"/>
                </a:solidFill>
                <a:latin typeface="黑体" pitchFamily="2" charset="-122"/>
                <a:ea typeface="黑体" pitchFamily="2" charset="-122"/>
              </a:rPr>
              <a:t>性能比较</a:t>
            </a:r>
          </a:p>
        </p:txBody>
      </p:sp>
      <p:sp>
        <p:nvSpPr>
          <p:cNvPr id="7" name="Title 1"/>
          <p:cNvSpPr txBox="1">
            <a:spLocks/>
          </p:cNvSpPr>
          <p:nvPr/>
        </p:nvSpPr>
        <p:spPr>
          <a:xfrm>
            <a:off x="432508" y="326471"/>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defRPr/>
            </a:pP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基于</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Spark</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的</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K-Means</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聚类算法代码展示</a:t>
            </a:r>
          </a:p>
        </p:txBody>
      </p:sp>
      <p:pic>
        <p:nvPicPr>
          <p:cNvPr id="8" name="图片 5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3694" y="1633537"/>
            <a:ext cx="6706390" cy="4424363"/>
          </a:xfrm>
          <a:prstGeom prst="rect">
            <a:avLst/>
          </a:prstGeom>
          <a:noFill/>
          <a:ln>
            <a:noFill/>
          </a:ln>
        </p:spPr>
      </p:pic>
    </p:spTree>
    <p:extLst>
      <p:ext uri="{BB962C8B-B14F-4D97-AF65-F5344CB8AC3E}">
        <p14:creationId xmlns:p14="http://schemas.microsoft.com/office/powerpoint/2010/main" val="7775774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1046266"/>
            <a:ext cx="8305060" cy="5450889"/>
          </a:xfrm>
        </p:spPr>
        <p:txBody>
          <a:bodyPr/>
          <a:lstStyle/>
          <a:p>
            <a:pPr algn="just">
              <a:buNone/>
            </a:pPr>
            <a:r>
              <a:rPr lang="zh-CN" altLang="en-US" b="1" dirty="0">
                <a:solidFill>
                  <a:srgbClr val="33CC33"/>
                </a:solidFill>
                <a:latin typeface="Arial Narrow" pitchFamily="34" charset="0"/>
                <a:ea typeface="黑体" pitchFamily="49" charset="-122"/>
              </a:rPr>
              <a:t>文档倒排算法简介</a:t>
            </a:r>
            <a:endParaRPr lang="en-US" altLang="zh-CN" b="1" dirty="0">
              <a:solidFill>
                <a:srgbClr val="33CC33"/>
              </a:solidFill>
              <a:latin typeface="Arial Narrow" pitchFamily="34" charset="0"/>
              <a:ea typeface="黑体" pitchFamily="49" charset="-122"/>
            </a:endParaRPr>
          </a:p>
          <a:p>
            <a:pPr lvl="1" algn="just"/>
            <a:r>
              <a:rPr lang="en-US" altLang="zh-CN" dirty="0">
                <a:latin typeface="Arial Narrow" pitchFamily="34" charset="0"/>
                <a:ea typeface="黑体" pitchFamily="49" charset="-122"/>
              </a:rPr>
              <a:t>Inverted Index(</a:t>
            </a:r>
            <a:r>
              <a:rPr lang="zh-CN" altLang="en-US" dirty="0">
                <a:latin typeface="Arial Narrow" pitchFamily="34" charset="0"/>
                <a:ea typeface="黑体" pitchFamily="49" charset="-122"/>
              </a:rPr>
              <a:t>倒排索引</a:t>
            </a:r>
            <a:r>
              <a:rPr lang="en-US" altLang="zh-CN" dirty="0">
                <a:latin typeface="Arial Narrow" pitchFamily="34" charset="0"/>
                <a:ea typeface="黑体" pitchFamily="49" charset="-122"/>
              </a:rPr>
              <a:t>)</a:t>
            </a:r>
            <a:r>
              <a:rPr lang="zh-CN" altLang="en-US" dirty="0">
                <a:latin typeface="Arial Narrow" pitchFamily="34" charset="0"/>
                <a:ea typeface="黑体" pitchFamily="49" charset="-122"/>
              </a:rPr>
              <a:t>是目前几乎所有支持全文检索的搜索引擎都要依赖的一个数据结构。基于索引结构，给出一个词</a:t>
            </a:r>
            <a:r>
              <a:rPr lang="en-US" altLang="zh-CN" dirty="0">
                <a:latin typeface="Arial Narrow" pitchFamily="34" charset="0"/>
                <a:ea typeface="黑体" pitchFamily="49" charset="-122"/>
              </a:rPr>
              <a:t>(</a:t>
            </a:r>
            <a:r>
              <a:rPr lang="en-US" altLang="zh-CN" b="1" dirty="0">
                <a:latin typeface="Arial Narrow" pitchFamily="34" charset="0"/>
                <a:ea typeface="黑体" pitchFamily="49" charset="-122"/>
              </a:rPr>
              <a:t>term</a:t>
            </a:r>
            <a:r>
              <a:rPr lang="en-US" altLang="zh-CN" dirty="0">
                <a:latin typeface="Arial Narrow" pitchFamily="34" charset="0"/>
                <a:ea typeface="黑体" pitchFamily="49" charset="-122"/>
              </a:rPr>
              <a:t>)</a:t>
            </a:r>
            <a:r>
              <a:rPr lang="zh-CN" altLang="en-US" dirty="0">
                <a:latin typeface="Arial Narrow" pitchFamily="34" charset="0"/>
                <a:ea typeface="黑体" pitchFamily="49" charset="-122"/>
              </a:rPr>
              <a:t>，能取得含有这个</a:t>
            </a:r>
            <a:r>
              <a:rPr lang="en-US" altLang="zh-CN" dirty="0">
                <a:latin typeface="Arial Narrow" pitchFamily="34" charset="0"/>
                <a:ea typeface="黑体" pitchFamily="49" charset="-122"/>
              </a:rPr>
              <a:t>term</a:t>
            </a:r>
            <a:r>
              <a:rPr lang="zh-CN" altLang="en-US" dirty="0">
                <a:latin typeface="Arial Narrow" pitchFamily="34" charset="0"/>
                <a:ea typeface="黑体" pitchFamily="49" charset="-122"/>
              </a:rPr>
              <a:t>的文档列表</a:t>
            </a:r>
            <a:r>
              <a:rPr lang="en-US" altLang="zh-CN" dirty="0">
                <a:latin typeface="Arial Narrow" pitchFamily="34" charset="0"/>
                <a:ea typeface="黑体" pitchFamily="49" charset="-122"/>
              </a:rPr>
              <a:t>(the list of </a:t>
            </a:r>
            <a:r>
              <a:rPr lang="en-US" altLang="zh-CN" b="1" dirty="0">
                <a:latin typeface="Arial Narrow" pitchFamily="34" charset="0"/>
                <a:ea typeface="黑体" pitchFamily="49" charset="-122"/>
              </a:rPr>
              <a:t>documents</a:t>
            </a:r>
            <a:r>
              <a:rPr lang="en-US" altLang="zh-CN" dirty="0">
                <a:latin typeface="Arial Narrow" pitchFamily="34" charset="0"/>
                <a:ea typeface="黑体" pitchFamily="49" charset="-122"/>
              </a:rPr>
              <a:t>)</a:t>
            </a:r>
          </a:p>
          <a:p>
            <a:pPr lvl="1" algn="just"/>
            <a:r>
              <a:rPr lang="en-US" altLang="zh-CN" dirty="0">
                <a:latin typeface="Arial Narrow" pitchFamily="34" charset="0"/>
                <a:ea typeface="黑体" pitchFamily="49" charset="-122"/>
              </a:rPr>
              <a:t>Web Search</a:t>
            </a:r>
            <a:r>
              <a:rPr lang="zh-CN" altLang="en-US" dirty="0">
                <a:latin typeface="Arial Narrow" pitchFamily="34" charset="0"/>
                <a:ea typeface="黑体" pitchFamily="49" charset="-122"/>
              </a:rPr>
              <a:t>中的问题主要分为三部分：</a:t>
            </a:r>
            <a:endParaRPr lang="en-US" altLang="zh-CN" dirty="0">
              <a:latin typeface="Arial Narrow" pitchFamily="34" charset="0"/>
              <a:ea typeface="黑体" pitchFamily="49" charset="-122"/>
            </a:endParaRPr>
          </a:p>
          <a:p>
            <a:pPr lvl="2" algn="just"/>
            <a:r>
              <a:rPr lang="en-US" altLang="zh-CN" sz="2400" dirty="0">
                <a:latin typeface="Arial Narrow" pitchFamily="34" charset="0"/>
                <a:ea typeface="黑体" pitchFamily="49" charset="-122"/>
              </a:rPr>
              <a:t>crawling(gathering web content)</a:t>
            </a:r>
          </a:p>
          <a:p>
            <a:pPr lvl="2" algn="just"/>
            <a:r>
              <a:rPr lang="en-US" altLang="zh-CN" sz="2400" dirty="0">
                <a:latin typeface="Arial Narrow" pitchFamily="34" charset="0"/>
                <a:ea typeface="黑体" pitchFamily="49" charset="-122"/>
              </a:rPr>
              <a:t>indexing(construction of the inverted index)</a:t>
            </a:r>
          </a:p>
          <a:p>
            <a:pPr lvl="2" algn="just"/>
            <a:r>
              <a:rPr lang="en-US" altLang="zh-CN" sz="2400" dirty="0">
                <a:latin typeface="Arial Narrow" pitchFamily="34" charset="0"/>
                <a:ea typeface="黑体" pitchFamily="49" charset="-122"/>
              </a:rPr>
              <a:t>retrieval(ranking documents given a query)</a:t>
            </a:r>
          </a:p>
          <a:p>
            <a:pPr lvl="1" algn="just"/>
            <a:r>
              <a:rPr lang="en-US" altLang="zh-CN" sz="2800" dirty="0">
                <a:latin typeface="Arial Narrow" pitchFamily="34" charset="0"/>
                <a:ea typeface="黑体" pitchFamily="49" charset="-122"/>
              </a:rPr>
              <a:t>crawling</a:t>
            </a:r>
            <a:r>
              <a:rPr lang="zh-CN" altLang="en-US" sz="2800" dirty="0">
                <a:latin typeface="Arial Narrow" pitchFamily="34" charset="0"/>
                <a:ea typeface="黑体" pitchFamily="49" charset="-122"/>
              </a:rPr>
              <a:t>和</a:t>
            </a:r>
            <a:r>
              <a:rPr lang="en-US" altLang="zh-CN" sz="2800" dirty="0">
                <a:latin typeface="Arial Narrow" pitchFamily="34" charset="0"/>
                <a:ea typeface="黑体" pitchFamily="49" charset="-122"/>
              </a:rPr>
              <a:t>indexing</a:t>
            </a:r>
            <a:r>
              <a:rPr lang="zh-CN" altLang="en-US" sz="2800" dirty="0">
                <a:latin typeface="Arial Narrow" pitchFamily="34" charset="0"/>
                <a:ea typeface="黑体" pitchFamily="49" charset="-122"/>
              </a:rPr>
              <a:t>都是离线的，</a:t>
            </a:r>
            <a:r>
              <a:rPr lang="en-US" altLang="zh-CN" sz="2800" dirty="0">
                <a:latin typeface="Arial Narrow" pitchFamily="34" charset="0"/>
                <a:ea typeface="黑体" pitchFamily="49" charset="-122"/>
              </a:rPr>
              <a:t>retrieval</a:t>
            </a:r>
            <a:r>
              <a:rPr lang="zh-CN" altLang="en-US" sz="2800" dirty="0">
                <a:latin typeface="Arial Narrow" pitchFamily="34" charset="0"/>
                <a:ea typeface="黑体" pitchFamily="49" charset="-122"/>
              </a:rPr>
              <a:t>是在线、实时的</a:t>
            </a:r>
          </a:p>
        </p:txBody>
      </p:sp>
      <p:sp>
        <p:nvSpPr>
          <p:cNvPr id="6" name="Title 1"/>
          <p:cNvSpPr txBox="1">
            <a:spLocks/>
          </p:cNvSpPr>
          <p:nvPr/>
        </p:nvSpPr>
        <p:spPr>
          <a:xfrm>
            <a:off x="439435" y="385354"/>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altLang="zh-CN" sz="32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10. </a:t>
            </a:r>
            <a:r>
              <a:rPr lang="zh-CN" altLang="en-US" sz="32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文档倒排索引算法</a:t>
            </a:r>
            <a:endParaRPr kumimoji="0" lang="en-US" altLang="zh-CN" sz="32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Tree>
    <p:extLst>
      <p:ext uri="{BB962C8B-B14F-4D97-AF65-F5344CB8AC3E}">
        <p14:creationId xmlns:p14="http://schemas.microsoft.com/office/powerpoint/2010/main" val="1744241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ChangeArrowheads="1"/>
          </p:cNvSpPr>
          <p:nvPr/>
        </p:nvSpPr>
        <p:spPr bwMode="auto">
          <a:xfrm>
            <a:off x="458788" y="808038"/>
            <a:ext cx="5853112" cy="492125"/>
          </a:xfrm>
          <a:prstGeom prst="rect">
            <a:avLst/>
          </a:prstGeom>
          <a:noFill/>
          <a:ln w="9525">
            <a:noFill/>
            <a:miter lim="800000"/>
            <a:headEnd/>
            <a:tailEnd/>
          </a:ln>
        </p:spPr>
        <p:txBody>
          <a:bodyPr wrap="none">
            <a:spAutoFit/>
          </a:bodyPr>
          <a:lstStyle/>
          <a:p>
            <a:r>
              <a:rPr lang="zh-CN" altLang="en-US" sz="2600">
                <a:solidFill>
                  <a:srgbClr val="00B050"/>
                </a:solidFill>
                <a:latin typeface="黑体" pitchFamily="2" charset="-122"/>
                <a:ea typeface="黑体" pitchFamily="2" charset="-122"/>
              </a:rPr>
              <a:t>研究发现大数据隐含着更为准确的事实</a:t>
            </a:r>
            <a:endParaRPr lang="en-US" altLang="zh-CN" sz="2600">
              <a:solidFill>
                <a:srgbClr val="00B050"/>
              </a:solidFill>
              <a:latin typeface="黑体" pitchFamily="2" charset="-122"/>
              <a:ea typeface="黑体" pitchFamily="2" charset="-122"/>
            </a:endParaRPr>
          </a:p>
        </p:txBody>
      </p:sp>
      <p:sp>
        <p:nvSpPr>
          <p:cNvPr id="12291" name="Content Placeholder 2"/>
          <p:cNvSpPr txBox="1">
            <a:spLocks/>
          </p:cNvSpPr>
          <p:nvPr/>
        </p:nvSpPr>
        <p:spPr bwMode="auto">
          <a:xfrm>
            <a:off x="450850" y="1527175"/>
            <a:ext cx="3219450" cy="2571750"/>
          </a:xfrm>
          <a:prstGeom prst="rect">
            <a:avLst/>
          </a:prstGeom>
          <a:noFill/>
          <a:ln w="9525">
            <a:noFill/>
            <a:miter lim="800000"/>
            <a:headEnd/>
            <a:tailEnd/>
          </a:ln>
        </p:spPr>
        <p:txBody>
          <a:bodyPr/>
          <a:lstStyle/>
          <a:p>
            <a:pPr algn="just">
              <a:spcBef>
                <a:spcPts val="575"/>
              </a:spcBef>
              <a:spcAft>
                <a:spcPts val="600"/>
              </a:spcAft>
              <a:buClr>
                <a:schemeClr val="accent1"/>
              </a:buClr>
              <a:buSzPct val="85000"/>
            </a:pPr>
            <a:r>
              <a:rPr lang="en-US" altLang="zh-CN" sz="2400" dirty="0">
                <a:latin typeface="Arial Narrow" pitchFamily="34" charset="0"/>
                <a:ea typeface="黑体" pitchFamily="2" charset="-122"/>
              </a:rPr>
              <a:t> 2007</a:t>
            </a:r>
            <a:r>
              <a:rPr lang="zh-CN" altLang="en-US" sz="2400" dirty="0">
                <a:latin typeface="Arial Narrow" pitchFamily="34" charset="0"/>
                <a:ea typeface="黑体" pitchFamily="2" charset="-122"/>
              </a:rPr>
              <a:t>年</a:t>
            </a:r>
            <a:r>
              <a:rPr lang="en-US" altLang="zh-CN" sz="2400" dirty="0">
                <a:latin typeface="Arial Narrow" pitchFamily="34" charset="0"/>
                <a:ea typeface="黑体" pitchFamily="2" charset="-122"/>
              </a:rPr>
              <a:t>Google</a:t>
            </a:r>
            <a:r>
              <a:rPr lang="zh-CN" altLang="en-US" sz="2400" dirty="0">
                <a:latin typeface="Arial Narrow" pitchFamily="34" charset="0"/>
                <a:ea typeface="黑体" pitchFamily="2" charset="-122"/>
              </a:rPr>
              <a:t>公司</a:t>
            </a:r>
            <a:r>
              <a:rPr lang="en-US" altLang="zh-CN" sz="2400" dirty="0" err="1">
                <a:latin typeface="Arial Narrow" pitchFamily="34" charset="0"/>
                <a:ea typeface="黑体" pitchFamily="2" charset="-122"/>
              </a:rPr>
              <a:t>Brants</a:t>
            </a:r>
            <a:r>
              <a:rPr lang="zh-CN" altLang="en-US" sz="2400" dirty="0">
                <a:latin typeface="Arial Narrow" pitchFamily="34" charset="0"/>
                <a:ea typeface="黑体" pitchFamily="2" charset="-122"/>
              </a:rPr>
              <a:t>等基于</a:t>
            </a:r>
            <a:r>
              <a:rPr lang="en-US" altLang="zh-CN" sz="2400" dirty="0">
                <a:latin typeface="Arial Narrow" pitchFamily="34" charset="0"/>
                <a:ea typeface="黑体" pitchFamily="2" charset="-122"/>
              </a:rPr>
              <a:t>MapReduce</a:t>
            </a:r>
            <a:r>
              <a:rPr lang="zh-CN" altLang="en-US" sz="2400" dirty="0">
                <a:latin typeface="Arial Narrow" pitchFamily="34" charset="0"/>
                <a:ea typeface="黑体" pitchFamily="2" charset="-122"/>
              </a:rPr>
              <a:t>研究了一个</a:t>
            </a:r>
            <a:r>
              <a:rPr lang="en-US" altLang="zh-CN" sz="2400" dirty="0">
                <a:latin typeface="Arial Narrow" pitchFamily="34" charset="0"/>
                <a:ea typeface="黑体" pitchFamily="2" charset="-122"/>
              </a:rPr>
              <a:t>2</a:t>
            </a:r>
            <a:r>
              <a:rPr lang="zh-CN" altLang="en-US" sz="2400" dirty="0">
                <a:latin typeface="Arial Narrow" pitchFamily="34" charset="0"/>
                <a:ea typeface="黑体" pitchFamily="2" charset="-122"/>
              </a:rPr>
              <a:t>万亿单词训练数据集的语言模型，发现大数据集上的简单算法能比小数据集上的复杂算法产生更好的结果</a:t>
            </a:r>
            <a:endParaRPr lang="en-US" altLang="zh-CN" sz="1400" b="1" dirty="0">
              <a:latin typeface="Arial Narrow" pitchFamily="34" charset="0"/>
            </a:endParaRPr>
          </a:p>
        </p:txBody>
      </p:sp>
      <p:pic>
        <p:nvPicPr>
          <p:cNvPr id="9" name="Picture 1"/>
          <p:cNvPicPr>
            <a:picLocks noChangeAspect="1" noChangeArrowheads="1"/>
          </p:cNvPicPr>
          <p:nvPr/>
        </p:nvPicPr>
        <p:blipFill>
          <a:blip r:embed="rId2" cstate="print"/>
          <a:srcRect/>
          <a:stretch>
            <a:fillRect/>
          </a:stretch>
        </p:blipFill>
        <p:spPr bwMode="auto">
          <a:xfrm>
            <a:off x="3937000" y="1635125"/>
            <a:ext cx="4822825" cy="4384675"/>
          </a:xfrm>
          <a:prstGeom prst="rect">
            <a:avLst/>
          </a:prstGeom>
          <a:ln>
            <a:noFill/>
          </a:ln>
          <a:effectLst>
            <a:outerShdw blurRad="190500" algn="tl" rotWithShape="0">
              <a:srgbClr val="000000">
                <a:alpha val="70000"/>
              </a:srgbClr>
            </a:outerShdw>
          </a:effectLst>
        </p:spPr>
      </p:pic>
      <p:sp>
        <p:nvSpPr>
          <p:cNvPr id="12293" name="Rectangle 9"/>
          <p:cNvSpPr>
            <a:spLocks noChangeArrowheads="1"/>
          </p:cNvSpPr>
          <p:nvPr/>
        </p:nvSpPr>
        <p:spPr bwMode="auto">
          <a:xfrm>
            <a:off x="468313" y="5353050"/>
            <a:ext cx="3201987" cy="1016000"/>
          </a:xfrm>
          <a:prstGeom prst="rect">
            <a:avLst/>
          </a:prstGeom>
          <a:noFill/>
          <a:ln w="9525">
            <a:noFill/>
            <a:miter lim="800000"/>
            <a:headEnd/>
            <a:tailEnd/>
          </a:ln>
        </p:spPr>
        <p:txBody>
          <a:bodyPr>
            <a:spAutoFit/>
          </a:bodyPr>
          <a:lstStyle/>
          <a:p>
            <a:pPr marL="88900" indent="-88900"/>
            <a:r>
              <a:rPr lang="en-US" altLang="zh-CN" sz="1000" b="1">
                <a:latin typeface="Verdana" pitchFamily="34" charset="0"/>
              </a:rPr>
              <a:t>* </a:t>
            </a:r>
            <a:r>
              <a:rPr lang="en-US" altLang="zh-CN" sz="1000">
                <a:latin typeface="Verdana" pitchFamily="34" charset="0"/>
              </a:rPr>
              <a:t>T. Brants, A. C. Popat, et al. </a:t>
            </a:r>
            <a:r>
              <a:rPr lang="en-US" altLang="zh-CN" sz="1000" b="1">
                <a:latin typeface="Verdana" pitchFamily="34" charset="0"/>
              </a:rPr>
              <a:t>Large Language Models in Machine Translation</a:t>
            </a:r>
            <a:r>
              <a:rPr lang="en-US" altLang="zh-CN" sz="1000">
                <a:latin typeface="Verdana" pitchFamily="34" charset="0"/>
              </a:rPr>
              <a:t>. In EMNLP-CoNLL 2007 - Proceedings of the 2007 Joint Conference on Empirical Methods in Natural Language Processing and Computational Natural Language Learning</a:t>
            </a:r>
            <a:endParaRPr lang="zh-CN" altLang="en-US" sz="1400">
              <a:solidFill>
                <a:srgbClr val="D60093"/>
              </a:solidFill>
              <a:latin typeface="Verdana" pitchFamily="34" charset="0"/>
              <a:ea typeface="黑体" pitchFamily="2" charset="-122"/>
            </a:endParaRPr>
          </a:p>
        </p:txBody>
      </p:sp>
      <p:sp>
        <p:nvSpPr>
          <p:cNvPr id="12" name="Title 1"/>
          <p:cNvSpPr>
            <a:spLocks noGrp="1"/>
          </p:cNvSpPr>
          <p:nvPr>
            <p:ph type="title"/>
          </p:nvPr>
        </p:nvSpPr>
        <p:spPr>
          <a:xfrm>
            <a:off x="4000496" y="142852"/>
            <a:ext cx="4857784" cy="5867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数据挖掘并行算法研究的重要性</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Tree>
    <p:extLst>
      <p:ext uri="{BB962C8B-B14F-4D97-AF65-F5344CB8AC3E}">
        <p14:creationId xmlns:p14="http://schemas.microsoft.com/office/powerpoint/2010/main" val="25183514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56340" y="817666"/>
            <a:ext cx="8305060" cy="5450889"/>
          </a:xfrm>
        </p:spPr>
        <p:txBody>
          <a:bodyPr>
            <a:normAutofit/>
          </a:bodyPr>
          <a:lstStyle/>
          <a:p>
            <a:pPr algn="just">
              <a:buNone/>
            </a:pPr>
            <a:r>
              <a:rPr lang="zh-CN" altLang="en-US" b="1" dirty="0">
                <a:solidFill>
                  <a:srgbClr val="33CC33"/>
                </a:solidFill>
                <a:latin typeface="黑体" pitchFamily="49" charset="-122"/>
                <a:ea typeface="黑体" pitchFamily="49" charset="-122"/>
              </a:rPr>
              <a:t>简单的文档倒排算法</a:t>
            </a:r>
            <a:endParaRPr lang="en-US" altLang="zh-CN" b="1" dirty="0">
              <a:solidFill>
                <a:srgbClr val="33CC33"/>
              </a:solidFill>
              <a:latin typeface="黑体" pitchFamily="49" charset="-122"/>
              <a:ea typeface="黑体" pitchFamily="49" charset="-122"/>
            </a:endParaRPr>
          </a:p>
        </p:txBody>
      </p:sp>
      <p:sp>
        <p:nvSpPr>
          <p:cNvPr id="4" name="Title 1"/>
          <p:cNvSpPr txBox="1">
            <a:spLocks/>
          </p:cNvSpPr>
          <p:nvPr/>
        </p:nvSpPr>
        <p:spPr>
          <a:xfrm>
            <a:off x="845835" y="320699"/>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文档倒排索引算法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
        <p:nvSpPr>
          <p:cNvPr id="7" name="TextBox 6"/>
          <p:cNvSpPr txBox="1"/>
          <p:nvPr/>
        </p:nvSpPr>
        <p:spPr>
          <a:xfrm>
            <a:off x="4470400" y="4953000"/>
            <a:ext cx="3721100" cy="1569660"/>
          </a:xfrm>
          <a:prstGeom prst="rect">
            <a:avLst/>
          </a:prstGeom>
          <a:noFill/>
        </p:spPr>
        <p:txBody>
          <a:bodyPr wrap="square" rtlCol="0">
            <a:spAutoFit/>
          </a:bodyPr>
          <a:lstStyle/>
          <a:p>
            <a:r>
              <a:rPr lang="zh-CN" altLang="en-US" sz="2400" dirty="0">
                <a:latin typeface="Arial Narrow" pitchFamily="34" charset="0"/>
                <a:ea typeface="黑体" pitchFamily="2" charset="-122"/>
              </a:rPr>
              <a:t>基于以上索引的搜索结果：</a:t>
            </a:r>
            <a:endParaRPr lang="en-US" altLang="zh-CN" sz="2400" dirty="0">
              <a:latin typeface="Arial Narrow" pitchFamily="34" charset="0"/>
              <a:ea typeface="黑体" pitchFamily="2" charset="-122"/>
            </a:endParaRPr>
          </a:p>
          <a:p>
            <a:r>
              <a:rPr lang="en-US" altLang="zh-CN" sz="2400" dirty="0">
                <a:solidFill>
                  <a:srgbClr val="C00000"/>
                </a:solidFill>
                <a:latin typeface="Arial Narrow" pitchFamily="34" charset="0"/>
                <a:ea typeface="黑体" pitchFamily="2" charset="-122"/>
              </a:rPr>
              <a:t>fish</a:t>
            </a:r>
            <a:r>
              <a:rPr lang="zh-CN" altLang="en-US" sz="2400" dirty="0">
                <a:solidFill>
                  <a:srgbClr val="FF0066"/>
                </a:solidFill>
                <a:latin typeface="Arial Narrow" pitchFamily="34" charset="0"/>
                <a:ea typeface="黑体" pitchFamily="2" charset="-122"/>
              </a:rPr>
              <a:t> </a:t>
            </a:r>
            <a:r>
              <a:rPr lang="en-US" altLang="zh-CN" sz="2400" dirty="0">
                <a:latin typeface="Arial Narrow" pitchFamily="34" charset="0"/>
                <a:ea typeface="黑体" pitchFamily="2" charset="-122"/>
                <a:sym typeface="Wingdings" pitchFamily="2" charset="2"/>
              </a:rPr>
              <a:t></a:t>
            </a:r>
            <a:r>
              <a:rPr lang="en-US" altLang="zh-CN" sz="2400" dirty="0">
                <a:solidFill>
                  <a:srgbClr val="FF0066"/>
                </a:solidFill>
                <a:latin typeface="Arial Narrow" pitchFamily="34" charset="0"/>
                <a:ea typeface="黑体" pitchFamily="2" charset="-122"/>
                <a:sym typeface="Wingdings" pitchFamily="2" charset="2"/>
              </a:rPr>
              <a:t> </a:t>
            </a:r>
            <a:r>
              <a:rPr lang="en-US" altLang="zh-CN" sz="2400" dirty="0">
                <a:solidFill>
                  <a:srgbClr val="0066FF"/>
                </a:solidFill>
                <a:latin typeface="Arial Narrow" pitchFamily="34" charset="0"/>
                <a:ea typeface="黑体" pitchFamily="2" charset="-122"/>
                <a:sym typeface="Wingdings" pitchFamily="2" charset="2"/>
              </a:rPr>
              <a:t>doc1, doc2</a:t>
            </a:r>
            <a:endParaRPr lang="en-US" altLang="zh-CN" sz="2400" dirty="0">
              <a:solidFill>
                <a:srgbClr val="0066FF"/>
              </a:solidFill>
              <a:latin typeface="Arial Narrow" pitchFamily="34" charset="0"/>
              <a:ea typeface="黑体" pitchFamily="2" charset="-122"/>
            </a:endParaRPr>
          </a:p>
          <a:p>
            <a:r>
              <a:rPr lang="en-US" altLang="zh-CN" sz="2400" dirty="0">
                <a:solidFill>
                  <a:srgbClr val="C00000"/>
                </a:solidFill>
                <a:latin typeface="Arial Narrow" pitchFamily="34" charset="0"/>
                <a:ea typeface="黑体" pitchFamily="2" charset="-122"/>
              </a:rPr>
              <a:t>red</a:t>
            </a:r>
            <a:r>
              <a:rPr lang="en-US" altLang="zh-CN" sz="2400" dirty="0">
                <a:solidFill>
                  <a:srgbClr val="FF0066"/>
                </a:solidFill>
                <a:latin typeface="Arial Narrow" pitchFamily="34" charset="0"/>
                <a:ea typeface="黑体" pitchFamily="2" charset="-122"/>
              </a:rPr>
              <a:t> </a:t>
            </a:r>
            <a:r>
              <a:rPr lang="en-US" altLang="zh-CN" sz="2400" dirty="0">
                <a:latin typeface="Arial Narrow" pitchFamily="34" charset="0"/>
                <a:ea typeface="黑体" pitchFamily="2" charset="-122"/>
                <a:sym typeface="Wingdings" pitchFamily="2" charset="2"/>
              </a:rPr>
              <a:t></a:t>
            </a:r>
            <a:r>
              <a:rPr lang="en-US" altLang="zh-CN" sz="2400" dirty="0">
                <a:solidFill>
                  <a:srgbClr val="FF0066"/>
                </a:solidFill>
                <a:latin typeface="Arial Narrow" pitchFamily="34" charset="0"/>
                <a:ea typeface="黑体" pitchFamily="2" charset="-122"/>
                <a:sym typeface="Wingdings" pitchFamily="2" charset="2"/>
              </a:rPr>
              <a:t> </a:t>
            </a:r>
            <a:r>
              <a:rPr lang="en-US" altLang="zh-CN" sz="2400" dirty="0">
                <a:solidFill>
                  <a:srgbClr val="0066FF"/>
                </a:solidFill>
                <a:latin typeface="Arial Narrow" pitchFamily="34" charset="0"/>
                <a:ea typeface="黑体" pitchFamily="2" charset="-122"/>
                <a:sym typeface="Wingdings" pitchFamily="2" charset="2"/>
              </a:rPr>
              <a:t>doc2, doc3</a:t>
            </a:r>
          </a:p>
          <a:p>
            <a:r>
              <a:rPr lang="en-US" altLang="zh-CN" sz="2400" dirty="0">
                <a:solidFill>
                  <a:srgbClr val="C00000"/>
                </a:solidFill>
                <a:latin typeface="Arial Narrow" pitchFamily="34" charset="0"/>
                <a:ea typeface="黑体" pitchFamily="2" charset="-122"/>
                <a:sym typeface="Wingdings" pitchFamily="2" charset="2"/>
              </a:rPr>
              <a:t>red fish </a:t>
            </a:r>
            <a:r>
              <a:rPr lang="en-US" altLang="zh-CN" sz="2400" dirty="0">
                <a:latin typeface="Arial Narrow" pitchFamily="34" charset="0"/>
                <a:ea typeface="黑体" pitchFamily="2" charset="-122"/>
                <a:sym typeface="Wingdings" pitchFamily="2" charset="2"/>
              </a:rPr>
              <a:t> </a:t>
            </a:r>
            <a:r>
              <a:rPr lang="en-US" altLang="zh-CN" sz="2400" dirty="0">
                <a:solidFill>
                  <a:srgbClr val="0066FF"/>
                </a:solidFill>
                <a:latin typeface="Arial Narrow" pitchFamily="34" charset="0"/>
                <a:ea typeface="黑体" pitchFamily="2" charset="-122"/>
                <a:sym typeface="Wingdings" pitchFamily="2" charset="2"/>
              </a:rPr>
              <a:t>doc2</a:t>
            </a:r>
            <a:endParaRPr lang="zh-CN" altLang="en-US" sz="2400" dirty="0">
              <a:solidFill>
                <a:srgbClr val="0066FF"/>
              </a:solidFill>
              <a:latin typeface="Arial Narrow" pitchFamily="34" charset="0"/>
              <a:ea typeface="黑体" pitchFamily="2" charset="-122"/>
            </a:endParaRPr>
          </a:p>
        </p:txBody>
      </p:sp>
      <p:sp>
        <p:nvSpPr>
          <p:cNvPr id="9" name="TextBox 8"/>
          <p:cNvSpPr txBox="1"/>
          <p:nvPr/>
        </p:nvSpPr>
        <p:spPr>
          <a:xfrm>
            <a:off x="914400" y="1841500"/>
            <a:ext cx="2641600" cy="1200329"/>
          </a:xfrm>
          <a:prstGeom prst="rect">
            <a:avLst/>
          </a:prstGeom>
          <a:noFill/>
          <a:ln>
            <a:solidFill>
              <a:schemeClr val="tx1"/>
            </a:solidFill>
          </a:ln>
        </p:spPr>
        <p:txBody>
          <a:bodyPr wrap="square" rtlCol="0">
            <a:spAutoFit/>
          </a:bodyPr>
          <a:lstStyle/>
          <a:p>
            <a:r>
              <a:rPr lang="en-US" altLang="zh-CN" sz="2400" dirty="0">
                <a:latin typeface="Arial Narrow" pitchFamily="34" charset="0"/>
              </a:rPr>
              <a:t>doc1</a:t>
            </a:r>
            <a:r>
              <a:rPr lang="zh-CN" altLang="en-US" sz="2400" dirty="0">
                <a:latin typeface="Arial Narrow" pitchFamily="34" charset="0"/>
              </a:rPr>
              <a:t>：</a:t>
            </a:r>
            <a:endParaRPr lang="en-US" altLang="zh-CN" sz="2400" dirty="0">
              <a:latin typeface="Arial Narrow" pitchFamily="34" charset="0"/>
            </a:endParaRPr>
          </a:p>
          <a:p>
            <a:r>
              <a:rPr lang="en-US" altLang="zh-CN" sz="2400" dirty="0">
                <a:solidFill>
                  <a:srgbClr val="C00000"/>
                </a:solidFill>
                <a:latin typeface="Arial Narrow" pitchFamily="34" charset="0"/>
              </a:rPr>
              <a:t>one fish </a:t>
            </a:r>
          </a:p>
          <a:p>
            <a:r>
              <a:rPr lang="en-US" altLang="zh-CN" sz="2400" dirty="0">
                <a:solidFill>
                  <a:srgbClr val="C00000"/>
                </a:solidFill>
                <a:latin typeface="Arial Narrow" pitchFamily="34" charset="0"/>
              </a:rPr>
              <a:t>two fish</a:t>
            </a:r>
            <a:endParaRPr lang="zh-CN" altLang="en-US" sz="2400" dirty="0">
              <a:solidFill>
                <a:srgbClr val="C00000"/>
              </a:solidFill>
              <a:latin typeface="Arial Narrow" pitchFamily="34" charset="0"/>
            </a:endParaRPr>
          </a:p>
        </p:txBody>
      </p:sp>
      <p:sp>
        <p:nvSpPr>
          <p:cNvPr id="10" name="TextBox 9"/>
          <p:cNvSpPr txBox="1"/>
          <p:nvPr/>
        </p:nvSpPr>
        <p:spPr>
          <a:xfrm>
            <a:off x="914400" y="3302000"/>
            <a:ext cx="2641600" cy="1200329"/>
          </a:xfrm>
          <a:prstGeom prst="rect">
            <a:avLst/>
          </a:prstGeom>
          <a:noFill/>
          <a:ln>
            <a:solidFill>
              <a:schemeClr val="tx1"/>
            </a:solidFill>
          </a:ln>
        </p:spPr>
        <p:txBody>
          <a:bodyPr wrap="square" rtlCol="0">
            <a:spAutoFit/>
          </a:bodyPr>
          <a:lstStyle/>
          <a:p>
            <a:r>
              <a:rPr lang="en-US" altLang="zh-CN" sz="2400" dirty="0">
                <a:latin typeface="Arial Narrow" pitchFamily="34" charset="0"/>
              </a:rPr>
              <a:t>doc2</a:t>
            </a:r>
            <a:r>
              <a:rPr lang="zh-CN" altLang="en-US" sz="2400" dirty="0">
                <a:latin typeface="Arial Narrow" pitchFamily="34" charset="0"/>
              </a:rPr>
              <a:t>：</a:t>
            </a:r>
            <a:endParaRPr lang="en-US" altLang="zh-CN" sz="2400" dirty="0">
              <a:latin typeface="Arial Narrow" pitchFamily="34" charset="0"/>
            </a:endParaRPr>
          </a:p>
          <a:p>
            <a:r>
              <a:rPr lang="en-US" altLang="zh-CN" sz="2400" dirty="0">
                <a:solidFill>
                  <a:srgbClr val="C00000"/>
                </a:solidFill>
                <a:latin typeface="Arial Narrow" pitchFamily="34" charset="0"/>
              </a:rPr>
              <a:t>red fish</a:t>
            </a:r>
          </a:p>
          <a:p>
            <a:r>
              <a:rPr lang="en-US" altLang="zh-CN" sz="2400" dirty="0">
                <a:solidFill>
                  <a:srgbClr val="C00000"/>
                </a:solidFill>
                <a:latin typeface="Arial Narrow" pitchFamily="34" charset="0"/>
              </a:rPr>
              <a:t>blue fish</a:t>
            </a:r>
            <a:endParaRPr lang="zh-CN" altLang="en-US" sz="2400" dirty="0">
              <a:solidFill>
                <a:srgbClr val="C00000"/>
              </a:solidFill>
              <a:latin typeface="Arial Narrow" pitchFamily="34" charset="0"/>
            </a:endParaRPr>
          </a:p>
        </p:txBody>
      </p:sp>
      <p:sp>
        <p:nvSpPr>
          <p:cNvPr id="11" name="TextBox 10"/>
          <p:cNvSpPr txBox="1"/>
          <p:nvPr/>
        </p:nvSpPr>
        <p:spPr>
          <a:xfrm>
            <a:off x="927100" y="4749800"/>
            <a:ext cx="2641600" cy="830997"/>
          </a:xfrm>
          <a:prstGeom prst="rect">
            <a:avLst/>
          </a:prstGeom>
          <a:noFill/>
          <a:ln>
            <a:solidFill>
              <a:schemeClr val="tx1"/>
            </a:solidFill>
          </a:ln>
        </p:spPr>
        <p:txBody>
          <a:bodyPr wrap="square" rtlCol="0">
            <a:spAutoFit/>
          </a:bodyPr>
          <a:lstStyle/>
          <a:p>
            <a:r>
              <a:rPr lang="en-US" altLang="zh-CN" sz="2400" dirty="0">
                <a:latin typeface="Arial Narrow" pitchFamily="34" charset="0"/>
              </a:rPr>
              <a:t>doc3</a:t>
            </a:r>
            <a:r>
              <a:rPr lang="zh-CN" altLang="en-US" sz="2400" dirty="0">
                <a:latin typeface="Arial Narrow" pitchFamily="34" charset="0"/>
              </a:rPr>
              <a:t>：</a:t>
            </a:r>
            <a:endParaRPr lang="en-US" altLang="zh-CN" sz="2400" dirty="0">
              <a:latin typeface="Arial Narrow" pitchFamily="34" charset="0"/>
            </a:endParaRPr>
          </a:p>
          <a:p>
            <a:r>
              <a:rPr lang="en-US" altLang="zh-CN" sz="2400" dirty="0">
                <a:solidFill>
                  <a:srgbClr val="C00000"/>
                </a:solidFill>
                <a:latin typeface="Arial Narrow" pitchFamily="34" charset="0"/>
              </a:rPr>
              <a:t>one red bird</a:t>
            </a:r>
            <a:endParaRPr lang="zh-CN" altLang="en-US" sz="2400" dirty="0">
              <a:solidFill>
                <a:srgbClr val="C00000"/>
              </a:solidFill>
              <a:latin typeface="Arial Narrow" pitchFamily="34" charset="0"/>
            </a:endParaRPr>
          </a:p>
        </p:txBody>
      </p:sp>
      <p:sp>
        <p:nvSpPr>
          <p:cNvPr id="12" name="TextBox 11"/>
          <p:cNvSpPr txBox="1"/>
          <p:nvPr/>
        </p:nvSpPr>
        <p:spPr>
          <a:xfrm>
            <a:off x="5067300" y="1841500"/>
            <a:ext cx="2641600" cy="2677656"/>
          </a:xfrm>
          <a:prstGeom prst="rect">
            <a:avLst/>
          </a:prstGeom>
          <a:noFill/>
          <a:ln>
            <a:solidFill>
              <a:schemeClr val="tx1"/>
            </a:solidFill>
          </a:ln>
        </p:spPr>
        <p:txBody>
          <a:bodyPr wrap="square" rtlCol="0">
            <a:spAutoFit/>
          </a:bodyPr>
          <a:lstStyle/>
          <a:p>
            <a:r>
              <a:rPr lang="zh-CN" altLang="en-US" sz="2400" dirty="0">
                <a:latin typeface="黑体" pitchFamily="2" charset="-122"/>
                <a:ea typeface="黑体" pitchFamily="2" charset="-122"/>
              </a:rPr>
              <a:t>倒排索引</a:t>
            </a:r>
            <a:r>
              <a:rPr lang="zh-CN" altLang="en-US" sz="2400" dirty="0">
                <a:latin typeface="Arial Narrow" pitchFamily="34" charset="0"/>
              </a:rPr>
              <a:t>：</a:t>
            </a:r>
            <a:endParaRPr lang="en-US" altLang="zh-CN" sz="2400" dirty="0">
              <a:latin typeface="Arial Narrow" pitchFamily="34" charset="0"/>
            </a:endParaRPr>
          </a:p>
          <a:p>
            <a:r>
              <a:rPr lang="en-US" altLang="zh-CN" sz="2400" dirty="0">
                <a:solidFill>
                  <a:srgbClr val="C00000"/>
                </a:solidFill>
                <a:latin typeface="Arial Narrow" pitchFamily="34" charset="0"/>
              </a:rPr>
              <a:t>one:  </a:t>
            </a:r>
            <a:r>
              <a:rPr lang="en-US" altLang="zh-CN" sz="2400" dirty="0">
                <a:solidFill>
                  <a:srgbClr val="0066FF"/>
                </a:solidFill>
                <a:latin typeface="Arial Narrow" pitchFamily="34" charset="0"/>
              </a:rPr>
              <a:t>doc1, doc3</a:t>
            </a:r>
          </a:p>
          <a:p>
            <a:r>
              <a:rPr lang="en-US" altLang="zh-CN" sz="2400" dirty="0">
                <a:solidFill>
                  <a:srgbClr val="C00000"/>
                </a:solidFill>
                <a:latin typeface="Arial Narrow" pitchFamily="34" charset="0"/>
              </a:rPr>
              <a:t>fish: </a:t>
            </a:r>
            <a:r>
              <a:rPr lang="en-US" altLang="zh-CN" sz="2400" dirty="0">
                <a:solidFill>
                  <a:srgbClr val="0066FF"/>
                </a:solidFill>
                <a:latin typeface="Arial Narrow" pitchFamily="34" charset="0"/>
              </a:rPr>
              <a:t>doc1, doc2</a:t>
            </a:r>
          </a:p>
          <a:p>
            <a:r>
              <a:rPr lang="en-US" altLang="zh-CN" sz="2400" dirty="0">
                <a:solidFill>
                  <a:srgbClr val="C00000"/>
                </a:solidFill>
                <a:latin typeface="Arial Narrow" pitchFamily="34" charset="0"/>
              </a:rPr>
              <a:t>two: </a:t>
            </a:r>
            <a:r>
              <a:rPr lang="en-US" altLang="zh-CN" sz="2400" dirty="0">
                <a:solidFill>
                  <a:srgbClr val="0066FF"/>
                </a:solidFill>
                <a:latin typeface="Arial Narrow" pitchFamily="34" charset="0"/>
              </a:rPr>
              <a:t>doc1</a:t>
            </a:r>
          </a:p>
          <a:p>
            <a:r>
              <a:rPr lang="en-US" altLang="zh-CN" sz="2400" dirty="0">
                <a:solidFill>
                  <a:srgbClr val="C00000"/>
                </a:solidFill>
                <a:latin typeface="Arial Narrow" pitchFamily="34" charset="0"/>
              </a:rPr>
              <a:t>red: </a:t>
            </a:r>
            <a:r>
              <a:rPr lang="en-US" altLang="zh-CN" sz="2400" dirty="0">
                <a:solidFill>
                  <a:srgbClr val="0066FF"/>
                </a:solidFill>
                <a:latin typeface="Arial Narrow" pitchFamily="34" charset="0"/>
              </a:rPr>
              <a:t>doc2, doc3</a:t>
            </a:r>
          </a:p>
          <a:p>
            <a:r>
              <a:rPr lang="en-US" altLang="zh-CN" sz="2400" dirty="0">
                <a:solidFill>
                  <a:srgbClr val="C00000"/>
                </a:solidFill>
                <a:latin typeface="Arial Narrow" pitchFamily="34" charset="0"/>
              </a:rPr>
              <a:t>blue: </a:t>
            </a:r>
            <a:r>
              <a:rPr lang="en-US" altLang="zh-CN" sz="2400" dirty="0">
                <a:solidFill>
                  <a:srgbClr val="0066FF"/>
                </a:solidFill>
                <a:latin typeface="Arial Narrow" pitchFamily="34" charset="0"/>
              </a:rPr>
              <a:t>doc2</a:t>
            </a:r>
          </a:p>
          <a:p>
            <a:r>
              <a:rPr lang="en-US" altLang="zh-CN" sz="2400" dirty="0">
                <a:solidFill>
                  <a:srgbClr val="C00000"/>
                </a:solidFill>
                <a:latin typeface="Arial Narrow" pitchFamily="34" charset="0"/>
              </a:rPr>
              <a:t>bird: </a:t>
            </a:r>
            <a:r>
              <a:rPr lang="en-US" altLang="zh-CN" sz="2400" dirty="0">
                <a:solidFill>
                  <a:srgbClr val="0066FF"/>
                </a:solidFill>
                <a:latin typeface="Arial Narrow" pitchFamily="34" charset="0"/>
              </a:rPr>
              <a:t>doc3</a:t>
            </a:r>
            <a:endParaRPr lang="zh-CN" altLang="en-US" sz="2400" dirty="0">
              <a:solidFill>
                <a:srgbClr val="0066FF"/>
              </a:solidFill>
              <a:latin typeface="Arial Narrow" pitchFamily="34" charset="0"/>
            </a:endParaRPr>
          </a:p>
        </p:txBody>
      </p:sp>
      <p:sp>
        <p:nvSpPr>
          <p:cNvPr id="13" name="Right Arrow 12"/>
          <p:cNvSpPr/>
          <p:nvPr/>
        </p:nvSpPr>
        <p:spPr>
          <a:xfrm>
            <a:off x="3987800" y="2882900"/>
            <a:ext cx="838200" cy="660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29642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43640" y="601766"/>
            <a:ext cx="8305060" cy="6053034"/>
          </a:xfrm>
        </p:spPr>
        <p:txBody>
          <a:bodyPr>
            <a:normAutofit/>
          </a:bodyPr>
          <a:lstStyle/>
          <a:p>
            <a:pPr>
              <a:buNone/>
            </a:pPr>
            <a:r>
              <a:rPr lang="zh-CN" altLang="en-US" b="1" dirty="0">
                <a:solidFill>
                  <a:srgbClr val="33CC33"/>
                </a:solidFill>
                <a:latin typeface="Arial Narrow" pitchFamily="34" charset="0"/>
                <a:ea typeface="黑体" pitchFamily="49" charset="-122"/>
              </a:rPr>
              <a:t>简单的文档倒排算法</a:t>
            </a:r>
            <a:endParaRPr lang="en-US" altLang="zh-CN" b="1" dirty="0">
              <a:solidFill>
                <a:srgbClr val="33CC33"/>
              </a:solidFill>
              <a:latin typeface="Arial Narrow" pitchFamily="34" charset="0"/>
              <a:ea typeface="黑体" pitchFamily="49" charset="-122"/>
            </a:endParaRPr>
          </a:p>
        </p:txBody>
      </p:sp>
      <p:sp>
        <p:nvSpPr>
          <p:cNvPr id="4" name="Title 1"/>
          <p:cNvSpPr txBox="1">
            <a:spLocks/>
          </p:cNvSpPr>
          <p:nvPr/>
        </p:nvSpPr>
        <p:spPr>
          <a:xfrm>
            <a:off x="845835" y="231799"/>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文档倒排索引算法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
        <p:nvSpPr>
          <p:cNvPr id="6" name="Rectangle 5"/>
          <p:cNvSpPr/>
          <p:nvPr/>
        </p:nvSpPr>
        <p:spPr>
          <a:xfrm>
            <a:off x="355600" y="1130449"/>
            <a:ext cx="8153400" cy="5632311"/>
          </a:xfrm>
          <a:prstGeom prst="rect">
            <a:avLst/>
          </a:prstGeom>
        </p:spPr>
        <p:txBody>
          <a:bodyPr wrap="square">
            <a:spAutoFit/>
          </a:bodyPr>
          <a:lstStyle/>
          <a:p>
            <a:pPr algn="just"/>
            <a:r>
              <a:rPr lang="en-US" altLang="zh-CN" dirty="0">
                <a:latin typeface="Arial Narrow" pitchFamily="34" charset="0"/>
              </a:rPr>
              <a:t>import </a:t>
            </a:r>
            <a:r>
              <a:rPr lang="en-US" altLang="zh-CN" dirty="0" err="1">
                <a:latin typeface="Arial Narrow" pitchFamily="34" charset="0"/>
              </a:rPr>
              <a:t>java.io.IOException</a:t>
            </a:r>
            <a:r>
              <a:rPr lang="en-US" altLang="zh-CN" dirty="0">
                <a:latin typeface="Arial Narrow" pitchFamily="34" charset="0"/>
              </a:rPr>
              <a:t>;</a:t>
            </a:r>
          </a:p>
          <a:p>
            <a:pPr algn="just"/>
            <a:r>
              <a:rPr lang="en-US" altLang="zh-CN" dirty="0">
                <a:latin typeface="Arial Narrow" pitchFamily="34" charset="0"/>
              </a:rPr>
              <a:t>import </a:t>
            </a:r>
            <a:r>
              <a:rPr lang="en-US" altLang="zh-CN" dirty="0" err="1">
                <a:latin typeface="Arial Narrow" pitchFamily="34" charset="0"/>
              </a:rPr>
              <a:t>java.util.StringTokenizer</a:t>
            </a:r>
            <a:r>
              <a:rPr lang="en-US" altLang="zh-CN" dirty="0">
                <a:latin typeface="Arial Narrow" pitchFamily="34" charset="0"/>
              </a:rPr>
              <a:t>;</a:t>
            </a:r>
          </a:p>
          <a:p>
            <a:pPr algn="just"/>
            <a:r>
              <a:rPr lang="en-US" altLang="zh-CN" dirty="0">
                <a:latin typeface="Arial Narrow" pitchFamily="34" charset="0"/>
              </a:rPr>
              <a:t>import </a:t>
            </a:r>
            <a:r>
              <a:rPr lang="en-US" altLang="zh-CN" dirty="0" err="1">
                <a:latin typeface="Arial Narrow" pitchFamily="34" charset="0"/>
              </a:rPr>
              <a:t>org.apache.hadoop.io.Text</a:t>
            </a:r>
            <a:r>
              <a:rPr lang="en-US" altLang="zh-CN" dirty="0">
                <a:latin typeface="Arial Narrow" pitchFamily="34" charset="0"/>
              </a:rPr>
              <a:t>;</a:t>
            </a:r>
          </a:p>
          <a:p>
            <a:pPr algn="just"/>
            <a:r>
              <a:rPr lang="en-US" altLang="zh-CN" dirty="0">
                <a:latin typeface="Arial Narrow" pitchFamily="34" charset="0"/>
              </a:rPr>
              <a:t>import </a:t>
            </a:r>
            <a:r>
              <a:rPr lang="en-US" altLang="zh-CN" dirty="0" err="1">
                <a:latin typeface="Arial Narrow" pitchFamily="34" charset="0"/>
              </a:rPr>
              <a:t>org.apache.hadoop.mapreduce.Mapper</a:t>
            </a:r>
            <a:r>
              <a:rPr lang="en-US" altLang="zh-CN" dirty="0">
                <a:latin typeface="Arial Narrow" pitchFamily="34" charset="0"/>
              </a:rPr>
              <a:t>;</a:t>
            </a:r>
          </a:p>
          <a:p>
            <a:pPr algn="just"/>
            <a:r>
              <a:rPr lang="en-US" altLang="zh-CN" dirty="0">
                <a:latin typeface="Arial Narrow" pitchFamily="34" charset="0"/>
              </a:rPr>
              <a:t>public class </a:t>
            </a:r>
            <a:r>
              <a:rPr lang="en-US" altLang="zh-CN" b="1" dirty="0" err="1">
                <a:solidFill>
                  <a:srgbClr val="C00000"/>
                </a:solidFill>
                <a:latin typeface="Arial Narrow" pitchFamily="34" charset="0"/>
              </a:rPr>
              <a:t>InvertedIndexMapper</a:t>
            </a:r>
            <a:r>
              <a:rPr lang="en-US" altLang="zh-CN" dirty="0">
                <a:latin typeface="Arial Narrow" pitchFamily="34" charset="0"/>
              </a:rPr>
              <a:t> extends Mapper&lt;Object, Text, Text, Text&gt; </a:t>
            </a:r>
          </a:p>
          <a:p>
            <a:pPr algn="just"/>
            <a:r>
              <a:rPr lang="en-US" altLang="zh-CN" dirty="0">
                <a:latin typeface="Arial Narrow" pitchFamily="34" charset="0"/>
              </a:rPr>
              <a:t>{	@Override</a:t>
            </a:r>
          </a:p>
          <a:p>
            <a:pPr algn="just"/>
            <a:r>
              <a:rPr lang="en-US" altLang="zh-CN" dirty="0">
                <a:latin typeface="Arial Narrow" pitchFamily="34" charset="0"/>
              </a:rPr>
              <a:t>	</a:t>
            </a:r>
            <a:r>
              <a:rPr lang="en-US" altLang="zh-CN" b="1" dirty="0">
                <a:solidFill>
                  <a:srgbClr val="0066FF"/>
                </a:solidFill>
                <a:latin typeface="Arial Narrow" pitchFamily="34" charset="0"/>
              </a:rPr>
              <a:t>protected void map(Object key, Text value, Context context)  </a:t>
            </a:r>
          </a:p>
          <a:p>
            <a:pPr algn="just"/>
            <a:r>
              <a:rPr lang="en-US" altLang="zh-CN" dirty="0">
                <a:latin typeface="Arial Narrow" pitchFamily="34" charset="0"/>
              </a:rPr>
              <a:t>			throws </a:t>
            </a:r>
            <a:r>
              <a:rPr lang="en-US" altLang="zh-CN" dirty="0" err="1">
                <a:latin typeface="Arial Narrow" pitchFamily="34" charset="0"/>
              </a:rPr>
              <a:t>IOException</a:t>
            </a:r>
            <a:r>
              <a:rPr lang="en-US" altLang="zh-CN" dirty="0">
                <a:latin typeface="Arial Narrow" pitchFamily="34" charset="0"/>
              </a:rPr>
              <a:t>, </a:t>
            </a:r>
            <a:r>
              <a:rPr lang="en-US" altLang="zh-CN" dirty="0" err="1">
                <a:latin typeface="Arial Narrow" pitchFamily="34" charset="0"/>
              </a:rPr>
              <a:t>InterruptedException</a:t>
            </a:r>
            <a:r>
              <a:rPr lang="en-US" altLang="zh-CN" dirty="0">
                <a:latin typeface="Arial Narrow" pitchFamily="34" charset="0"/>
              </a:rPr>
              <a:t> </a:t>
            </a:r>
          </a:p>
          <a:p>
            <a:pPr algn="just"/>
            <a:r>
              <a:rPr lang="en-US" altLang="zh-CN" dirty="0">
                <a:latin typeface="Arial Narrow" pitchFamily="34" charset="0"/>
              </a:rPr>
              <a:t>	</a:t>
            </a:r>
            <a:r>
              <a:rPr lang="en-US" altLang="zh-CN" dirty="0">
                <a:solidFill>
                  <a:srgbClr val="C00000"/>
                </a:solidFill>
                <a:latin typeface="Arial Narrow" pitchFamily="34" charset="0"/>
              </a:rPr>
              <a:t>// default </a:t>
            </a:r>
            <a:r>
              <a:rPr lang="en-US" altLang="zh-CN" dirty="0" err="1">
                <a:solidFill>
                  <a:srgbClr val="C00000"/>
                </a:solidFill>
                <a:latin typeface="Arial Narrow" pitchFamily="34" charset="0"/>
              </a:rPr>
              <a:t>RecordReader</a:t>
            </a:r>
            <a:r>
              <a:rPr lang="en-US" altLang="zh-CN" dirty="0">
                <a:solidFill>
                  <a:srgbClr val="C00000"/>
                </a:solidFill>
                <a:latin typeface="Arial Narrow" pitchFamily="34" charset="0"/>
              </a:rPr>
              <a:t>: </a:t>
            </a:r>
            <a:r>
              <a:rPr lang="en-US" altLang="zh-CN" dirty="0" err="1">
                <a:solidFill>
                  <a:srgbClr val="C00000"/>
                </a:solidFill>
                <a:latin typeface="Arial Narrow" pitchFamily="34" charset="0"/>
              </a:rPr>
              <a:t>LineRecordReader</a:t>
            </a:r>
            <a:r>
              <a:rPr lang="en-US" altLang="zh-CN" dirty="0">
                <a:solidFill>
                  <a:srgbClr val="C00000"/>
                </a:solidFill>
                <a:latin typeface="Arial Narrow" pitchFamily="34" charset="0"/>
              </a:rPr>
              <a:t>; key: line offset; value: line string</a:t>
            </a:r>
          </a:p>
          <a:p>
            <a:pPr algn="just"/>
            <a:r>
              <a:rPr lang="en-US" altLang="zh-CN" dirty="0">
                <a:latin typeface="Arial Narrow" pitchFamily="34" charset="0"/>
              </a:rPr>
              <a:t>	{	</a:t>
            </a:r>
            <a:r>
              <a:rPr lang="en-US" altLang="zh-CN" dirty="0" err="1">
                <a:latin typeface="Arial Narrow" pitchFamily="34" charset="0"/>
              </a:rPr>
              <a:t>FileSplit</a:t>
            </a:r>
            <a:r>
              <a:rPr lang="en-US" altLang="zh-CN" dirty="0">
                <a:latin typeface="Arial Narrow" pitchFamily="34" charset="0"/>
              </a:rPr>
              <a:t> </a:t>
            </a:r>
            <a:r>
              <a:rPr lang="en-US" altLang="zh-CN" dirty="0" err="1">
                <a:latin typeface="Arial Narrow" pitchFamily="34" charset="0"/>
              </a:rPr>
              <a:t>fileSplit</a:t>
            </a:r>
            <a:r>
              <a:rPr lang="en-US" altLang="zh-CN" dirty="0">
                <a:latin typeface="Arial Narrow" pitchFamily="34" charset="0"/>
              </a:rPr>
              <a:t> = (</a:t>
            </a:r>
            <a:r>
              <a:rPr lang="en-US" altLang="zh-CN" dirty="0" err="1">
                <a:latin typeface="Arial Narrow" pitchFamily="34" charset="0"/>
              </a:rPr>
              <a:t>FileSplit</a:t>
            </a:r>
            <a:r>
              <a:rPr lang="en-US" altLang="zh-CN" dirty="0">
                <a:latin typeface="Arial Narrow" pitchFamily="34" charset="0"/>
              </a:rPr>
              <a:t>)</a:t>
            </a:r>
            <a:r>
              <a:rPr lang="en-US" altLang="zh-CN" dirty="0" err="1">
                <a:latin typeface="Arial Narrow" pitchFamily="34" charset="0"/>
              </a:rPr>
              <a:t>context.getInputSplit</a:t>
            </a:r>
            <a:r>
              <a:rPr lang="en-US" altLang="zh-CN" dirty="0">
                <a:latin typeface="Arial Narrow" pitchFamily="34" charset="0"/>
              </a:rPr>
              <a:t>();</a:t>
            </a:r>
          </a:p>
          <a:p>
            <a:pPr algn="just"/>
            <a:r>
              <a:rPr lang="en-US" altLang="zh-CN" dirty="0">
                <a:latin typeface="Arial Narrow" pitchFamily="34" charset="0"/>
              </a:rPr>
              <a:t>		String </a:t>
            </a:r>
            <a:r>
              <a:rPr lang="en-US" altLang="zh-CN" dirty="0" err="1">
                <a:latin typeface="Arial Narrow" pitchFamily="34" charset="0"/>
              </a:rPr>
              <a:t>fileName</a:t>
            </a:r>
            <a:r>
              <a:rPr lang="en-US" altLang="zh-CN" dirty="0">
                <a:latin typeface="Arial Narrow" pitchFamily="34" charset="0"/>
              </a:rPr>
              <a:t> = </a:t>
            </a:r>
            <a:r>
              <a:rPr lang="en-US" altLang="zh-CN" dirty="0" err="1">
                <a:latin typeface="Arial Narrow" pitchFamily="34" charset="0"/>
              </a:rPr>
              <a:t>fileSplit.getPath</a:t>
            </a:r>
            <a:r>
              <a:rPr lang="en-US" altLang="zh-CN" dirty="0">
                <a:latin typeface="Arial Narrow" pitchFamily="34" charset="0"/>
              </a:rPr>
              <a:t>().</a:t>
            </a:r>
            <a:r>
              <a:rPr lang="en-US" altLang="zh-CN" dirty="0" err="1">
                <a:latin typeface="Arial Narrow" pitchFamily="34" charset="0"/>
              </a:rPr>
              <a:t>getName</a:t>
            </a:r>
            <a:r>
              <a:rPr lang="en-US" altLang="zh-CN" dirty="0">
                <a:latin typeface="Arial Narrow" pitchFamily="34" charset="0"/>
              </a:rPr>
              <a:t>();</a:t>
            </a:r>
          </a:p>
          <a:p>
            <a:pPr algn="just"/>
            <a:r>
              <a:rPr lang="en-US" altLang="zh-CN" dirty="0">
                <a:latin typeface="Arial Narrow" pitchFamily="34" charset="0"/>
              </a:rPr>
              <a:t>		Text word = new Text();</a:t>
            </a:r>
          </a:p>
          <a:p>
            <a:pPr algn="just"/>
            <a:r>
              <a:rPr lang="en-US" altLang="zh-CN" dirty="0">
                <a:latin typeface="Arial Narrow" pitchFamily="34" charset="0"/>
              </a:rPr>
              <a:t>		Text </a:t>
            </a:r>
            <a:r>
              <a:rPr lang="en-US" altLang="zh-CN" dirty="0" err="1">
                <a:latin typeface="Arial Narrow" pitchFamily="34" charset="0"/>
              </a:rPr>
              <a:t>fileName_lineOffset</a:t>
            </a:r>
            <a:r>
              <a:rPr lang="en-US" altLang="zh-CN" dirty="0">
                <a:latin typeface="Arial Narrow" pitchFamily="34" charset="0"/>
              </a:rPr>
              <a:t> = new Text(</a:t>
            </a:r>
            <a:r>
              <a:rPr lang="en-US" altLang="zh-CN" dirty="0" err="1">
                <a:latin typeface="Arial Narrow" pitchFamily="34" charset="0"/>
              </a:rPr>
              <a:t>fileName</a:t>
            </a:r>
            <a:r>
              <a:rPr lang="en-US" altLang="zh-CN" dirty="0">
                <a:latin typeface="Arial Narrow" pitchFamily="34" charset="0"/>
              </a:rPr>
              <a:t>+”#”+</a:t>
            </a:r>
            <a:r>
              <a:rPr lang="en-US" altLang="zh-CN" dirty="0" err="1">
                <a:latin typeface="Arial Narrow" pitchFamily="34" charset="0"/>
              </a:rPr>
              <a:t>key.toString</a:t>
            </a:r>
            <a:r>
              <a:rPr lang="en-US" altLang="zh-CN" dirty="0">
                <a:latin typeface="Arial Narrow" pitchFamily="34" charset="0"/>
              </a:rPr>
              <a:t>());</a:t>
            </a:r>
          </a:p>
          <a:p>
            <a:pPr algn="just"/>
            <a:r>
              <a:rPr lang="en-US" altLang="zh-CN" dirty="0">
                <a:latin typeface="Arial Narrow" pitchFamily="34" charset="0"/>
              </a:rPr>
              <a:t>		</a:t>
            </a:r>
            <a:r>
              <a:rPr lang="en-US" altLang="zh-CN" dirty="0" err="1">
                <a:latin typeface="Arial Narrow" pitchFamily="34" charset="0"/>
              </a:rPr>
              <a:t>StringTokenizer</a:t>
            </a:r>
            <a:r>
              <a:rPr lang="en-US" altLang="zh-CN" dirty="0">
                <a:latin typeface="Arial Narrow" pitchFamily="34" charset="0"/>
              </a:rPr>
              <a:t> </a:t>
            </a:r>
            <a:r>
              <a:rPr lang="en-US" altLang="zh-CN" dirty="0" err="1">
                <a:latin typeface="Arial Narrow" pitchFamily="34" charset="0"/>
              </a:rPr>
              <a:t>itr</a:t>
            </a:r>
            <a:r>
              <a:rPr lang="en-US" altLang="zh-CN" dirty="0">
                <a:latin typeface="Arial Narrow" pitchFamily="34" charset="0"/>
              </a:rPr>
              <a:t> = new </a:t>
            </a:r>
            <a:r>
              <a:rPr lang="en-US" altLang="zh-CN" dirty="0" err="1">
                <a:latin typeface="Arial Narrow" pitchFamily="34" charset="0"/>
              </a:rPr>
              <a:t>StringTokenizer</a:t>
            </a:r>
            <a:r>
              <a:rPr lang="en-US" altLang="zh-CN" dirty="0">
                <a:latin typeface="Arial Narrow" pitchFamily="34" charset="0"/>
              </a:rPr>
              <a:t>(</a:t>
            </a:r>
            <a:r>
              <a:rPr lang="en-US" altLang="zh-CN" dirty="0" err="1">
                <a:latin typeface="Arial Narrow" pitchFamily="34" charset="0"/>
              </a:rPr>
              <a:t>value.toString</a:t>
            </a:r>
            <a:r>
              <a:rPr lang="en-US" altLang="zh-CN" dirty="0">
                <a:latin typeface="Arial Narrow" pitchFamily="34" charset="0"/>
              </a:rPr>
              <a:t>());</a:t>
            </a:r>
          </a:p>
          <a:p>
            <a:pPr algn="just"/>
            <a:r>
              <a:rPr lang="en-US" altLang="zh-CN" dirty="0">
                <a:latin typeface="Arial Narrow" pitchFamily="34" charset="0"/>
              </a:rPr>
              <a:t>		for(; </a:t>
            </a:r>
            <a:r>
              <a:rPr lang="en-US" altLang="zh-CN" dirty="0" err="1">
                <a:latin typeface="Arial Narrow" pitchFamily="34" charset="0"/>
              </a:rPr>
              <a:t>itr.hasMoreTokens</a:t>
            </a:r>
            <a:r>
              <a:rPr lang="en-US" altLang="zh-CN" dirty="0">
                <a:latin typeface="Arial Narrow" pitchFamily="34" charset="0"/>
              </a:rPr>
              <a:t>(); ) </a:t>
            </a:r>
          </a:p>
          <a:p>
            <a:pPr algn="just"/>
            <a:r>
              <a:rPr lang="en-US" altLang="zh-CN" dirty="0">
                <a:latin typeface="Arial Narrow" pitchFamily="34" charset="0"/>
              </a:rPr>
              <a:t>		{      </a:t>
            </a:r>
            <a:r>
              <a:rPr lang="en-US" altLang="zh-CN" dirty="0" err="1">
                <a:latin typeface="Arial Narrow" pitchFamily="34" charset="0"/>
              </a:rPr>
              <a:t>word.set</a:t>
            </a:r>
            <a:r>
              <a:rPr lang="en-US" altLang="zh-CN" dirty="0">
                <a:latin typeface="Arial Narrow" pitchFamily="34" charset="0"/>
              </a:rPr>
              <a:t>(</a:t>
            </a:r>
            <a:r>
              <a:rPr lang="en-US" altLang="zh-CN" dirty="0" err="1">
                <a:latin typeface="Arial Narrow" pitchFamily="34" charset="0"/>
              </a:rPr>
              <a:t>itr.nextToken</a:t>
            </a:r>
            <a:r>
              <a:rPr lang="en-US" altLang="zh-CN" dirty="0">
                <a:latin typeface="Arial Narrow" pitchFamily="34" charset="0"/>
              </a:rPr>
              <a:t>());</a:t>
            </a:r>
          </a:p>
          <a:p>
            <a:pPr algn="just"/>
            <a:r>
              <a:rPr lang="en-US" altLang="zh-CN" dirty="0">
                <a:latin typeface="Arial Narrow" pitchFamily="34" charset="0"/>
              </a:rPr>
              <a:t>		        </a:t>
            </a:r>
            <a:r>
              <a:rPr lang="en-US" altLang="zh-CN" dirty="0" err="1">
                <a:latin typeface="Arial Narrow" pitchFamily="34" charset="0"/>
              </a:rPr>
              <a:t>context.write</a:t>
            </a:r>
            <a:r>
              <a:rPr lang="en-US" altLang="zh-CN" dirty="0">
                <a:latin typeface="Arial Narrow" pitchFamily="34" charset="0"/>
              </a:rPr>
              <a:t>(word, </a:t>
            </a:r>
            <a:r>
              <a:rPr lang="en-US" altLang="zh-CN" dirty="0" err="1">
                <a:latin typeface="Arial Narrow" pitchFamily="34" charset="0"/>
              </a:rPr>
              <a:t>fileName_lineOffset</a:t>
            </a:r>
            <a:r>
              <a:rPr lang="en-US" altLang="zh-CN" dirty="0">
                <a:latin typeface="Arial Narrow" pitchFamily="34" charset="0"/>
              </a:rPr>
              <a:t>);</a:t>
            </a:r>
          </a:p>
          <a:p>
            <a:pPr algn="just"/>
            <a:r>
              <a:rPr lang="zh-CN" altLang="en-US" dirty="0">
                <a:latin typeface="Arial Narrow" pitchFamily="34" charset="0"/>
              </a:rPr>
              <a:t>		</a:t>
            </a:r>
            <a:r>
              <a:rPr lang="en-US" altLang="zh-CN" dirty="0">
                <a:latin typeface="Arial Narrow" pitchFamily="34" charset="0"/>
              </a:rPr>
              <a:t>}</a:t>
            </a:r>
          </a:p>
          <a:p>
            <a:pPr algn="just"/>
            <a:r>
              <a:rPr lang="zh-CN" altLang="en-US" dirty="0">
                <a:latin typeface="Arial Narrow" pitchFamily="34" charset="0"/>
              </a:rPr>
              <a:t>	</a:t>
            </a:r>
            <a:r>
              <a:rPr lang="en-US" altLang="zh-CN" dirty="0">
                <a:latin typeface="Arial Narrow" pitchFamily="34" charset="0"/>
              </a:rPr>
              <a:t>}</a:t>
            </a:r>
          </a:p>
          <a:p>
            <a:pPr algn="just"/>
            <a:r>
              <a:rPr lang="en-US" altLang="zh-CN" dirty="0">
                <a:latin typeface="Arial Narrow" pitchFamily="34" charset="0"/>
              </a:rPr>
              <a:t>}</a:t>
            </a:r>
            <a:endParaRPr lang="zh-CN" altLang="en-US" dirty="0">
              <a:latin typeface="Arial Narrow" pitchFamily="34" charset="0"/>
            </a:endParaRPr>
          </a:p>
        </p:txBody>
      </p:sp>
      <p:sp>
        <p:nvSpPr>
          <p:cNvPr id="8" name="TextBox 7"/>
          <p:cNvSpPr txBox="1"/>
          <p:nvPr/>
        </p:nvSpPr>
        <p:spPr>
          <a:xfrm>
            <a:off x="4610100" y="981214"/>
            <a:ext cx="4279900" cy="1015663"/>
          </a:xfrm>
          <a:prstGeom prst="rect">
            <a:avLst/>
          </a:prstGeom>
          <a:solidFill>
            <a:srgbClr val="FFFF00"/>
          </a:solidFill>
        </p:spPr>
        <p:txBody>
          <a:bodyPr wrap="square" rtlCol="0">
            <a:spAutoFit/>
          </a:bodyPr>
          <a:lstStyle/>
          <a:p>
            <a:r>
              <a:rPr lang="en-US" altLang="zh-CN" sz="2000" dirty="0">
                <a:latin typeface="+mj-lt"/>
                <a:ea typeface="黑体" pitchFamily="2" charset="-122"/>
              </a:rPr>
              <a:t>     map</a:t>
            </a:r>
            <a:r>
              <a:rPr lang="zh-CN" altLang="en-US" sz="2000" dirty="0">
                <a:latin typeface="+mj-lt"/>
                <a:ea typeface="黑体" pitchFamily="2" charset="-122"/>
              </a:rPr>
              <a:t>输出的</a:t>
            </a:r>
            <a:r>
              <a:rPr lang="en-US" altLang="zh-CN" sz="2000" dirty="0">
                <a:latin typeface="+mj-lt"/>
                <a:ea typeface="黑体" pitchFamily="2" charset="-122"/>
              </a:rPr>
              <a:t>value</a:t>
            </a:r>
            <a:r>
              <a:rPr lang="zh-CN" altLang="en-US" sz="2000" dirty="0">
                <a:latin typeface="+mj-lt"/>
                <a:ea typeface="黑体" pitchFamily="2" charset="-122"/>
              </a:rPr>
              <a:t>除了文件名</a:t>
            </a:r>
            <a:r>
              <a:rPr lang="en-US" altLang="zh-CN" sz="2000" dirty="0">
                <a:latin typeface="+mj-lt"/>
                <a:ea typeface="黑体" pitchFamily="2" charset="-122"/>
              </a:rPr>
              <a:t>,</a:t>
            </a:r>
            <a:r>
              <a:rPr lang="zh-CN" altLang="en-US" sz="2000" dirty="0">
                <a:latin typeface="+mj-lt"/>
                <a:ea typeface="黑体" pitchFamily="2" charset="-122"/>
              </a:rPr>
              <a:t>还给出了该词所在行的偏移值</a:t>
            </a:r>
            <a:endParaRPr lang="en-US" altLang="zh-CN" sz="2000" dirty="0">
              <a:latin typeface="+mj-lt"/>
              <a:ea typeface="黑体" pitchFamily="2" charset="-122"/>
            </a:endParaRPr>
          </a:p>
          <a:p>
            <a:r>
              <a:rPr lang="zh-CN" altLang="en-US" sz="2000" dirty="0">
                <a:latin typeface="+mj-lt"/>
                <a:ea typeface="黑体" pitchFamily="2" charset="-122"/>
              </a:rPr>
              <a:t>    输出格式：</a:t>
            </a:r>
            <a:r>
              <a:rPr lang="en-US" altLang="zh-CN" sz="2000" dirty="0" err="1">
                <a:latin typeface="+mj-lt"/>
                <a:ea typeface="黑体" pitchFamily="2" charset="-122"/>
              </a:rPr>
              <a:t>filename#offset</a:t>
            </a:r>
            <a:endParaRPr lang="zh-CN" altLang="en-US" sz="2000" dirty="0">
              <a:latin typeface="+mj-lt"/>
              <a:ea typeface="黑体" pitchFamily="2" charset="-122"/>
            </a:endParaRPr>
          </a:p>
        </p:txBody>
      </p:sp>
    </p:spTree>
    <p:extLst>
      <p:ext uri="{BB962C8B-B14F-4D97-AF65-F5344CB8AC3E}">
        <p14:creationId xmlns:p14="http://schemas.microsoft.com/office/powerpoint/2010/main" val="31490319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30940" y="614466"/>
            <a:ext cx="8305060" cy="5450889"/>
          </a:xfrm>
        </p:spPr>
        <p:txBody>
          <a:bodyPr>
            <a:normAutofit/>
          </a:bodyPr>
          <a:lstStyle/>
          <a:p>
            <a:pPr>
              <a:buNone/>
            </a:pPr>
            <a:r>
              <a:rPr lang="zh-CN" altLang="en-US" b="1" dirty="0">
                <a:solidFill>
                  <a:srgbClr val="33CC33"/>
                </a:solidFill>
                <a:latin typeface="黑体" pitchFamily="49" charset="-122"/>
                <a:ea typeface="黑体" pitchFamily="49" charset="-122"/>
              </a:rPr>
              <a:t>简单的文档倒排算法</a:t>
            </a:r>
            <a:endParaRPr lang="en-US" altLang="zh-CN" b="1" dirty="0">
              <a:solidFill>
                <a:srgbClr val="33CC33"/>
              </a:solidFill>
              <a:latin typeface="黑体" pitchFamily="49" charset="-122"/>
              <a:ea typeface="黑体" pitchFamily="49" charset="-122"/>
            </a:endParaRPr>
          </a:p>
        </p:txBody>
      </p:sp>
      <p:sp>
        <p:nvSpPr>
          <p:cNvPr id="4" name="Title 1"/>
          <p:cNvSpPr txBox="1">
            <a:spLocks/>
          </p:cNvSpPr>
          <p:nvPr/>
        </p:nvSpPr>
        <p:spPr>
          <a:xfrm>
            <a:off x="845835" y="231799"/>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文档倒排索引算法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
        <p:nvSpPr>
          <p:cNvPr id="6" name="Rectangle 5"/>
          <p:cNvSpPr/>
          <p:nvPr/>
        </p:nvSpPr>
        <p:spPr>
          <a:xfrm>
            <a:off x="355600" y="1130449"/>
            <a:ext cx="8458200" cy="5632311"/>
          </a:xfrm>
          <a:prstGeom prst="rect">
            <a:avLst/>
          </a:prstGeom>
        </p:spPr>
        <p:txBody>
          <a:bodyPr wrap="square">
            <a:spAutoFit/>
          </a:bodyPr>
          <a:lstStyle/>
          <a:p>
            <a:pPr algn="just"/>
            <a:r>
              <a:rPr lang="en-US" altLang="zh-CN" dirty="0">
                <a:latin typeface="Arial Narrow" pitchFamily="34" charset="0"/>
              </a:rPr>
              <a:t>import </a:t>
            </a:r>
            <a:r>
              <a:rPr lang="en-US" altLang="zh-CN" dirty="0" err="1">
                <a:latin typeface="Arial Narrow" pitchFamily="34" charset="0"/>
              </a:rPr>
              <a:t>java.io.IOException</a:t>
            </a:r>
            <a:r>
              <a:rPr lang="en-US" altLang="zh-CN" dirty="0">
                <a:latin typeface="Arial Narrow" pitchFamily="34" charset="0"/>
              </a:rPr>
              <a:t>;</a:t>
            </a:r>
          </a:p>
          <a:p>
            <a:pPr algn="just"/>
            <a:r>
              <a:rPr lang="en-US" altLang="zh-CN" dirty="0">
                <a:latin typeface="Arial Narrow" pitchFamily="34" charset="0"/>
              </a:rPr>
              <a:t>import </a:t>
            </a:r>
            <a:r>
              <a:rPr lang="en-US" altLang="zh-CN" dirty="0" err="1">
                <a:latin typeface="Arial Narrow" pitchFamily="34" charset="0"/>
              </a:rPr>
              <a:t>java.util.Collections</a:t>
            </a:r>
            <a:r>
              <a:rPr lang="en-US" altLang="zh-CN" dirty="0">
                <a:latin typeface="Arial Narrow" pitchFamily="34" charset="0"/>
              </a:rPr>
              <a:t>;</a:t>
            </a:r>
          </a:p>
          <a:p>
            <a:pPr algn="just"/>
            <a:r>
              <a:rPr lang="en-US" altLang="zh-CN" dirty="0">
                <a:latin typeface="Arial Narrow" pitchFamily="34" charset="0"/>
              </a:rPr>
              <a:t>import </a:t>
            </a:r>
            <a:r>
              <a:rPr lang="en-US" altLang="zh-CN" dirty="0" err="1">
                <a:latin typeface="Arial Narrow" pitchFamily="34" charset="0"/>
              </a:rPr>
              <a:t>java.util.Iterator</a:t>
            </a:r>
            <a:r>
              <a:rPr lang="en-US" altLang="zh-CN" dirty="0">
                <a:latin typeface="Arial Narrow" pitchFamily="34" charset="0"/>
              </a:rPr>
              <a:t>;</a:t>
            </a:r>
          </a:p>
          <a:p>
            <a:pPr algn="just"/>
            <a:r>
              <a:rPr lang="en-US" altLang="zh-CN" dirty="0">
                <a:latin typeface="Arial Narrow" pitchFamily="34" charset="0"/>
              </a:rPr>
              <a:t>import </a:t>
            </a:r>
            <a:r>
              <a:rPr lang="en-US" altLang="zh-CN" dirty="0" err="1">
                <a:latin typeface="Arial Narrow" pitchFamily="34" charset="0"/>
              </a:rPr>
              <a:t>org.apache.hadoop.io.Text</a:t>
            </a:r>
            <a:r>
              <a:rPr lang="en-US" altLang="zh-CN" dirty="0">
                <a:latin typeface="Arial Narrow" pitchFamily="34" charset="0"/>
              </a:rPr>
              <a:t>;</a:t>
            </a:r>
          </a:p>
          <a:p>
            <a:pPr algn="just"/>
            <a:r>
              <a:rPr lang="en-US" altLang="zh-CN" dirty="0">
                <a:latin typeface="Arial Narrow" pitchFamily="34" charset="0"/>
              </a:rPr>
              <a:t>import </a:t>
            </a:r>
            <a:r>
              <a:rPr lang="en-US" altLang="zh-CN" dirty="0" err="1">
                <a:latin typeface="Arial Narrow" pitchFamily="34" charset="0"/>
              </a:rPr>
              <a:t>org.apache.hadoop.mapreduce.Reducer</a:t>
            </a:r>
            <a:r>
              <a:rPr lang="en-US" altLang="zh-CN" dirty="0">
                <a:latin typeface="Arial Narrow" pitchFamily="34" charset="0"/>
              </a:rPr>
              <a:t>;</a:t>
            </a:r>
          </a:p>
          <a:p>
            <a:pPr algn="just"/>
            <a:endParaRPr lang="en-US" altLang="zh-CN" dirty="0">
              <a:latin typeface="Arial Narrow" pitchFamily="34" charset="0"/>
            </a:endParaRPr>
          </a:p>
          <a:p>
            <a:pPr algn="just"/>
            <a:r>
              <a:rPr lang="en-US" altLang="zh-CN" dirty="0">
                <a:latin typeface="Arial Narrow" pitchFamily="34" charset="0"/>
              </a:rPr>
              <a:t>public class </a:t>
            </a:r>
            <a:r>
              <a:rPr lang="en-US" altLang="zh-CN" b="1" dirty="0" err="1">
                <a:solidFill>
                  <a:srgbClr val="C00000"/>
                </a:solidFill>
                <a:latin typeface="Arial Narrow" pitchFamily="34" charset="0"/>
              </a:rPr>
              <a:t>InvertedIndexReducer</a:t>
            </a:r>
            <a:r>
              <a:rPr lang="en-US" altLang="zh-CN" dirty="0">
                <a:latin typeface="Arial Narrow" pitchFamily="34" charset="0"/>
              </a:rPr>
              <a:t> extends Reducer&lt;Text, Text, Text, Text&gt; </a:t>
            </a:r>
          </a:p>
          <a:p>
            <a:pPr algn="just"/>
            <a:r>
              <a:rPr lang="en-US" altLang="zh-CN" dirty="0">
                <a:latin typeface="Arial Narrow" pitchFamily="34" charset="0"/>
              </a:rPr>
              <a:t>{	@Override</a:t>
            </a:r>
          </a:p>
          <a:p>
            <a:pPr algn="just"/>
            <a:r>
              <a:rPr lang="en-US" altLang="zh-CN" dirty="0">
                <a:latin typeface="Arial Narrow" pitchFamily="34" charset="0"/>
              </a:rPr>
              <a:t>	</a:t>
            </a:r>
            <a:r>
              <a:rPr lang="en-US" altLang="zh-CN" b="1" dirty="0">
                <a:solidFill>
                  <a:srgbClr val="0066FF"/>
                </a:solidFill>
                <a:latin typeface="Arial Narrow" pitchFamily="34" charset="0"/>
              </a:rPr>
              <a:t>protected void reduce(Text key, </a:t>
            </a:r>
            <a:r>
              <a:rPr lang="en-US" altLang="zh-CN" b="1" dirty="0" err="1">
                <a:solidFill>
                  <a:srgbClr val="0066FF"/>
                </a:solidFill>
                <a:latin typeface="Arial Narrow" pitchFamily="34" charset="0"/>
              </a:rPr>
              <a:t>Iterable</a:t>
            </a:r>
            <a:r>
              <a:rPr lang="en-US" altLang="zh-CN" b="1" dirty="0">
                <a:solidFill>
                  <a:srgbClr val="0066FF"/>
                </a:solidFill>
                <a:latin typeface="Arial Narrow" pitchFamily="34" charset="0"/>
              </a:rPr>
              <a:t>&lt;Text&gt; values, Context </a:t>
            </a:r>
            <a:r>
              <a:rPr lang="en-US" altLang="zh-CN" b="1" dirty="0" err="1">
                <a:solidFill>
                  <a:srgbClr val="0066FF"/>
                </a:solidFill>
                <a:latin typeface="Arial Narrow" pitchFamily="34" charset="0"/>
              </a:rPr>
              <a:t>context</a:t>
            </a:r>
            <a:r>
              <a:rPr lang="en-US" altLang="zh-CN" b="1" dirty="0">
                <a:solidFill>
                  <a:srgbClr val="0066FF"/>
                </a:solidFill>
                <a:latin typeface="Arial Narrow" pitchFamily="34" charset="0"/>
              </a:rPr>
              <a:t>)</a:t>
            </a:r>
          </a:p>
          <a:p>
            <a:pPr algn="just"/>
            <a:r>
              <a:rPr lang="en-US" altLang="zh-CN" dirty="0">
                <a:latin typeface="Arial Narrow" pitchFamily="34" charset="0"/>
              </a:rPr>
              <a:t>			throws </a:t>
            </a:r>
            <a:r>
              <a:rPr lang="en-US" altLang="zh-CN" dirty="0" err="1">
                <a:latin typeface="Arial Narrow" pitchFamily="34" charset="0"/>
              </a:rPr>
              <a:t>IOException</a:t>
            </a:r>
            <a:r>
              <a:rPr lang="en-US" altLang="zh-CN" dirty="0">
                <a:latin typeface="Arial Narrow" pitchFamily="34" charset="0"/>
              </a:rPr>
              <a:t>, </a:t>
            </a:r>
            <a:r>
              <a:rPr lang="en-US" altLang="zh-CN" dirty="0" err="1">
                <a:latin typeface="Arial Narrow" pitchFamily="34" charset="0"/>
              </a:rPr>
              <a:t>InterruptedException</a:t>
            </a:r>
            <a:r>
              <a:rPr lang="en-US" altLang="zh-CN" dirty="0">
                <a:latin typeface="Arial Narrow" pitchFamily="34" charset="0"/>
              </a:rPr>
              <a:t> </a:t>
            </a:r>
          </a:p>
          <a:p>
            <a:pPr algn="just"/>
            <a:r>
              <a:rPr lang="en-US" altLang="zh-CN" dirty="0">
                <a:latin typeface="Arial Narrow" pitchFamily="34" charset="0"/>
              </a:rPr>
              <a:t> 	{	</a:t>
            </a:r>
            <a:r>
              <a:rPr lang="en-US" altLang="zh-CN" dirty="0" err="1">
                <a:latin typeface="Arial Narrow" pitchFamily="34" charset="0"/>
              </a:rPr>
              <a:t>Iterator</a:t>
            </a:r>
            <a:r>
              <a:rPr lang="en-US" altLang="zh-CN" dirty="0">
                <a:latin typeface="Arial Narrow" pitchFamily="34" charset="0"/>
              </a:rPr>
              <a:t>&lt;Text&gt; it = </a:t>
            </a:r>
            <a:r>
              <a:rPr lang="en-US" altLang="zh-CN" dirty="0" err="1">
                <a:latin typeface="Arial Narrow" pitchFamily="34" charset="0"/>
              </a:rPr>
              <a:t>values.iterator</a:t>
            </a:r>
            <a:r>
              <a:rPr lang="en-US" altLang="zh-CN" dirty="0">
                <a:latin typeface="Arial Narrow" pitchFamily="34" charset="0"/>
              </a:rPr>
              <a:t>();</a:t>
            </a:r>
          </a:p>
          <a:p>
            <a:pPr algn="just"/>
            <a:r>
              <a:rPr lang="en-US" altLang="zh-CN" dirty="0">
                <a:latin typeface="Arial Narrow" pitchFamily="34" charset="0"/>
              </a:rPr>
              <a:t>		</a:t>
            </a:r>
            <a:r>
              <a:rPr lang="en-US" altLang="zh-CN" dirty="0" err="1">
                <a:latin typeface="Arial Narrow" pitchFamily="34" charset="0"/>
              </a:rPr>
              <a:t>StringBuilder</a:t>
            </a:r>
            <a:r>
              <a:rPr lang="en-US" altLang="zh-CN" dirty="0">
                <a:latin typeface="Arial Narrow" pitchFamily="34" charset="0"/>
              </a:rPr>
              <a:t> all = new </a:t>
            </a:r>
            <a:r>
              <a:rPr lang="en-US" altLang="zh-CN" dirty="0" err="1">
                <a:latin typeface="Arial Narrow" pitchFamily="34" charset="0"/>
              </a:rPr>
              <a:t>StringBuilder</a:t>
            </a:r>
            <a:r>
              <a:rPr lang="en-US" altLang="zh-CN" dirty="0">
                <a:latin typeface="Arial Narrow" pitchFamily="34" charset="0"/>
              </a:rPr>
              <a:t>();</a:t>
            </a:r>
          </a:p>
          <a:p>
            <a:pPr algn="just"/>
            <a:r>
              <a:rPr lang="en-US" altLang="zh-CN" dirty="0">
                <a:latin typeface="Arial Narrow" pitchFamily="34" charset="0"/>
              </a:rPr>
              <a:t>		if(</a:t>
            </a:r>
            <a:r>
              <a:rPr lang="en-US" altLang="zh-CN" dirty="0" err="1">
                <a:latin typeface="Arial Narrow" pitchFamily="34" charset="0"/>
              </a:rPr>
              <a:t>it.hasNext</a:t>
            </a:r>
            <a:r>
              <a:rPr lang="en-US" altLang="zh-CN" dirty="0">
                <a:latin typeface="Arial Narrow" pitchFamily="34" charset="0"/>
              </a:rPr>
              <a:t>())  </a:t>
            </a:r>
            <a:r>
              <a:rPr lang="en-US" altLang="zh-CN" dirty="0" err="1">
                <a:latin typeface="Arial Narrow" pitchFamily="34" charset="0"/>
              </a:rPr>
              <a:t>all.append</a:t>
            </a:r>
            <a:r>
              <a:rPr lang="en-US" altLang="zh-CN" dirty="0">
                <a:latin typeface="Arial Narrow" pitchFamily="34" charset="0"/>
              </a:rPr>
              <a:t>(</a:t>
            </a:r>
            <a:r>
              <a:rPr lang="en-US" altLang="zh-CN" dirty="0" err="1">
                <a:latin typeface="Arial Narrow" pitchFamily="34" charset="0"/>
              </a:rPr>
              <a:t>it.next</a:t>
            </a:r>
            <a:r>
              <a:rPr lang="en-US" altLang="zh-CN" dirty="0">
                <a:latin typeface="Arial Narrow" pitchFamily="34" charset="0"/>
              </a:rPr>
              <a:t>().</a:t>
            </a:r>
            <a:r>
              <a:rPr lang="en-US" altLang="zh-CN" dirty="0" err="1">
                <a:latin typeface="Arial Narrow" pitchFamily="34" charset="0"/>
              </a:rPr>
              <a:t>toString</a:t>
            </a:r>
            <a:r>
              <a:rPr lang="en-US" altLang="zh-CN" dirty="0">
                <a:latin typeface="Arial Narrow" pitchFamily="34" charset="0"/>
              </a:rPr>
              <a:t>());</a:t>
            </a:r>
          </a:p>
          <a:p>
            <a:pPr algn="just"/>
            <a:r>
              <a:rPr lang="zh-CN" altLang="en-US" dirty="0">
                <a:latin typeface="Arial Narrow" pitchFamily="34" charset="0"/>
              </a:rPr>
              <a:t>		</a:t>
            </a:r>
            <a:r>
              <a:rPr lang="en-US" altLang="zh-CN" dirty="0">
                <a:latin typeface="Arial Narrow" pitchFamily="34" charset="0"/>
              </a:rPr>
              <a:t>for(; </a:t>
            </a:r>
            <a:r>
              <a:rPr lang="en-US" altLang="zh-CN" dirty="0" err="1">
                <a:latin typeface="Arial Narrow" pitchFamily="34" charset="0"/>
              </a:rPr>
              <a:t>it.hasNext</a:t>
            </a:r>
            <a:r>
              <a:rPr lang="en-US" altLang="zh-CN" dirty="0">
                <a:latin typeface="Arial Narrow" pitchFamily="34" charset="0"/>
              </a:rPr>
              <a:t>(); ) </a:t>
            </a:r>
          </a:p>
          <a:p>
            <a:pPr algn="just"/>
            <a:r>
              <a:rPr lang="en-US" altLang="zh-CN" dirty="0">
                <a:latin typeface="Arial Narrow" pitchFamily="34" charset="0"/>
              </a:rPr>
              <a:t>		{	</a:t>
            </a:r>
            <a:r>
              <a:rPr lang="en-US" altLang="zh-CN" dirty="0" err="1">
                <a:latin typeface="Arial Narrow" pitchFamily="34" charset="0"/>
              </a:rPr>
              <a:t>all.append</a:t>
            </a:r>
            <a:r>
              <a:rPr lang="en-US" altLang="zh-CN" dirty="0">
                <a:latin typeface="Arial Narrow" pitchFamily="34" charset="0"/>
              </a:rPr>
              <a:t>(“;");</a:t>
            </a:r>
          </a:p>
          <a:p>
            <a:pPr algn="just"/>
            <a:r>
              <a:rPr lang="en-US" altLang="zh-CN" dirty="0">
                <a:latin typeface="Arial Narrow" pitchFamily="34" charset="0"/>
              </a:rPr>
              <a:t>			</a:t>
            </a:r>
            <a:r>
              <a:rPr lang="en-US" altLang="zh-CN" dirty="0" err="1">
                <a:latin typeface="Arial Narrow" pitchFamily="34" charset="0"/>
              </a:rPr>
              <a:t>all.append</a:t>
            </a:r>
            <a:r>
              <a:rPr lang="en-US" altLang="zh-CN" dirty="0">
                <a:latin typeface="Arial Narrow" pitchFamily="34" charset="0"/>
              </a:rPr>
              <a:t>(</a:t>
            </a:r>
            <a:r>
              <a:rPr lang="en-US" altLang="zh-CN" dirty="0" err="1">
                <a:latin typeface="Arial Narrow" pitchFamily="34" charset="0"/>
              </a:rPr>
              <a:t>it.next</a:t>
            </a:r>
            <a:r>
              <a:rPr lang="en-US" altLang="zh-CN" dirty="0">
                <a:latin typeface="Arial Narrow" pitchFamily="34" charset="0"/>
              </a:rPr>
              <a:t>().</a:t>
            </a:r>
            <a:r>
              <a:rPr lang="en-US" altLang="zh-CN" dirty="0" err="1">
                <a:latin typeface="Arial Narrow" pitchFamily="34" charset="0"/>
              </a:rPr>
              <a:t>toString</a:t>
            </a:r>
            <a:r>
              <a:rPr lang="en-US" altLang="zh-CN" dirty="0">
                <a:latin typeface="Arial Narrow" pitchFamily="34" charset="0"/>
              </a:rPr>
              <a:t>());			</a:t>
            </a:r>
            <a:r>
              <a:rPr lang="zh-CN" altLang="en-US" dirty="0">
                <a:latin typeface="Arial Narrow" pitchFamily="34" charset="0"/>
              </a:rPr>
              <a:t>	</a:t>
            </a:r>
            <a:r>
              <a:rPr lang="en-US" altLang="zh-CN" dirty="0">
                <a:latin typeface="Arial Narrow" pitchFamily="34" charset="0"/>
              </a:rPr>
              <a:t>	}</a:t>
            </a:r>
          </a:p>
          <a:p>
            <a:pPr algn="just"/>
            <a:r>
              <a:rPr lang="en-US" altLang="zh-CN" dirty="0">
                <a:latin typeface="Arial Narrow" pitchFamily="34" charset="0"/>
              </a:rPr>
              <a:t>		</a:t>
            </a:r>
            <a:r>
              <a:rPr lang="en-US" altLang="zh-CN" dirty="0" err="1">
                <a:latin typeface="Arial Narrow" pitchFamily="34" charset="0"/>
              </a:rPr>
              <a:t>context.write</a:t>
            </a:r>
            <a:r>
              <a:rPr lang="en-US" altLang="zh-CN" dirty="0">
                <a:latin typeface="Arial Narrow" pitchFamily="34" charset="0"/>
              </a:rPr>
              <a:t>(key, new Text(</a:t>
            </a:r>
            <a:r>
              <a:rPr lang="en-US" altLang="zh-CN" dirty="0" err="1">
                <a:latin typeface="Arial Narrow" pitchFamily="34" charset="0"/>
              </a:rPr>
              <a:t>all.toString</a:t>
            </a:r>
            <a:r>
              <a:rPr lang="en-US" altLang="zh-CN" dirty="0">
                <a:latin typeface="Arial Narrow" pitchFamily="34" charset="0"/>
              </a:rPr>
              <a:t>()));</a:t>
            </a:r>
          </a:p>
          <a:p>
            <a:pPr algn="just"/>
            <a:r>
              <a:rPr lang="zh-CN" altLang="en-US" dirty="0">
                <a:latin typeface="Arial Narrow" pitchFamily="34" charset="0"/>
              </a:rPr>
              <a:t>	</a:t>
            </a:r>
            <a:r>
              <a:rPr lang="en-US" altLang="zh-CN" dirty="0">
                <a:latin typeface="Arial Narrow" pitchFamily="34" charset="0"/>
              </a:rPr>
              <a:t>} </a:t>
            </a:r>
            <a:r>
              <a:rPr lang="en-US" altLang="zh-CN" b="1" dirty="0">
                <a:solidFill>
                  <a:srgbClr val="C00000"/>
                </a:solidFill>
                <a:latin typeface="Arial Narrow" pitchFamily="34" charset="0"/>
              </a:rPr>
              <a:t>//</a:t>
            </a:r>
            <a:r>
              <a:rPr lang="zh-CN" altLang="en-US" b="1" dirty="0">
                <a:solidFill>
                  <a:srgbClr val="C00000"/>
                </a:solidFill>
                <a:latin typeface="Arial Narrow" pitchFamily="34" charset="0"/>
              </a:rPr>
              <a:t>最终输出键值对示例：</a:t>
            </a:r>
            <a:r>
              <a:rPr lang="en-US" altLang="zh-CN" b="1" dirty="0">
                <a:solidFill>
                  <a:srgbClr val="C00000"/>
                </a:solidFill>
                <a:latin typeface="Arial Narrow" pitchFamily="34" charset="0"/>
              </a:rPr>
              <a:t>(“fish", “doc1#0; doc1#8;doc2#0;doc2#8 ")</a:t>
            </a:r>
          </a:p>
          <a:p>
            <a:pPr algn="just"/>
            <a:r>
              <a:rPr lang="en-US" altLang="zh-CN" dirty="0">
                <a:latin typeface="Arial Narrow" pitchFamily="34" charset="0"/>
              </a:rPr>
              <a:t>}</a:t>
            </a:r>
            <a:endParaRPr lang="zh-CN" altLang="en-US" dirty="0">
              <a:latin typeface="Arial Narrow" pitchFamily="34" charset="0"/>
            </a:endParaRPr>
          </a:p>
        </p:txBody>
      </p:sp>
    </p:spTree>
    <p:extLst>
      <p:ext uri="{BB962C8B-B14F-4D97-AF65-F5344CB8AC3E}">
        <p14:creationId xmlns:p14="http://schemas.microsoft.com/office/powerpoint/2010/main" val="3099751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30940" y="614466"/>
            <a:ext cx="8305060" cy="5450889"/>
          </a:xfrm>
        </p:spPr>
        <p:txBody>
          <a:bodyPr>
            <a:normAutofit/>
          </a:bodyPr>
          <a:lstStyle/>
          <a:p>
            <a:pPr>
              <a:buNone/>
            </a:pPr>
            <a:r>
              <a:rPr lang="zh-CN" altLang="en-US" b="1" dirty="0">
                <a:solidFill>
                  <a:srgbClr val="33CC33"/>
                </a:solidFill>
                <a:latin typeface="黑体" pitchFamily="49" charset="-122"/>
                <a:ea typeface="黑体" pitchFamily="49" charset="-122"/>
              </a:rPr>
              <a:t>简单的文档倒排算法</a:t>
            </a:r>
            <a:endParaRPr lang="en-US" altLang="zh-CN" b="1" dirty="0">
              <a:solidFill>
                <a:srgbClr val="33CC33"/>
              </a:solidFill>
              <a:latin typeface="黑体" pitchFamily="49" charset="-122"/>
              <a:ea typeface="黑体" pitchFamily="49" charset="-122"/>
            </a:endParaRPr>
          </a:p>
        </p:txBody>
      </p:sp>
      <p:sp>
        <p:nvSpPr>
          <p:cNvPr id="4" name="Title 1"/>
          <p:cNvSpPr txBox="1">
            <a:spLocks/>
          </p:cNvSpPr>
          <p:nvPr/>
        </p:nvSpPr>
        <p:spPr>
          <a:xfrm>
            <a:off x="845835" y="231799"/>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文档倒排索引算法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
        <p:nvSpPr>
          <p:cNvPr id="6" name="Rectangle 5"/>
          <p:cNvSpPr/>
          <p:nvPr/>
        </p:nvSpPr>
        <p:spPr>
          <a:xfrm>
            <a:off x="355600" y="1130449"/>
            <a:ext cx="8255000" cy="5632311"/>
          </a:xfrm>
          <a:prstGeom prst="rect">
            <a:avLst/>
          </a:prstGeom>
        </p:spPr>
        <p:txBody>
          <a:bodyPr wrap="square">
            <a:spAutoFit/>
          </a:bodyPr>
          <a:lstStyle/>
          <a:p>
            <a:pPr algn="just"/>
            <a:r>
              <a:rPr lang="en-US" altLang="zh-CN" sz="2000" dirty="0">
                <a:latin typeface="Arial Narrow" pitchFamily="34" charset="0"/>
                <a:ea typeface="Arial Unicode MS" pitchFamily="34" charset="-122"/>
                <a:cs typeface="Arial Unicode MS" pitchFamily="34" charset="-122"/>
              </a:rPr>
              <a:t>public class </a:t>
            </a:r>
            <a:r>
              <a:rPr lang="en-US" altLang="zh-CN" sz="2000" dirty="0" err="1">
                <a:solidFill>
                  <a:srgbClr val="C00000"/>
                </a:solidFill>
                <a:latin typeface="Arial Narrow" pitchFamily="34" charset="0"/>
                <a:ea typeface="Arial Unicode MS" pitchFamily="34" charset="-122"/>
                <a:cs typeface="Arial Unicode MS" pitchFamily="34" charset="-122"/>
              </a:rPr>
              <a:t>InvertedIndexer</a:t>
            </a:r>
            <a:endParaRPr lang="en-US" altLang="zh-CN" sz="2000" dirty="0">
              <a:solidFill>
                <a:srgbClr val="C00000"/>
              </a:solidFill>
              <a:latin typeface="Arial Narrow" pitchFamily="34" charset="0"/>
              <a:ea typeface="Arial Unicode MS" pitchFamily="34" charset="-122"/>
              <a:cs typeface="Arial Unicode MS" pitchFamily="34" charset="-122"/>
            </a:endParaRPr>
          </a:p>
          <a:p>
            <a:pPr algn="just"/>
            <a:r>
              <a:rPr lang="en-US" altLang="zh-CN" sz="2000" dirty="0">
                <a:latin typeface="Arial Narrow" pitchFamily="34" charset="0"/>
                <a:ea typeface="Arial Unicode MS" pitchFamily="34" charset="-122"/>
                <a:cs typeface="Arial Unicode MS" pitchFamily="34" charset="-122"/>
              </a:rPr>
              <a:t>{</a:t>
            </a:r>
          </a:p>
          <a:p>
            <a:pPr algn="just"/>
            <a:r>
              <a:rPr lang="en-US" altLang="zh-CN" sz="2000" dirty="0">
                <a:latin typeface="Arial Narrow" pitchFamily="34" charset="0"/>
                <a:ea typeface="Arial Unicode MS" pitchFamily="34" charset="-122"/>
                <a:cs typeface="Arial Unicode MS" pitchFamily="34" charset="-122"/>
              </a:rPr>
              <a:t>      public static void main(String[] </a:t>
            </a:r>
            <a:r>
              <a:rPr lang="en-US" altLang="zh-CN" sz="2000" dirty="0" err="1">
                <a:latin typeface="Arial Narrow" pitchFamily="34" charset="0"/>
                <a:ea typeface="Arial Unicode MS" pitchFamily="34" charset="-122"/>
                <a:cs typeface="Arial Unicode MS" pitchFamily="34" charset="-122"/>
              </a:rPr>
              <a:t>args</a:t>
            </a:r>
            <a:r>
              <a:rPr lang="en-US" altLang="zh-CN" sz="2000" dirty="0">
                <a:latin typeface="Arial Narrow" pitchFamily="34" charset="0"/>
                <a:ea typeface="Arial Unicode MS" pitchFamily="34" charset="-122"/>
                <a:cs typeface="Arial Unicode MS" pitchFamily="34" charset="-122"/>
              </a:rPr>
              <a:t>) </a:t>
            </a:r>
          </a:p>
          <a:p>
            <a:pPr algn="just"/>
            <a:r>
              <a:rPr lang="en-US" altLang="zh-CN" sz="2000" dirty="0">
                <a:latin typeface="Arial Narrow" pitchFamily="34" charset="0"/>
                <a:ea typeface="Arial Unicode MS" pitchFamily="34" charset="-122"/>
                <a:cs typeface="Arial Unicode MS" pitchFamily="34" charset="-122"/>
              </a:rPr>
              <a:t>     {</a:t>
            </a:r>
          </a:p>
          <a:p>
            <a:pPr algn="just"/>
            <a:r>
              <a:rPr lang="en-US" altLang="zh-CN" sz="2000" dirty="0">
                <a:latin typeface="Arial Narrow" pitchFamily="34" charset="0"/>
                <a:ea typeface="Arial Unicode MS" pitchFamily="34" charset="-122"/>
                <a:cs typeface="Arial Unicode MS" pitchFamily="34" charset="-122"/>
              </a:rPr>
              <a:t>               try {	</a:t>
            </a:r>
            <a:r>
              <a:rPr lang="en-US" sz="2000" dirty="0">
                <a:latin typeface="Arial Narrow" pitchFamily="34" charset="0"/>
              </a:rPr>
              <a:t>Configuration conf = new Configuration();</a:t>
            </a:r>
            <a:endParaRPr lang="en-US" altLang="zh-CN" sz="2000" dirty="0">
              <a:latin typeface="Arial Narrow" pitchFamily="34" charset="0"/>
              <a:ea typeface="Arial Unicode MS" pitchFamily="34" charset="-122"/>
              <a:cs typeface="Arial Unicode MS" pitchFamily="34" charset="-122"/>
            </a:endParaRPr>
          </a:p>
          <a:p>
            <a:pPr algn="just"/>
            <a:r>
              <a:rPr lang="en-US" altLang="zh-CN" sz="2000" dirty="0">
                <a:latin typeface="Arial Narrow" pitchFamily="34" charset="0"/>
                <a:ea typeface="Arial Unicode MS" pitchFamily="34" charset="-122"/>
                <a:cs typeface="Arial Unicode MS" pitchFamily="34" charset="-122"/>
              </a:rPr>
              <a:t>		job = new Job(conf, "invert index");</a:t>
            </a:r>
          </a:p>
          <a:p>
            <a:pPr algn="just"/>
            <a:r>
              <a:rPr lang="en-US" altLang="zh-CN" sz="2000" dirty="0">
                <a:latin typeface="Arial Narrow" pitchFamily="34" charset="0"/>
                <a:ea typeface="Arial Unicode MS" pitchFamily="34" charset="-122"/>
                <a:cs typeface="Arial Unicode MS" pitchFamily="34" charset="-122"/>
              </a:rPr>
              <a:t>		</a:t>
            </a:r>
            <a:r>
              <a:rPr lang="en-US" altLang="zh-CN" sz="2000" dirty="0" err="1">
                <a:latin typeface="Arial Narrow" pitchFamily="34" charset="0"/>
                <a:ea typeface="Arial Unicode MS" pitchFamily="34" charset="-122"/>
                <a:cs typeface="Arial Unicode MS" pitchFamily="34" charset="-122"/>
              </a:rPr>
              <a:t>job.setJarByClass</a:t>
            </a:r>
            <a:r>
              <a:rPr lang="en-US" altLang="zh-CN" sz="2000" dirty="0">
                <a:latin typeface="Arial Narrow" pitchFamily="34" charset="0"/>
                <a:ea typeface="Arial Unicode MS" pitchFamily="34" charset="-122"/>
                <a:cs typeface="Arial Unicode MS" pitchFamily="34" charset="-122"/>
              </a:rPr>
              <a:t>(</a:t>
            </a:r>
            <a:r>
              <a:rPr lang="en-US" altLang="zh-CN" sz="2000" dirty="0" err="1">
                <a:latin typeface="Arial Narrow" pitchFamily="34" charset="0"/>
                <a:ea typeface="Arial Unicode MS" pitchFamily="34" charset="-122"/>
                <a:cs typeface="Arial Unicode MS" pitchFamily="34" charset="-122"/>
              </a:rPr>
              <a:t>InvertedIndexer.class</a:t>
            </a:r>
            <a:r>
              <a:rPr lang="en-US" altLang="zh-CN" sz="2000" dirty="0">
                <a:latin typeface="Arial Narrow" pitchFamily="34" charset="0"/>
                <a:ea typeface="Arial Unicode MS" pitchFamily="34" charset="-122"/>
                <a:cs typeface="Arial Unicode MS" pitchFamily="34" charset="-122"/>
              </a:rPr>
              <a:t>);</a:t>
            </a:r>
          </a:p>
          <a:p>
            <a:pPr algn="just"/>
            <a:r>
              <a:rPr lang="en-US" altLang="zh-CN" sz="2000" dirty="0">
                <a:latin typeface="Arial Narrow" pitchFamily="34" charset="0"/>
                <a:ea typeface="Arial Unicode MS" pitchFamily="34" charset="-122"/>
                <a:cs typeface="Arial Unicode MS" pitchFamily="34" charset="-122"/>
              </a:rPr>
              <a:t>		</a:t>
            </a:r>
            <a:r>
              <a:rPr lang="en-US" altLang="zh-CN" sz="2000" dirty="0" err="1">
                <a:latin typeface="Arial Narrow" pitchFamily="34" charset="0"/>
                <a:ea typeface="Arial Unicode MS" pitchFamily="34" charset="-122"/>
                <a:cs typeface="Arial Unicode MS" pitchFamily="34" charset="-122"/>
              </a:rPr>
              <a:t>job.setInputFormatClass</a:t>
            </a:r>
            <a:r>
              <a:rPr lang="en-US" altLang="zh-CN" sz="2000" dirty="0">
                <a:latin typeface="Arial Narrow" pitchFamily="34" charset="0"/>
                <a:ea typeface="Arial Unicode MS" pitchFamily="34" charset="-122"/>
                <a:cs typeface="Arial Unicode MS" pitchFamily="34" charset="-122"/>
              </a:rPr>
              <a:t>(</a:t>
            </a:r>
            <a:r>
              <a:rPr lang="en-US" altLang="zh-CN" sz="2000" dirty="0" err="1">
                <a:latin typeface="Arial Narrow" pitchFamily="34" charset="0"/>
                <a:ea typeface="Arial Unicode MS" pitchFamily="34" charset="-122"/>
                <a:cs typeface="Arial Unicode MS" pitchFamily="34" charset="-122"/>
              </a:rPr>
              <a:t>TextInputFormat.class</a:t>
            </a:r>
            <a:r>
              <a:rPr lang="en-US" altLang="zh-CN" sz="2000" dirty="0">
                <a:latin typeface="Arial Narrow" pitchFamily="34" charset="0"/>
                <a:ea typeface="Arial Unicode MS" pitchFamily="34" charset="-122"/>
                <a:cs typeface="Arial Unicode MS" pitchFamily="34" charset="-122"/>
              </a:rPr>
              <a:t>);</a:t>
            </a:r>
          </a:p>
          <a:p>
            <a:pPr algn="just"/>
            <a:r>
              <a:rPr lang="en-US" altLang="zh-CN" sz="2000" dirty="0">
                <a:latin typeface="Arial Narrow" pitchFamily="34" charset="0"/>
                <a:ea typeface="Arial Unicode MS" pitchFamily="34" charset="-122"/>
                <a:cs typeface="Arial Unicode MS" pitchFamily="34" charset="-122"/>
              </a:rPr>
              <a:t>		</a:t>
            </a:r>
            <a:r>
              <a:rPr lang="en-US" altLang="zh-CN" sz="2000" dirty="0" err="1">
                <a:latin typeface="Arial Narrow" pitchFamily="34" charset="0"/>
                <a:ea typeface="Arial Unicode MS" pitchFamily="34" charset="-122"/>
                <a:cs typeface="Arial Unicode MS" pitchFamily="34" charset="-122"/>
              </a:rPr>
              <a:t>job.setMapperClass</a:t>
            </a:r>
            <a:r>
              <a:rPr lang="en-US" altLang="zh-CN" sz="2000" dirty="0">
                <a:latin typeface="Arial Narrow" pitchFamily="34" charset="0"/>
                <a:ea typeface="Arial Unicode MS" pitchFamily="34" charset="-122"/>
                <a:cs typeface="Arial Unicode MS" pitchFamily="34" charset="-122"/>
              </a:rPr>
              <a:t>(</a:t>
            </a:r>
            <a:r>
              <a:rPr lang="en-US" altLang="zh-CN" sz="2000" dirty="0" err="1">
                <a:latin typeface="Arial Narrow" pitchFamily="34" charset="0"/>
                <a:ea typeface="Arial Unicode MS" pitchFamily="34" charset="-122"/>
                <a:cs typeface="Arial Unicode MS" pitchFamily="34" charset="-122"/>
              </a:rPr>
              <a:t>InvertedIndexMapper.class</a:t>
            </a:r>
            <a:r>
              <a:rPr lang="en-US" altLang="zh-CN" sz="2000" dirty="0">
                <a:latin typeface="Arial Narrow" pitchFamily="34" charset="0"/>
                <a:ea typeface="Arial Unicode MS" pitchFamily="34" charset="-122"/>
                <a:cs typeface="Arial Unicode MS" pitchFamily="34" charset="-122"/>
              </a:rPr>
              <a:t>);</a:t>
            </a:r>
          </a:p>
          <a:p>
            <a:pPr algn="just"/>
            <a:r>
              <a:rPr lang="en-US" altLang="zh-CN" sz="2000" dirty="0">
                <a:latin typeface="Arial Narrow" pitchFamily="34" charset="0"/>
                <a:ea typeface="Arial Unicode MS" pitchFamily="34" charset="-122"/>
                <a:cs typeface="Arial Unicode MS" pitchFamily="34" charset="-122"/>
              </a:rPr>
              <a:t>		</a:t>
            </a:r>
            <a:r>
              <a:rPr lang="en-US" altLang="zh-CN" sz="2000" dirty="0" err="1">
                <a:latin typeface="Arial Narrow" pitchFamily="34" charset="0"/>
                <a:ea typeface="Arial Unicode MS" pitchFamily="34" charset="-122"/>
                <a:cs typeface="Arial Unicode MS" pitchFamily="34" charset="-122"/>
              </a:rPr>
              <a:t>job.setReducerClass</a:t>
            </a:r>
            <a:r>
              <a:rPr lang="en-US" altLang="zh-CN" sz="2000" dirty="0">
                <a:latin typeface="Arial Narrow" pitchFamily="34" charset="0"/>
                <a:ea typeface="Arial Unicode MS" pitchFamily="34" charset="-122"/>
                <a:cs typeface="Arial Unicode MS" pitchFamily="34" charset="-122"/>
              </a:rPr>
              <a:t>(</a:t>
            </a:r>
            <a:r>
              <a:rPr lang="en-US" altLang="zh-CN" sz="2000" dirty="0" err="1">
                <a:latin typeface="Arial Narrow" pitchFamily="34" charset="0"/>
                <a:ea typeface="Arial Unicode MS" pitchFamily="34" charset="-122"/>
                <a:cs typeface="Arial Unicode MS" pitchFamily="34" charset="-122"/>
              </a:rPr>
              <a:t>InvertedIndexReducer.class</a:t>
            </a:r>
            <a:r>
              <a:rPr lang="en-US" altLang="zh-CN" sz="2000" dirty="0">
                <a:latin typeface="Arial Narrow" pitchFamily="34" charset="0"/>
                <a:ea typeface="Arial Unicode MS" pitchFamily="34" charset="-122"/>
                <a:cs typeface="Arial Unicode MS" pitchFamily="34" charset="-122"/>
              </a:rPr>
              <a:t>);</a:t>
            </a:r>
          </a:p>
          <a:p>
            <a:pPr algn="just"/>
            <a:r>
              <a:rPr lang="en-US" altLang="zh-CN" sz="2000" dirty="0">
                <a:latin typeface="Arial Narrow" pitchFamily="34" charset="0"/>
                <a:ea typeface="Arial Unicode MS" pitchFamily="34" charset="-122"/>
                <a:cs typeface="Arial Unicode MS" pitchFamily="34" charset="-122"/>
              </a:rPr>
              <a:t>		</a:t>
            </a:r>
            <a:r>
              <a:rPr lang="en-US" altLang="zh-CN" sz="2000" dirty="0" err="1">
                <a:latin typeface="Arial Narrow" pitchFamily="34" charset="0"/>
                <a:ea typeface="Arial Unicode MS" pitchFamily="34" charset="-122"/>
                <a:cs typeface="Arial Unicode MS" pitchFamily="34" charset="-122"/>
              </a:rPr>
              <a:t>job.setOutputKeyClass</a:t>
            </a:r>
            <a:r>
              <a:rPr lang="en-US" altLang="zh-CN" sz="2000" dirty="0">
                <a:latin typeface="Arial Narrow" pitchFamily="34" charset="0"/>
                <a:ea typeface="Arial Unicode MS" pitchFamily="34" charset="-122"/>
                <a:cs typeface="Arial Unicode MS" pitchFamily="34" charset="-122"/>
              </a:rPr>
              <a:t>(</a:t>
            </a:r>
            <a:r>
              <a:rPr lang="en-US" altLang="zh-CN" sz="2000" dirty="0" err="1">
                <a:latin typeface="Arial Narrow" pitchFamily="34" charset="0"/>
                <a:ea typeface="Arial Unicode MS" pitchFamily="34" charset="-122"/>
                <a:cs typeface="Arial Unicode MS" pitchFamily="34" charset="-122"/>
              </a:rPr>
              <a:t>Text.class</a:t>
            </a:r>
            <a:r>
              <a:rPr lang="en-US" altLang="zh-CN" sz="2000" dirty="0">
                <a:latin typeface="Arial Narrow" pitchFamily="34" charset="0"/>
                <a:ea typeface="Arial Unicode MS" pitchFamily="34" charset="-122"/>
                <a:cs typeface="Arial Unicode MS" pitchFamily="34" charset="-122"/>
              </a:rPr>
              <a:t>);</a:t>
            </a:r>
          </a:p>
          <a:p>
            <a:pPr algn="just"/>
            <a:r>
              <a:rPr lang="en-US" altLang="zh-CN" sz="2000" dirty="0">
                <a:latin typeface="Arial Narrow" pitchFamily="34" charset="0"/>
                <a:ea typeface="Arial Unicode MS" pitchFamily="34" charset="-122"/>
                <a:cs typeface="Arial Unicode MS" pitchFamily="34" charset="-122"/>
              </a:rPr>
              <a:t>		</a:t>
            </a:r>
            <a:r>
              <a:rPr lang="en-US" altLang="zh-CN" sz="2000" dirty="0" err="1">
                <a:latin typeface="Arial Narrow" pitchFamily="34" charset="0"/>
                <a:ea typeface="Arial Unicode MS" pitchFamily="34" charset="-122"/>
                <a:cs typeface="Arial Unicode MS" pitchFamily="34" charset="-122"/>
              </a:rPr>
              <a:t>job.setOutputValueClass</a:t>
            </a:r>
            <a:r>
              <a:rPr lang="en-US" altLang="zh-CN" sz="2000" dirty="0">
                <a:latin typeface="Arial Narrow" pitchFamily="34" charset="0"/>
                <a:ea typeface="Arial Unicode MS" pitchFamily="34" charset="-122"/>
                <a:cs typeface="Arial Unicode MS" pitchFamily="34" charset="-122"/>
              </a:rPr>
              <a:t>(</a:t>
            </a:r>
            <a:r>
              <a:rPr lang="en-US" altLang="zh-CN" sz="2000" dirty="0" err="1">
                <a:latin typeface="Arial Narrow" pitchFamily="34" charset="0"/>
                <a:ea typeface="Arial Unicode MS" pitchFamily="34" charset="-122"/>
                <a:cs typeface="Arial Unicode MS" pitchFamily="34" charset="-122"/>
              </a:rPr>
              <a:t>Text.class</a:t>
            </a:r>
            <a:r>
              <a:rPr lang="en-US" altLang="zh-CN" sz="2000" dirty="0">
                <a:latin typeface="Arial Narrow" pitchFamily="34" charset="0"/>
                <a:ea typeface="Arial Unicode MS" pitchFamily="34" charset="-122"/>
                <a:cs typeface="Arial Unicode MS" pitchFamily="34" charset="-122"/>
              </a:rPr>
              <a:t>);</a:t>
            </a:r>
          </a:p>
          <a:p>
            <a:pPr algn="just"/>
            <a:r>
              <a:rPr lang="en-US" altLang="zh-CN" sz="2000" dirty="0">
                <a:latin typeface="Arial Narrow" pitchFamily="34" charset="0"/>
                <a:ea typeface="Arial Unicode MS" pitchFamily="34" charset="-122"/>
                <a:cs typeface="Arial Unicode MS" pitchFamily="34" charset="-122"/>
              </a:rPr>
              <a:t>		</a:t>
            </a:r>
            <a:r>
              <a:rPr lang="en-US" altLang="zh-CN" sz="2000" dirty="0" err="1">
                <a:latin typeface="Arial Narrow" pitchFamily="34" charset="0"/>
                <a:ea typeface="Arial Unicode MS" pitchFamily="34" charset="-122"/>
                <a:cs typeface="Arial Unicode MS" pitchFamily="34" charset="-122"/>
              </a:rPr>
              <a:t>FileInputFormat.addInputPath</a:t>
            </a:r>
            <a:r>
              <a:rPr lang="en-US" altLang="zh-CN" sz="2000" dirty="0">
                <a:latin typeface="Arial Narrow" pitchFamily="34" charset="0"/>
                <a:ea typeface="Arial Unicode MS" pitchFamily="34" charset="-122"/>
                <a:cs typeface="Arial Unicode MS" pitchFamily="34" charset="-122"/>
              </a:rPr>
              <a:t>(job, new Path(</a:t>
            </a:r>
            <a:r>
              <a:rPr lang="en-US" altLang="zh-CN" sz="2000" dirty="0" err="1">
                <a:latin typeface="Arial Narrow" pitchFamily="34" charset="0"/>
                <a:ea typeface="Arial Unicode MS" pitchFamily="34" charset="-122"/>
                <a:cs typeface="Arial Unicode MS" pitchFamily="34" charset="-122"/>
              </a:rPr>
              <a:t>args</a:t>
            </a:r>
            <a:r>
              <a:rPr lang="en-US" altLang="zh-CN" sz="2000" dirty="0">
                <a:latin typeface="Arial Narrow" pitchFamily="34" charset="0"/>
                <a:ea typeface="Arial Unicode MS" pitchFamily="34" charset="-122"/>
                <a:cs typeface="Arial Unicode MS" pitchFamily="34" charset="-122"/>
              </a:rPr>
              <a:t>[0]));</a:t>
            </a:r>
          </a:p>
          <a:p>
            <a:pPr algn="just"/>
            <a:r>
              <a:rPr lang="en-US" altLang="zh-CN" sz="2000" dirty="0">
                <a:latin typeface="Arial Narrow" pitchFamily="34" charset="0"/>
                <a:ea typeface="Arial Unicode MS" pitchFamily="34" charset="-122"/>
                <a:cs typeface="Arial Unicode MS" pitchFamily="34" charset="-122"/>
              </a:rPr>
              <a:t>		</a:t>
            </a:r>
            <a:r>
              <a:rPr lang="en-US" altLang="zh-CN" sz="2000" dirty="0" err="1">
                <a:latin typeface="Arial Narrow" pitchFamily="34" charset="0"/>
                <a:ea typeface="Arial Unicode MS" pitchFamily="34" charset="-122"/>
                <a:cs typeface="Arial Unicode MS" pitchFamily="34" charset="-122"/>
              </a:rPr>
              <a:t>FileOutputFormat.setOutputPath</a:t>
            </a:r>
            <a:r>
              <a:rPr lang="en-US" altLang="zh-CN" sz="2000" dirty="0">
                <a:latin typeface="Arial Narrow" pitchFamily="34" charset="0"/>
                <a:ea typeface="Arial Unicode MS" pitchFamily="34" charset="-122"/>
                <a:cs typeface="Arial Unicode MS" pitchFamily="34" charset="-122"/>
              </a:rPr>
              <a:t>(job, new Path(</a:t>
            </a:r>
            <a:r>
              <a:rPr lang="en-US" altLang="zh-CN" sz="2000" dirty="0" err="1">
                <a:latin typeface="Arial Narrow" pitchFamily="34" charset="0"/>
                <a:ea typeface="Arial Unicode MS" pitchFamily="34" charset="-122"/>
                <a:cs typeface="Arial Unicode MS" pitchFamily="34" charset="-122"/>
              </a:rPr>
              <a:t>args</a:t>
            </a:r>
            <a:r>
              <a:rPr lang="en-US" altLang="zh-CN" sz="2000" dirty="0">
                <a:latin typeface="Arial Narrow" pitchFamily="34" charset="0"/>
                <a:ea typeface="Arial Unicode MS" pitchFamily="34" charset="-122"/>
                <a:cs typeface="Arial Unicode MS" pitchFamily="34" charset="-122"/>
              </a:rPr>
              <a:t>[1]));</a:t>
            </a:r>
          </a:p>
          <a:p>
            <a:pPr algn="just"/>
            <a:r>
              <a:rPr lang="en-US" altLang="zh-CN" sz="2000" dirty="0">
                <a:latin typeface="Arial Narrow" pitchFamily="34" charset="0"/>
                <a:ea typeface="Arial Unicode MS" pitchFamily="34" charset="-122"/>
                <a:cs typeface="Arial Unicode MS" pitchFamily="34" charset="-122"/>
              </a:rPr>
              <a:t>		</a:t>
            </a:r>
            <a:r>
              <a:rPr lang="en-US" altLang="zh-CN" sz="2000" dirty="0" err="1">
                <a:latin typeface="Arial Narrow" pitchFamily="34" charset="0"/>
                <a:ea typeface="Arial Unicode MS" pitchFamily="34" charset="-122"/>
                <a:cs typeface="Arial Unicode MS" pitchFamily="34" charset="-122"/>
              </a:rPr>
              <a:t>System.exit</a:t>
            </a:r>
            <a:r>
              <a:rPr lang="en-US" altLang="zh-CN" sz="2000" dirty="0">
                <a:latin typeface="Arial Narrow" pitchFamily="34" charset="0"/>
                <a:ea typeface="Arial Unicode MS" pitchFamily="34" charset="-122"/>
                <a:cs typeface="Arial Unicode MS" pitchFamily="34" charset="-122"/>
              </a:rPr>
              <a:t>(</a:t>
            </a:r>
            <a:r>
              <a:rPr lang="en-US" altLang="zh-CN" sz="2000" dirty="0" err="1">
                <a:latin typeface="Arial Narrow" pitchFamily="34" charset="0"/>
                <a:ea typeface="Arial Unicode MS" pitchFamily="34" charset="-122"/>
                <a:cs typeface="Arial Unicode MS" pitchFamily="34" charset="-122"/>
              </a:rPr>
              <a:t>job.waitForCompletion</a:t>
            </a:r>
            <a:r>
              <a:rPr lang="en-US" altLang="zh-CN" sz="2000" dirty="0">
                <a:latin typeface="Arial Narrow" pitchFamily="34" charset="0"/>
                <a:ea typeface="Arial Unicode MS" pitchFamily="34" charset="-122"/>
                <a:cs typeface="Arial Unicode MS" pitchFamily="34" charset="-122"/>
              </a:rPr>
              <a:t>(true) ? 0 : 1);</a:t>
            </a:r>
          </a:p>
          <a:p>
            <a:pPr algn="just"/>
            <a:r>
              <a:rPr lang="en-US" altLang="zh-CN" sz="2000" dirty="0">
                <a:latin typeface="Arial Narrow" pitchFamily="34" charset="0"/>
                <a:ea typeface="Arial Unicode MS" pitchFamily="34" charset="-122"/>
                <a:cs typeface="Arial Unicode MS" pitchFamily="34" charset="-122"/>
              </a:rPr>
              <a:t>	       } catch (Exception e) {      </a:t>
            </a:r>
            <a:r>
              <a:rPr lang="en-US" altLang="zh-CN" sz="2000" dirty="0" err="1">
                <a:latin typeface="Arial Narrow" pitchFamily="34" charset="0"/>
                <a:ea typeface="Arial Unicode MS" pitchFamily="34" charset="-122"/>
                <a:cs typeface="Arial Unicode MS" pitchFamily="34" charset="-122"/>
              </a:rPr>
              <a:t>e.printStackTrace</a:t>
            </a:r>
            <a:r>
              <a:rPr lang="en-US" altLang="zh-CN" sz="2000" dirty="0">
                <a:latin typeface="Arial Narrow" pitchFamily="34" charset="0"/>
                <a:ea typeface="Arial Unicode MS" pitchFamily="34" charset="-122"/>
                <a:cs typeface="Arial Unicode MS" pitchFamily="34" charset="-122"/>
              </a:rPr>
              <a:t>();                              }</a:t>
            </a:r>
          </a:p>
          <a:p>
            <a:pPr algn="just"/>
            <a:r>
              <a:rPr lang="en-US" altLang="zh-CN" sz="2000" dirty="0">
                <a:latin typeface="Arial Narrow" pitchFamily="34" charset="0"/>
                <a:ea typeface="Arial Unicode MS" pitchFamily="34" charset="-122"/>
                <a:cs typeface="Arial Unicode MS" pitchFamily="34" charset="-122"/>
              </a:rPr>
              <a:t>      }</a:t>
            </a:r>
          </a:p>
          <a:p>
            <a:pPr algn="just"/>
            <a:r>
              <a:rPr lang="en-US" altLang="zh-CN" sz="2000" dirty="0">
                <a:latin typeface="Arial Narrow" pitchFamily="34" charset="0"/>
                <a:ea typeface="Arial Unicode MS" pitchFamily="34" charset="-122"/>
                <a:cs typeface="Arial Unicode MS" pitchFamily="34" charset="-122"/>
              </a:rPr>
              <a:t>}	</a:t>
            </a:r>
          </a:p>
        </p:txBody>
      </p:sp>
    </p:spTree>
    <p:extLst>
      <p:ext uri="{BB962C8B-B14F-4D97-AF65-F5344CB8AC3E}">
        <p14:creationId xmlns:p14="http://schemas.microsoft.com/office/powerpoint/2010/main" val="744910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30940" y="614466"/>
            <a:ext cx="8305060" cy="5450889"/>
          </a:xfrm>
        </p:spPr>
        <p:txBody>
          <a:bodyPr>
            <a:normAutofit/>
          </a:bodyPr>
          <a:lstStyle/>
          <a:p>
            <a:pPr>
              <a:buNone/>
            </a:pPr>
            <a:r>
              <a:rPr lang="zh-CN" altLang="en-US" b="1" dirty="0">
                <a:solidFill>
                  <a:srgbClr val="33CC33"/>
                </a:solidFill>
                <a:latin typeface="Arial Narrow" pitchFamily="34" charset="0"/>
                <a:ea typeface="黑体" pitchFamily="49" charset="-122"/>
              </a:rPr>
              <a:t>带词频等属性的文档倒排算法</a:t>
            </a:r>
            <a:endParaRPr lang="en-US" altLang="zh-CN" b="1" dirty="0">
              <a:solidFill>
                <a:srgbClr val="33CC33"/>
              </a:solidFill>
              <a:latin typeface="Arial Narrow" pitchFamily="34" charset="0"/>
              <a:ea typeface="黑体" pitchFamily="49" charset="-122"/>
            </a:endParaRPr>
          </a:p>
        </p:txBody>
      </p:sp>
      <p:sp>
        <p:nvSpPr>
          <p:cNvPr id="4" name="Title 1"/>
          <p:cNvSpPr txBox="1">
            <a:spLocks/>
          </p:cNvSpPr>
          <p:nvPr/>
        </p:nvSpPr>
        <p:spPr>
          <a:xfrm>
            <a:off x="845835" y="231799"/>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文档倒排索引算法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
        <p:nvSpPr>
          <p:cNvPr id="6" name="Rectangle 5"/>
          <p:cNvSpPr/>
          <p:nvPr/>
        </p:nvSpPr>
        <p:spPr>
          <a:xfrm>
            <a:off x="533400" y="1168549"/>
            <a:ext cx="8064500" cy="2399183"/>
          </a:xfrm>
          <a:prstGeom prst="rect">
            <a:avLst/>
          </a:prstGeom>
        </p:spPr>
        <p:txBody>
          <a:bodyPr wrap="square">
            <a:spAutoFit/>
          </a:bodyPr>
          <a:lstStyle/>
          <a:p>
            <a:pPr algn="just">
              <a:lnSpc>
                <a:spcPct val="150000"/>
              </a:lnSpc>
              <a:spcBef>
                <a:spcPts val="600"/>
              </a:spcBef>
              <a:spcAft>
                <a:spcPts val="600"/>
              </a:spcAft>
            </a:pPr>
            <a:r>
              <a:rPr lang="zh-CN" altLang="en-US" sz="2600" dirty="0">
                <a:latin typeface="Arial Narrow" pitchFamily="34" charset="0"/>
                <a:ea typeface="黑体" pitchFamily="2" charset="-122"/>
              </a:rPr>
              <a:t>如果考虑单词在每个文档中出现的词频、位置、对应</a:t>
            </a:r>
            <a:r>
              <a:rPr lang="en-US" altLang="zh-CN" sz="2600" dirty="0">
                <a:latin typeface="Arial Narrow" pitchFamily="34" charset="0"/>
                <a:ea typeface="黑体" pitchFamily="2" charset="-122"/>
              </a:rPr>
              <a:t>Web</a:t>
            </a:r>
            <a:r>
              <a:rPr lang="zh-CN" altLang="en-US" sz="2600" dirty="0">
                <a:latin typeface="Arial Narrow" pitchFamily="34" charset="0"/>
                <a:ea typeface="黑体" pitchFamily="2" charset="-122"/>
              </a:rPr>
              <a:t>文档的</a:t>
            </a:r>
            <a:r>
              <a:rPr lang="en-US" altLang="zh-CN" sz="2600" dirty="0">
                <a:latin typeface="Arial Narrow" pitchFamily="34" charset="0"/>
                <a:ea typeface="黑体" pitchFamily="2" charset="-122"/>
              </a:rPr>
              <a:t>URL</a:t>
            </a:r>
            <a:r>
              <a:rPr lang="zh-CN" altLang="en-US" sz="2600" dirty="0">
                <a:latin typeface="Arial Narrow" pitchFamily="34" charset="0"/>
                <a:ea typeface="黑体" pitchFamily="2" charset="-122"/>
              </a:rPr>
              <a:t>等诸多属性，则前述简单的倒排算法就不足以有效工作。我们把这些词频、位置等诸多属性称为有效负载（</a:t>
            </a:r>
            <a:r>
              <a:rPr lang="en-US" altLang="zh-CN" sz="2600" dirty="0">
                <a:latin typeface="Arial Narrow" pitchFamily="34" charset="0"/>
                <a:ea typeface="黑体" pitchFamily="2" charset="-122"/>
              </a:rPr>
              <a:t>Payload</a:t>
            </a:r>
            <a:r>
              <a:rPr lang="zh-CN" altLang="en-US" sz="2600" dirty="0">
                <a:latin typeface="Arial Narrow" pitchFamily="34" charset="0"/>
                <a:ea typeface="黑体" pitchFamily="2" charset="-122"/>
              </a:rPr>
              <a:t>）</a:t>
            </a:r>
          </a:p>
        </p:txBody>
      </p:sp>
      <p:sp>
        <p:nvSpPr>
          <p:cNvPr id="5" name="TextBox 4"/>
          <p:cNvSpPr txBox="1"/>
          <p:nvPr/>
        </p:nvSpPr>
        <p:spPr>
          <a:xfrm>
            <a:off x="596900" y="4889500"/>
            <a:ext cx="7632700" cy="523220"/>
          </a:xfrm>
          <a:prstGeom prst="rect">
            <a:avLst/>
          </a:prstGeom>
          <a:noFill/>
        </p:spPr>
        <p:txBody>
          <a:bodyPr wrap="square" rtlCol="0">
            <a:spAutoFit/>
          </a:bodyPr>
          <a:lstStyle/>
          <a:p>
            <a:r>
              <a:rPr lang="zh-CN" altLang="en-US" sz="1400" dirty="0">
                <a:latin typeface="Verdana" pitchFamily="34" charset="0"/>
              </a:rPr>
              <a:t>以下的算法内容引自</a:t>
            </a:r>
            <a:r>
              <a:rPr lang="en-US" altLang="zh-CN" sz="1400" dirty="0">
                <a:latin typeface="Verdana" pitchFamily="34" charset="0"/>
              </a:rPr>
              <a:t>Jimmy Lin</a:t>
            </a:r>
            <a:r>
              <a:rPr lang="zh-CN" altLang="en-US" sz="1400" dirty="0">
                <a:latin typeface="Verdana" pitchFamily="34" charset="0"/>
              </a:rPr>
              <a:t>，</a:t>
            </a:r>
            <a:r>
              <a:rPr lang="en-US" altLang="zh-CN" sz="1400" dirty="0">
                <a:latin typeface="Verdana" pitchFamily="34" charset="0"/>
              </a:rPr>
              <a:t>Data-Intensive Text Processing with </a:t>
            </a:r>
            <a:r>
              <a:rPr lang="en-US" altLang="zh-CN" sz="1400" dirty="0" err="1">
                <a:latin typeface="Verdana" pitchFamily="34" charset="0"/>
              </a:rPr>
              <a:t>MapReduce</a:t>
            </a:r>
            <a:r>
              <a:rPr lang="zh-CN" altLang="en-US" sz="1400" dirty="0">
                <a:latin typeface="Verdana" pitchFamily="34" charset="0"/>
              </a:rPr>
              <a:t>， </a:t>
            </a:r>
            <a:r>
              <a:rPr lang="en-US" altLang="zh-CN" sz="1400" dirty="0">
                <a:latin typeface="Verdana" pitchFamily="34" charset="0"/>
              </a:rPr>
              <a:t>2010</a:t>
            </a:r>
            <a:r>
              <a:rPr lang="zh-CN" altLang="en-US" sz="1400" dirty="0">
                <a:latin typeface="Verdana" pitchFamily="34" charset="0"/>
              </a:rPr>
              <a:t>，</a:t>
            </a:r>
            <a:r>
              <a:rPr lang="en-US" altLang="zh-CN" sz="1400" dirty="0">
                <a:latin typeface="Verdana" pitchFamily="34" charset="0"/>
              </a:rPr>
              <a:t>College Park, </a:t>
            </a:r>
            <a:r>
              <a:rPr lang="zh-CN" altLang="en-US" sz="1400" dirty="0">
                <a:latin typeface="Verdana" pitchFamily="34" charset="0"/>
              </a:rPr>
              <a:t>以及其课件</a:t>
            </a:r>
          </a:p>
        </p:txBody>
      </p:sp>
    </p:spTree>
    <p:extLst>
      <p:ext uri="{BB962C8B-B14F-4D97-AF65-F5344CB8AC3E}">
        <p14:creationId xmlns:p14="http://schemas.microsoft.com/office/powerpoint/2010/main" val="23989167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736846"/>
            <a:ext cx="8457460" cy="6121153"/>
          </a:xfrm>
        </p:spPr>
        <p:txBody>
          <a:bodyPr>
            <a:normAutofit fontScale="92500" lnSpcReduction="10000"/>
          </a:bodyPr>
          <a:lstStyle/>
          <a:p>
            <a:pPr algn="just">
              <a:buNone/>
            </a:pPr>
            <a:r>
              <a:rPr lang="zh-CN" altLang="en-US" sz="2800" b="1" dirty="0">
                <a:solidFill>
                  <a:srgbClr val="33CC33"/>
                </a:solidFill>
                <a:latin typeface="Arial Narrow" pitchFamily="34" charset="0"/>
                <a:ea typeface="黑体" pitchFamily="49" charset="-122"/>
              </a:rPr>
              <a:t>带词频等属性的文档倒排算法</a:t>
            </a:r>
            <a:endParaRPr lang="en-US" altLang="zh-CN" sz="2800" b="1" dirty="0">
              <a:solidFill>
                <a:srgbClr val="33CC33"/>
              </a:solidFill>
              <a:latin typeface="Arial Narrow" pitchFamily="34" charset="0"/>
              <a:ea typeface="黑体" pitchFamily="49" charset="-122"/>
            </a:endParaRPr>
          </a:p>
          <a:p>
            <a:pPr algn="just">
              <a:buNone/>
            </a:pPr>
            <a:r>
              <a:rPr lang="zh-CN" altLang="en-US" sz="2800" dirty="0">
                <a:solidFill>
                  <a:srgbClr val="C00000"/>
                </a:solidFill>
                <a:latin typeface="Arial Narrow" pitchFamily="34" charset="0"/>
                <a:ea typeface="黑体" pitchFamily="49" charset="-122"/>
              </a:rPr>
              <a:t>基本的倒排索引结构</a:t>
            </a:r>
            <a:endParaRPr lang="en-US" altLang="zh-CN" sz="2800" dirty="0">
              <a:solidFill>
                <a:srgbClr val="C00000"/>
              </a:solidFill>
              <a:latin typeface="Arial Narrow" pitchFamily="34" charset="0"/>
              <a:ea typeface="黑体" pitchFamily="49" charset="-122"/>
            </a:endParaRPr>
          </a:p>
          <a:p>
            <a:pPr lvl="1" algn="just"/>
            <a:endParaRPr lang="en-US" altLang="zh-CN" dirty="0">
              <a:solidFill>
                <a:srgbClr val="33CC33"/>
              </a:solidFill>
              <a:latin typeface="Arial Narrow" pitchFamily="34" charset="0"/>
              <a:ea typeface="黑体" pitchFamily="49" charset="-122"/>
            </a:endParaRPr>
          </a:p>
          <a:p>
            <a:pPr lvl="1" algn="just"/>
            <a:endParaRPr lang="en-US" altLang="zh-CN" dirty="0">
              <a:solidFill>
                <a:srgbClr val="33CC33"/>
              </a:solidFill>
              <a:latin typeface="Arial Narrow" pitchFamily="34" charset="0"/>
              <a:ea typeface="黑体" pitchFamily="49" charset="-122"/>
            </a:endParaRPr>
          </a:p>
          <a:p>
            <a:pPr lvl="1" algn="just"/>
            <a:endParaRPr lang="en-US" altLang="zh-CN" dirty="0">
              <a:solidFill>
                <a:srgbClr val="33CC33"/>
              </a:solidFill>
              <a:latin typeface="Arial Narrow" pitchFamily="34" charset="0"/>
              <a:ea typeface="黑体" pitchFamily="49" charset="-122"/>
            </a:endParaRPr>
          </a:p>
          <a:p>
            <a:pPr lvl="1" algn="just"/>
            <a:endParaRPr lang="en-US" altLang="zh-CN" dirty="0">
              <a:solidFill>
                <a:srgbClr val="33CC33"/>
              </a:solidFill>
              <a:latin typeface="Arial Narrow" pitchFamily="34" charset="0"/>
              <a:ea typeface="黑体" pitchFamily="49" charset="-122"/>
            </a:endParaRPr>
          </a:p>
          <a:p>
            <a:pPr lvl="1" algn="just"/>
            <a:endParaRPr lang="en-US" altLang="zh-CN" dirty="0">
              <a:solidFill>
                <a:srgbClr val="33CC33"/>
              </a:solidFill>
              <a:latin typeface="Arial Narrow" pitchFamily="34" charset="0"/>
              <a:ea typeface="黑体" pitchFamily="49" charset="-122"/>
            </a:endParaRPr>
          </a:p>
          <a:p>
            <a:pPr lvl="1" algn="just"/>
            <a:endParaRPr lang="en-US" altLang="zh-CN" dirty="0">
              <a:solidFill>
                <a:srgbClr val="33CC33"/>
              </a:solidFill>
              <a:latin typeface="Arial Narrow" pitchFamily="34" charset="0"/>
              <a:ea typeface="黑体" pitchFamily="49" charset="-122"/>
            </a:endParaRPr>
          </a:p>
          <a:p>
            <a:pPr lvl="1" algn="just"/>
            <a:endParaRPr lang="en-US" altLang="zh-CN" dirty="0">
              <a:solidFill>
                <a:srgbClr val="33CC33"/>
              </a:solidFill>
              <a:latin typeface="Arial Narrow" pitchFamily="34" charset="0"/>
              <a:ea typeface="黑体" pitchFamily="49" charset="-122"/>
            </a:endParaRPr>
          </a:p>
          <a:p>
            <a:pPr lvl="1" algn="just"/>
            <a:r>
              <a:rPr lang="zh-CN" altLang="en-US" dirty="0">
                <a:latin typeface="Arial Narrow" pitchFamily="34" charset="0"/>
                <a:ea typeface="黑体" pitchFamily="49" charset="-122"/>
              </a:rPr>
              <a:t>一个倒排索引由大量的</a:t>
            </a:r>
            <a:r>
              <a:rPr lang="en-US" altLang="zh-CN" dirty="0">
                <a:latin typeface="Arial Narrow" pitchFamily="34" charset="0"/>
                <a:ea typeface="黑体" pitchFamily="49" charset="-122"/>
              </a:rPr>
              <a:t>postings list</a:t>
            </a:r>
            <a:r>
              <a:rPr lang="zh-CN" altLang="en-US" dirty="0">
                <a:latin typeface="Arial Narrow" pitchFamily="34" charset="0"/>
                <a:ea typeface="黑体" pitchFamily="49" charset="-122"/>
              </a:rPr>
              <a:t>构成</a:t>
            </a:r>
            <a:endParaRPr lang="en-US" altLang="zh-CN" dirty="0">
              <a:latin typeface="Arial Narrow" pitchFamily="34" charset="0"/>
              <a:ea typeface="黑体" pitchFamily="49" charset="-122"/>
            </a:endParaRPr>
          </a:p>
          <a:p>
            <a:pPr lvl="1" algn="just"/>
            <a:r>
              <a:rPr lang="zh-CN" altLang="en-US" dirty="0">
                <a:latin typeface="Arial Narrow" pitchFamily="34" charset="0"/>
                <a:ea typeface="黑体" pitchFamily="49" charset="-122"/>
              </a:rPr>
              <a:t>一个</a:t>
            </a:r>
            <a:r>
              <a:rPr lang="en-US" altLang="zh-CN" dirty="0">
                <a:latin typeface="Arial Narrow" pitchFamily="34" charset="0"/>
                <a:ea typeface="黑体" pitchFamily="49" charset="-122"/>
              </a:rPr>
              <a:t>postings list</a:t>
            </a:r>
            <a:r>
              <a:rPr lang="zh-CN" altLang="en-US" dirty="0">
                <a:latin typeface="Arial Narrow" pitchFamily="34" charset="0"/>
                <a:ea typeface="黑体" pitchFamily="49" charset="-122"/>
              </a:rPr>
              <a:t>由多个</a:t>
            </a:r>
            <a:r>
              <a:rPr lang="en-US" dirty="0">
                <a:latin typeface="Arial Narrow" pitchFamily="34" charset="0"/>
                <a:ea typeface="黑体" pitchFamily="49" charset="-122"/>
              </a:rPr>
              <a:t>posting</a:t>
            </a:r>
            <a:r>
              <a:rPr lang="zh-CN" altLang="en-US" dirty="0">
                <a:latin typeface="Arial Narrow" pitchFamily="34" charset="0"/>
                <a:ea typeface="黑体" pitchFamily="49" charset="-122"/>
              </a:rPr>
              <a:t>构成</a:t>
            </a:r>
            <a:r>
              <a:rPr lang="en-US" altLang="zh-CN" dirty="0">
                <a:latin typeface="Arial Narrow" pitchFamily="34" charset="0"/>
                <a:ea typeface="黑体" pitchFamily="49" charset="-122"/>
              </a:rPr>
              <a:t>(</a:t>
            </a:r>
            <a:r>
              <a:rPr lang="zh-CN" altLang="en-US" dirty="0">
                <a:latin typeface="Arial Narrow" pitchFamily="34" charset="0"/>
                <a:ea typeface="黑体" pitchFamily="49" charset="-122"/>
              </a:rPr>
              <a:t>按</a:t>
            </a:r>
            <a:r>
              <a:rPr lang="en-US" altLang="zh-CN" dirty="0">
                <a:latin typeface="Arial Narrow" pitchFamily="34" charset="0"/>
                <a:ea typeface="黑体" pitchFamily="49" charset="-122"/>
              </a:rPr>
              <a:t>doc id</a:t>
            </a:r>
            <a:r>
              <a:rPr lang="zh-CN" altLang="en-US" dirty="0">
                <a:latin typeface="Arial Narrow" pitchFamily="34" charset="0"/>
                <a:ea typeface="黑体" pitchFamily="49" charset="-122"/>
              </a:rPr>
              <a:t>排序</a:t>
            </a:r>
            <a:r>
              <a:rPr lang="en-US" altLang="zh-CN" dirty="0">
                <a:latin typeface="Arial Narrow" pitchFamily="34" charset="0"/>
                <a:ea typeface="黑体" pitchFamily="49" charset="-122"/>
              </a:rPr>
              <a:t>)</a:t>
            </a:r>
          </a:p>
          <a:p>
            <a:pPr lvl="1" algn="just"/>
            <a:r>
              <a:rPr lang="zh-CN" altLang="en-US" dirty="0">
                <a:latin typeface="Arial Narrow" pitchFamily="34" charset="0"/>
                <a:ea typeface="黑体" pitchFamily="49" charset="-122"/>
              </a:rPr>
              <a:t>一个</a:t>
            </a:r>
            <a:r>
              <a:rPr lang="en-US" altLang="zh-CN" dirty="0">
                <a:latin typeface="Arial Narrow" pitchFamily="34" charset="0"/>
                <a:ea typeface="黑体" pitchFamily="49" charset="-122"/>
              </a:rPr>
              <a:t>postings list</a:t>
            </a:r>
            <a:r>
              <a:rPr lang="zh-CN" altLang="en-US" dirty="0">
                <a:latin typeface="Arial Narrow" pitchFamily="34" charset="0"/>
                <a:ea typeface="黑体" pitchFamily="49" charset="-122"/>
              </a:rPr>
              <a:t>与一个</a:t>
            </a:r>
            <a:r>
              <a:rPr lang="en-US" dirty="0">
                <a:latin typeface="Arial Narrow" pitchFamily="34" charset="0"/>
                <a:ea typeface="黑体" pitchFamily="49" charset="-122"/>
              </a:rPr>
              <a:t>term</a:t>
            </a:r>
            <a:r>
              <a:rPr lang="zh-CN" altLang="en-US" dirty="0">
                <a:latin typeface="Arial Narrow" pitchFamily="34" charset="0"/>
                <a:ea typeface="黑体" pitchFamily="49" charset="-122"/>
              </a:rPr>
              <a:t>关联</a:t>
            </a:r>
            <a:endParaRPr lang="en-US" altLang="zh-CN" dirty="0">
              <a:latin typeface="Arial Narrow" pitchFamily="34" charset="0"/>
              <a:ea typeface="黑体" pitchFamily="49" charset="-122"/>
            </a:endParaRPr>
          </a:p>
          <a:p>
            <a:pPr lvl="1" algn="just"/>
            <a:r>
              <a:rPr lang="zh-CN" altLang="en-US" dirty="0">
                <a:latin typeface="Arial Narrow" pitchFamily="34" charset="0"/>
                <a:ea typeface="黑体" pitchFamily="49" charset="-122"/>
              </a:rPr>
              <a:t>一个</a:t>
            </a:r>
            <a:r>
              <a:rPr lang="en-US" altLang="zh-CN" dirty="0">
                <a:latin typeface="Arial Narrow" pitchFamily="34" charset="0"/>
                <a:ea typeface="黑体" pitchFamily="49" charset="-122"/>
              </a:rPr>
              <a:t>posting </a:t>
            </a:r>
            <a:r>
              <a:rPr lang="zh-CN" altLang="en-US" dirty="0">
                <a:latin typeface="Arial Narrow" pitchFamily="34" charset="0"/>
                <a:ea typeface="黑体" pitchFamily="49" charset="-122"/>
              </a:rPr>
              <a:t>包含一个</a:t>
            </a:r>
            <a:r>
              <a:rPr lang="en-US" altLang="zh-CN" dirty="0">
                <a:latin typeface="Arial Narrow" pitchFamily="34" charset="0"/>
                <a:ea typeface="黑体" pitchFamily="49" charset="-122"/>
              </a:rPr>
              <a:t>document id</a:t>
            </a:r>
            <a:r>
              <a:rPr lang="zh-CN" altLang="en-US" dirty="0">
                <a:latin typeface="Arial Narrow" pitchFamily="34" charset="0"/>
                <a:ea typeface="黑体" pitchFamily="49" charset="-122"/>
              </a:rPr>
              <a:t>和一个</a:t>
            </a:r>
            <a:r>
              <a:rPr lang="en-US" altLang="zh-CN" dirty="0">
                <a:latin typeface="Arial Narrow" pitchFamily="34" charset="0"/>
                <a:ea typeface="黑体" pitchFamily="49" charset="-122"/>
              </a:rPr>
              <a:t>payload</a:t>
            </a:r>
          </a:p>
          <a:p>
            <a:pPr marL="548640" marR="0" lvl="1" indent="-228600" algn="just" defTabSz="914400" rtl="0" eaLnBrk="1" fontAlgn="auto" latinLnBrk="0" hangingPunct="1">
              <a:lnSpc>
                <a:spcPct val="100000"/>
              </a:lnSpc>
              <a:spcBef>
                <a:spcPts val="370"/>
              </a:spcBef>
              <a:spcAft>
                <a:spcPts val="0"/>
              </a:spcAft>
              <a:buClr>
                <a:schemeClr val="accent2"/>
              </a:buClr>
              <a:buSzPct val="85000"/>
              <a:buFont typeface="Wingdings 2"/>
              <a:buChar char=""/>
              <a:tabLst/>
              <a:defRPr/>
            </a:pPr>
            <a:r>
              <a:rPr lang="en-US" altLang="zh-CN" dirty="0">
                <a:latin typeface="Arial Narrow" pitchFamily="34" charset="0"/>
                <a:ea typeface="黑体" pitchFamily="49" charset="-122"/>
              </a:rPr>
              <a:t>payload</a:t>
            </a:r>
            <a:r>
              <a:rPr lang="zh-CN" altLang="en-US" dirty="0">
                <a:latin typeface="Arial Narrow" pitchFamily="34" charset="0"/>
                <a:ea typeface="黑体" pitchFamily="49" charset="-122"/>
              </a:rPr>
              <a:t>上载有</a:t>
            </a:r>
            <a:r>
              <a:rPr lang="en-US" altLang="zh-CN" dirty="0">
                <a:latin typeface="Arial Narrow" pitchFamily="34" charset="0"/>
                <a:ea typeface="黑体" pitchFamily="49" charset="-122"/>
              </a:rPr>
              <a:t>term</a:t>
            </a:r>
            <a:r>
              <a:rPr lang="zh-CN" altLang="en-US" dirty="0">
                <a:latin typeface="Arial Narrow" pitchFamily="34" charset="0"/>
                <a:ea typeface="黑体" pitchFamily="49" charset="-122"/>
              </a:rPr>
              <a:t>在</a:t>
            </a:r>
            <a:r>
              <a:rPr lang="en-US" altLang="zh-CN" dirty="0">
                <a:latin typeface="Arial Narrow" pitchFamily="34" charset="0"/>
                <a:ea typeface="黑体" pitchFamily="49" charset="-122"/>
              </a:rPr>
              <a:t>document</a:t>
            </a:r>
            <a:r>
              <a:rPr lang="zh-CN" altLang="en-US" dirty="0">
                <a:latin typeface="Arial Narrow" pitchFamily="34" charset="0"/>
                <a:ea typeface="黑体" pitchFamily="49" charset="-122"/>
              </a:rPr>
              <a:t>中出现情况相关的信息</a:t>
            </a:r>
            <a:r>
              <a:rPr lang="en-US" altLang="zh-CN" dirty="0">
                <a:latin typeface="Arial Narrow" pitchFamily="34" charset="0"/>
                <a:ea typeface="黑体" pitchFamily="49" charset="-122"/>
              </a:rPr>
              <a:t>(e.g. term frequency, positions, term properties)</a:t>
            </a:r>
          </a:p>
          <a:p>
            <a:pPr lvl="1" algn="just">
              <a:defRPr/>
            </a:pPr>
            <a:r>
              <a:rPr kumimoji="0" lang="zh-CN" altLang="en-US" kern="1200" dirty="0">
                <a:latin typeface="Arial Narrow" pitchFamily="34" charset="0"/>
                <a:ea typeface="黑体" pitchFamily="49" charset="-122"/>
              </a:rPr>
              <a:t>同时还有对应</a:t>
            </a:r>
            <a:r>
              <a:rPr kumimoji="0" lang="en-US" altLang="zh-CN" kern="1200" dirty="0">
                <a:latin typeface="Arial Narrow" pitchFamily="34" charset="0"/>
                <a:ea typeface="黑体" pitchFamily="49" charset="-122"/>
              </a:rPr>
              <a:t>Web</a:t>
            </a:r>
            <a:r>
              <a:rPr kumimoji="0" lang="zh-CN" altLang="en-US" kern="1200" dirty="0">
                <a:latin typeface="Arial Narrow" pitchFamily="34" charset="0"/>
                <a:ea typeface="黑体" pitchFamily="49" charset="-122"/>
              </a:rPr>
              <a:t>文档到其</a:t>
            </a:r>
            <a:r>
              <a:rPr kumimoji="0" lang="en-US" altLang="zh-CN" kern="1200" dirty="0">
                <a:latin typeface="Arial Narrow" pitchFamily="34" charset="0"/>
                <a:ea typeface="黑体" pitchFamily="49" charset="-122"/>
              </a:rPr>
              <a:t>URL</a:t>
            </a:r>
            <a:r>
              <a:rPr kumimoji="0" lang="zh-CN" altLang="en-US" kern="1200" dirty="0">
                <a:latin typeface="Arial Narrow" pitchFamily="34" charset="0"/>
                <a:ea typeface="黑体" pitchFamily="49" charset="-122"/>
              </a:rPr>
              <a:t>的映射</a:t>
            </a:r>
            <a:r>
              <a:rPr kumimoji="0" lang="en-US" altLang="zh-CN" kern="1200" dirty="0" err="1">
                <a:latin typeface="Arial Narrow" pitchFamily="34" charset="0"/>
                <a:ea typeface="黑体" pitchFamily="49" charset="-122"/>
              </a:rPr>
              <a:t>doc_id</a:t>
            </a:r>
            <a:r>
              <a:rPr kumimoji="0" lang="en-US" altLang="zh-CN" kern="1200" dirty="0" err="1">
                <a:latin typeface="Arial Narrow" pitchFamily="34" charset="0"/>
                <a:ea typeface="黑体" pitchFamily="49" charset="-122"/>
                <a:sym typeface="Wingdings" pitchFamily="2" charset="2"/>
              </a:rPr>
              <a:t></a:t>
            </a:r>
            <a:r>
              <a:rPr kumimoji="0" lang="en-US" altLang="zh-CN" kern="1200" dirty="0" err="1">
                <a:latin typeface="Arial Narrow" pitchFamily="34" charset="0"/>
                <a:ea typeface="黑体" pitchFamily="49" charset="-122"/>
              </a:rPr>
              <a:t>URL</a:t>
            </a:r>
            <a:endParaRPr kumimoji="0" lang="en-US" altLang="zh-CN" sz="2600" kern="1200" dirty="0">
              <a:solidFill>
                <a:srgbClr val="33CC33"/>
              </a:solidFill>
              <a:latin typeface="Arial Narrow" pitchFamily="34" charset="0"/>
              <a:ea typeface="黑体" pitchFamily="49" charset="-122"/>
            </a:endParaRPr>
          </a:p>
        </p:txBody>
      </p:sp>
      <p:pic>
        <p:nvPicPr>
          <p:cNvPr id="5" name="图片 4" descr="indexes.jpg"/>
          <p:cNvPicPr>
            <a:picLocks noChangeAspect="1"/>
          </p:cNvPicPr>
          <p:nvPr/>
        </p:nvPicPr>
        <p:blipFill>
          <a:blip r:embed="rId3" cstate="print"/>
          <a:stretch>
            <a:fillRect/>
          </a:stretch>
        </p:blipFill>
        <p:spPr>
          <a:xfrm>
            <a:off x="1524613" y="1651000"/>
            <a:ext cx="6734626" cy="2247900"/>
          </a:xfrm>
          <a:prstGeom prst="rect">
            <a:avLst/>
          </a:prstGeom>
        </p:spPr>
      </p:pic>
      <p:sp>
        <p:nvSpPr>
          <p:cNvPr id="6" name="Title 1"/>
          <p:cNvSpPr txBox="1">
            <a:spLocks/>
          </p:cNvSpPr>
          <p:nvPr/>
        </p:nvSpPr>
        <p:spPr>
          <a:xfrm>
            <a:off x="845835" y="320699"/>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文档倒排索引算法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Tree>
    <p:extLst>
      <p:ext uri="{BB962C8B-B14F-4D97-AF65-F5344CB8AC3E}">
        <p14:creationId xmlns:p14="http://schemas.microsoft.com/office/powerpoint/2010/main" val="19534260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74074" y="875393"/>
            <a:ext cx="8645236" cy="5857917"/>
          </a:xfrm>
        </p:spPr>
        <p:txBody>
          <a:bodyPr>
            <a:normAutofit fontScale="92500" lnSpcReduction="10000"/>
          </a:bodyPr>
          <a:lstStyle/>
          <a:p>
            <a:pPr algn="just">
              <a:buNone/>
            </a:pPr>
            <a:r>
              <a:rPr lang="zh-CN" altLang="en-US" sz="2800" b="1" dirty="0">
                <a:solidFill>
                  <a:srgbClr val="33CC33"/>
                </a:solidFill>
                <a:latin typeface="Arial Narrow" pitchFamily="34" charset="0"/>
                <a:ea typeface="黑体" pitchFamily="49" charset="-122"/>
              </a:rPr>
              <a:t>带词频属性的文档倒排算法</a:t>
            </a:r>
            <a:endParaRPr lang="en-US" altLang="zh-CN" sz="2800" b="1" dirty="0">
              <a:solidFill>
                <a:srgbClr val="33CC33"/>
              </a:solidFill>
              <a:latin typeface="Arial Narrow" pitchFamily="34" charset="0"/>
              <a:ea typeface="黑体" pitchFamily="49" charset="-122"/>
            </a:endParaRPr>
          </a:p>
          <a:p>
            <a:pPr algn="just">
              <a:buNone/>
            </a:pPr>
            <a:r>
              <a:rPr lang="en-US" altLang="zh-CN" sz="2800" dirty="0">
                <a:solidFill>
                  <a:srgbClr val="C00000"/>
                </a:solidFill>
                <a:latin typeface="Arial Narrow" pitchFamily="34" charset="0"/>
                <a:ea typeface="黑体" pitchFamily="49" charset="-122"/>
              </a:rPr>
              <a:t>Map</a:t>
            </a:r>
            <a:r>
              <a:rPr lang="zh-CN" altLang="en-US" sz="2800" dirty="0">
                <a:solidFill>
                  <a:srgbClr val="C00000"/>
                </a:solidFill>
                <a:latin typeface="Arial Narrow" pitchFamily="34" charset="0"/>
                <a:ea typeface="黑体" pitchFamily="49" charset="-122"/>
              </a:rPr>
              <a:t>和</a:t>
            </a:r>
            <a:r>
              <a:rPr lang="en-US" altLang="zh-CN" sz="2800" dirty="0">
                <a:solidFill>
                  <a:srgbClr val="C00000"/>
                </a:solidFill>
                <a:latin typeface="Arial Narrow" pitchFamily="34" charset="0"/>
                <a:ea typeface="黑体" pitchFamily="49" charset="-122"/>
              </a:rPr>
              <a:t>Reduce</a:t>
            </a:r>
            <a:r>
              <a:rPr lang="zh-CN" altLang="en-US" sz="2800" dirty="0">
                <a:solidFill>
                  <a:srgbClr val="C00000"/>
                </a:solidFill>
                <a:latin typeface="Arial Narrow" pitchFamily="34" charset="0"/>
                <a:ea typeface="黑体" pitchFamily="49" charset="-122"/>
              </a:rPr>
              <a:t>实现伪代码</a:t>
            </a:r>
            <a:endParaRPr lang="en-US" altLang="zh-CN" sz="2200" dirty="0">
              <a:solidFill>
                <a:srgbClr val="C00000"/>
              </a:solidFill>
              <a:latin typeface="Arial Narrow" pitchFamily="34" charset="0"/>
              <a:ea typeface="黑体" pitchFamily="49" charset="-122"/>
            </a:endParaRPr>
          </a:p>
          <a:p>
            <a:pPr lvl="1" algn="just">
              <a:buNone/>
            </a:pPr>
            <a:r>
              <a:rPr lang="en-US" altLang="zh-CN" sz="2200" dirty="0">
                <a:latin typeface="Arial Narrow" pitchFamily="34" charset="0"/>
                <a:ea typeface="黑体" pitchFamily="49" charset="-122"/>
              </a:rPr>
              <a:t>1: </a:t>
            </a:r>
            <a:r>
              <a:rPr lang="en-US" altLang="zh-CN" sz="2200" b="1" dirty="0">
                <a:solidFill>
                  <a:srgbClr val="C00000"/>
                </a:solidFill>
                <a:latin typeface="Arial Narrow" pitchFamily="34" charset="0"/>
                <a:ea typeface="黑体" pitchFamily="49" charset="-122"/>
              </a:rPr>
              <a:t>class </a:t>
            </a:r>
            <a:r>
              <a:rPr lang="en-US" altLang="zh-CN" sz="2200" b="1" dirty="0" err="1">
                <a:solidFill>
                  <a:srgbClr val="C00000"/>
                </a:solidFill>
                <a:latin typeface="Arial Narrow" pitchFamily="34" charset="0"/>
                <a:ea typeface="黑体" pitchFamily="49" charset="-122"/>
              </a:rPr>
              <a:t>Mapper</a:t>
            </a:r>
            <a:endParaRPr lang="en-US" altLang="zh-CN" sz="2200" b="1" dirty="0">
              <a:solidFill>
                <a:srgbClr val="C00000"/>
              </a:solidFill>
              <a:latin typeface="Arial Narrow" pitchFamily="34" charset="0"/>
              <a:ea typeface="黑体" pitchFamily="49" charset="-122"/>
            </a:endParaRPr>
          </a:p>
          <a:p>
            <a:pPr lvl="1" algn="just">
              <a:buNone/>
            </a:pPr>
            <a:r>
              <a:rPr lang="nl-NL" altLang="zh-CN" sz="2200" dirty="0">
                <a:latin typeface="Arial Narrow" pitchFamily="34" charset="0"/>
                <a:ea typeface="黑体" pitchFamily="49" charset="-122"/>
              </a:rPr>
              <a:t>2:        </a:t>
            </a:r>
            <a:r>
              <a:rPr lang="nl-NL" altLang="zh-CN" sz="2200" b="1" dirty="0">
                <a:solidFill>
                  <a:srgbClr val="0066FF"/>
                </a:solidFill>
                <a:latin typeface="Arial Narrow" pitchFamily="34" charset="0"/>
                <a:ea typeface="黑体" pitchFamily="49" charset="-122"/>
              </a:rPr>
              <a:t>procedure</a:t>
            </a:r>
            <a:r>
              <a:rPr lang="nl-NL" altLang="zh-CN" sz="2200" dirty="0">
                <a:solidFill>
                  <a:srgbClr val="0066FF"/>
                </a:solidFill>
                <a:latin typeface="Arial Narrow" pitchFamily="34" charset="0"/>
                <a:ea typeface="黑体" pitchFamily="49" charset="-122"/>
              </a:rPr>
              <a:t> Map(docid </a:t>
            </a:r>
            <a:r>
              <a:rPr lang="en-US" altLang="zh-CN" sz="2200" dirty="0">
                <a:solidFill>
                  <a:srgbClr val="0066FF"/>
                </a:solidFill>
                <a:latin typeface="Arial Narrow" pitchFamily="34" charset="0"/>
                <a:ea typeface="黑体" pitchFamily="49" charset="-122"/>
              </a:rPr>
              <a:t>d</a:t>
            </a:r>
            <a:r>
              <a:rPr lang="nl-NL" altLang="zh-CN" sz="2200" dirty="0">
                <a:solidFill>
                  <a:srgbClr val="0066FF"/>
                </a:solidFill>
                <a:latin typeface="Arial Narrow" pitchFamily="34" charset="0"/>
                <a:ea typeface="黑体" pitchFamily="49" charset="-122"/>
              </a:rPr>
              <a:t>n, doc d)</a:t>
            </a:r>
          </a:p>
          <a:p>
            <a:pPr lvl="1" algn="just">
              <a:buNone/>
            </a:pPr>
            <a:r>
              <a:rPr lang="en-US" altLang="zh-CN" sz="2200" dirty="0">
                <a:latin typeface="Arial Narrow" pitchFamily="34" charset="0"/>
                <a:ea typeface="黑体" pitchFamily="49" charset="-122"/>
              </a:rPr>
              <a:t>3:              F ← new </a:t>
            </a:r>
            <a:r>
              <a:rPr lang="en-US" altLang="zh-CN" sz="2200" dirty="0" err="1">
                <a:latin typeface="Arial Narrow" pitchFamily="34" charset="0"/>
                <a:ea typeface="黑体" pitchFamily="49" charset="-122"/>
              </a:rPr>
              <a:t>AssociativeArray</a:t>
            </a:r>
            <a:endParaRPr lang="en-US" altLang="zh-CN" sz="2200" dirty="0">
              <a:latin typeface="Arial Narrow" pitchFamily="34" charset="0"/>
              <a:ea typeface="黑体" pitchFamily="49" charset="-122"/>
            </a:endParaRPr>
          </a:p>
          <a:p>
            <a:pPr lvl="1" algn="just">
              <a:buNone/>
            </a:pPr>
            <a:r>
              <a:rPr lang="en-US" altLang="zh-CN" sz="2200" dirty="0">
                <a:latin typeface="Arial Narrow" pitchFamily="34" charset="0"/>
                <a:ea typeface="黑体" pitchFamily="49" charset="-122"/>
              </a:rPr>
              <a:t>4:              </a:t>
            </a:r>
            <a:r>
              <a:rPr lang="en-US" altLang="zh-CN" sz="2200" b="1" dirty="0">
                <a:latin typeface="Arial Narrow" pitchFamily="34" charset="0"/>
                <a:ea typeface="黑体" pitchFamily="49" charset="-122"/>
              </a:rPr>
              <a:t>for all</a:t>
            </a:r>
            <a:r>
              <a:rPr lang="en-US" altLang="zh-CN" sz="2200" dirty="0">
                <a:latin typeface="Arial Narrow" pitchFamily="34" charset="0"/>
                <a:ea typeface="黑体" pitchFamily="49" charset="-122"/>
              </a:rPr>
              <a:t> term t ∈ doc d </a:t>
            </a:r>
            <a:r>
              <a:rPr lang="en-US" altLang="zh-CN" sz="2200" b="1" dirty="0">
                <a:latin typeface="Arial Narrow" pitchFamily="34" charset="0"/>
                <a:ea typeface="黑体" pitchFamily="49" charset="-122"/>
              </a:rPr>
              <a:t>do</a:t>
            </a:r>
          </a:p>
          <a:p>
            <a:pPr lvl="1" algn="just">
              <a:buNone/>
            </a:pPr>
            <a:r>
              <a:rPr lang="en-US" altLang="zh-CN" sz="2200" dirty="0">
                <a:latin typeface="Arial Narrow" pitchFamily="34" charset="0"/>
                <a:ea typeface="黑体" pitchFamily="49" charset="-122"/>
              </a:rPr>
              <a:t>5:                    F{t} ← F{t} + 1</a:t>
            </a:r>
          </a:p>
          <a:p>
            <a:pPr lvl="1" algn="just">
              <a:buNone/>
            </a:pPr>
            <a:r>
              <a:rPr lang="en-US" altLang="zh-CN" sz="2200" dirty="0">
                <a:latin typeface="Arial Narrow" pitchFamily="34" charset="0"/>
                <a:ea typeface="黑体" pitchFamily="49" charset="-122"/>
              </a:rPr>
              <a:t>6:              </a:t>
            </a:r>
            <a:r>
              <a:rPr lang="en-US" altLang="zh-CN" sz="2200" b="1" dirty="0">
                <a:latin typeface="Arial Narrow" pitchFamily="34" charset="0"/>
                <a:ea typeface="黑体" pitchFamily="49" charset="-122"/>
              </a:rPr>
              <a:t>for all</a:t>
            </a:r>
            <a:r>
              <a:rPr lang="en-US" altLang="zh-CN" sz="2200" dirty="0">
                <a:latin typeface="Arial Narrow" pitchFamily="34" charset="0"/>
                <a:ea typeface="黑体" pitchFamily="49" charset="-122"/>
              </a:rPr>
              <a:t> term t ∈ </a:t>
            </a:r>
            <a:r>
              <a:rPr lang="en-US" altLang="zh-CN" sz="2200" i="1" dirty="0">
                <a:latin typeface="Arial Narrow" pitchFamily="34" charset="0"/>
                <a:ea typeface="黑体" pitchFamily="49" charset="-122"/>
              </a:rPr>
              <a:t>F</a:t>
            </a:r>
            <a:r>
              <a:rPr lang="en-US" altLang="zh-CN" sz="2200" dirty="0">
                <a:latin typeface="Arial Narrow" pitchFamily="34" charset="0"/>
                <a:ea typeface="黑体" pitchFamily="49" charset="-122"/>
              </a:rPr>
              <a:t> </a:t>
            </a:r>
            <a:r>
              <a:rPr lang="en-US" altLang="zh-CN" sz="2200" b="1" dirty="0">
                <a:latin typeface="Arial Narrow" pitchFamily="34" charset="0"/>
                <a:ea typeface="黑体" pitchFamily="49" charset="-122"/>
              </a:rPr>
              <a:t>do</a:t>
            </a:r>
          </a:p>
          <a:p>
            <a:pPr lvl="1" algn="just">
              <a:buNone/>
            </a:pPr>
            <a:r>
              <a:rPr lang="en-US" altLang="zh-CN" sz="2200" dirty="0">
                <a:latin typeface="Arial Narrow" pitchFamily="34" charset="0"/>
                <a:ea typeface="黑体" pitchFamily="49" charset="-122"/>
              </a:rPr>
              <a:t>7:                    Emit(term t, posting &lt;dn, </a:t>
            </a:r>
            <a:r>
              <a:rPr lang="en-US" altLang="zh-CN" sz="2200" i="1" dirty="0">
                <a:latin typeface="Arial Narrow" pitchFamily="34" charset="0"/>
                <a:ea typeface="黑体" pitchFamily="49" charset="-122"/>
              </a:rPr>
              <a:t>F</a:t>
            </a:r>
            <a:r>
              <a:rPr lang="en-US" altLang="zh-CN" sz="2200" dirty="0">
                <a:latin typeface="Arial Narrow" pitchFamily="34" charset="0"/>
                <a:ea typeface="黑体" pitchFamily="49" charset="-122"/>
              </a:rPr>
              <a:t>{t}&gt;)</a:t>
            </a:r>
          </a:p>
          <a:p>
            <a:pPr lvl="1" algn="just">
              <a:buNone/>
            </a:pPr>
            <a:r>
              <a:rPr lang="en-US" altLang="zh-CN" sz="2200" dirty="0">
                <a:latin typeface="Arial Narrow" pitchFamily="34" charset="0"/>
                <a:ea typeface="黑体" pitchFamily="49" charset="-122"/>
              </a:rPr>
              <a:t>1: </a:t>
            </a:r>
            <a:r>
              <a:rPr lang="en-US" altLang="zh-CN" sz="2200" b="1" dirty="0">
                <a:solidFill>
                  <a:srgbClr val="C00000"/>
                </a:solidFill>
                <a:latin typeface="Arial Narrow" pitchFamily="34" charset="0"/>
                <a:ea typeface="黑体" pitchFamily="49" charset="-122"/>
              </a:rPr>
              <a:t>class Reducer</a:t>
            </a:r>
          </a:p>
          <a:p>
            <a:pPr lvl="1" algn="just">
              <a:buNone/>
            </a:pPr>
            <a:r>
              <a:rPr lang="en-US" altLang="zh-CN" sz="2200" dirty="0">
                <a:latin typeface="Arial Narrow" pitchFamily="34" charset="0"/>
                <a:ea typeface="黑体" pitchFamily="49" charset="-122"/>
              </a:rPr>
              <a:t>2:        </a:t>
            </a:r>
            <a:r>
              <a:rPr lang="en-US" altLang="zh-CN" sz="2200" b="1" dirty="0">
                <a:solidFill>
                  <a:srgbClr val="0066FF"/>
                </a:solidFill>
                <a:latin typeface="Arial Narrow" pitchFamily="34" charset="0"/>
                <a:ea typeface="黑体" pitchFamily="49" charset="-122"/>
              </a:rPr>
              <a:t>procedure</a:t>
            </a:r>
            <a:r>
              <a:rPr lang="en-US" altLang="zh-CN" sz="2200" dirty="0">
                <a:solidFill>
                  <a:srgbClr val="0066FF"/>
                </a:solidFill>
                <a:latin typeface="Arial Narrow" pitchFamily="34" charset="0"/>
                <a:ea typeface="黑体" pitchFamily="49" charset="-122"/>
              </a:rPr>
              <a:t> Reduce(term t, postings [&lt;dn</a:t>
            </a:r>
            <a:r>
              <a:rPr lang="en-US" altLang="zh-CN" sz="1500" dirty="0">
                <a:solidFill>
                  <a:srgbClr val="0066FF"/>
                </a:solidFill>
                <a:latin typeface="Arial Narrow" pitchFamily="34" charset="0"/>
                <a:ea typeface="黑体" pitchFamily="49" charset="-122"/>
              </a:rPr>
              <a:t>1</a:t>
            </a:r>
            <a:r>
              <a:rPr lang="en-US" altLang="zh-CN" sz="2200" dirty="0">
                <a:solidFill>
                  <a:srgbClr val="0066FF"/>
                </a:solidFill>
                <a:latin typeface="Arial Narrow" pitchFamily="34" charset="0"/>
                <a:ea typeface="黑体" pitchFamily="49" charset="-122"/>
              </a:rPr>
              <a:t>, f</a:t>
            </a:r>
            <a:r>
              <a:rPr lang="en-US" altLang="zh-CN" sz="1500" dirty="0">
                <a:solidFill>
                  <a:srgbClr val="0066FF"/>
                </a:solidFill>
                <a:latin typeface="Arial Narrow" pitchFamily="34" charset="0"/>
                <a:ea typeface="黑体" pitchFamily="49" charset="-122"/>
              </a:rPr>
              <a:t>1</a:t>
            </a:r>
            <a:r>
              <a:rPr lang="en-US" altLang="zh-CN" sz="2200" dirty="0">
                <a:solidFill>
                  <a:srgbClr val="0066FF"/>
                </a:solidFill>
                <a:latin typeface="Arial Narrow" pitchFamily="34" charset="0"/>
                <a:ea typeface="黑体" pitchFamily="49" charset="-122"/>
              </a:rPr>
              <a:t>&gt;, &lt;dn</a:t>
            </a:r>
            <a:r>
              <a:rPr lang="en-US" altLang="zh-CN" sz="1700" dirty="0">
                <a:solidFill>
                  <a:srgbClr val="0066FF"/>
                </a:solidFill>
                <a:latin typeface="Arial Narrow" pitchFamily="34" charset="0"/>
                <a:ea typeface="黑体" pitchFamily="49" charset="-122"/>
              </a:rPr>
              <a:t>2</a:t>
            </a:r>
            <a:r>
              <a:rPr lang="en-US" altLang="zh-CN" sz="2200" dirty="0">
                <a:solidFill>
                  <a:srgbClr val="0066FF"/>
                </a:solidFill>
                <a:latin typeface="Arial Narrow" pitchFamily="34" charset="0"/>
                <a:ea typeface="黑体" pitchFamily="49" charset="-122"/>
              </a:rPr>
              <a:t>, f</a:t>
            </a:r>
            <a:r>
              <a:rPr lang="en-US" altLang="zh-CN" sz="1700" dirty="0">
                <a:solidFill>
                  <a:srgbClr val="0066FF"/>
                </a:solidFill>
                <a:latin typeface="Arial Narrow" pitchFamily="34" charset="0"/>
                <a:ea typeface="黑体" pitchFamily="49" charset="-122"/>
              </a:rPr>
              <a:t>2</a:t>
            </a:r>
            <a:r>
              <a:rPr lang="en-US" altLang="zh-CN" sz="2200" dirty="0">
                <a:solidFill>
                  <a:srgbClr val="0066FF"/>
                </a:solidFill>
                <a:latin typeface="Arial Narrow" pitchFamily="34" charset="0"/>
                <a:ea typeface="黑体" pitchFamily="49" charset="-122"/>
              </a:rPr>
              <a:t>&gt;…])</a:t>
            </a:r>
          </a:p>
          <a:p>
            <a:pPr lvl="1" algn="just">
              <a:buNone/>
            </a:pPr>
            <a:r>
              <a:rPr lang="en-US" altLang="zh-CN" sz="2200" dirty="0">
                <a:latin typeface="Arial Narrow" pitchFamily="34" charset="0"/>
                <a:ea typeface="黑体" pitchFamily="49" charset="-122"/>
              </a:rPr>
              <a:t>3:              </a:t>
            </a:r>
            <a:r>
              <a:rPr lang="en-US" altLang="zh-CN" sz="2200" i="1" dirty="0">
                <a:latin typeface="Arial Narrow" pitchFamily="34" charset="0"/>
                <a:ea typeface="黑体" pitchFamily="49" charset="-122"/>
              </a:rPr>
              <a:t>P</a:t>
            </a:r>
            <a:r>
              <a:rPr lang="en-US" altLang="zh-CN" sz="2200" dirty="0">
                <a:latin typeface="Arial Narrow" pitchFamily="34" charset="0"/>
                <a:ea typeface="黑体" pitchFamily="49" charset="-122"/>
              </a:rPr>
              <a:t> ← new List</a:t>
            </a:r>
          </a:p>
          <a:p>
            <a:pPr lvl="1" algn="just">
              <a:buNone/>
            </a:pPr>
            <a:r>
              <a:rPr lang="en-US" altLang="zh-CN" sz="2200" dirty="0">
                <a:latin typeface="Arial Narrow" pitchFamily="34" charset="0"/>
                <a:ea typeface="黑体" pitchFamily="49" charset="-122"/>
              </a:rPr>
              <a:t>4:              </a:t>
            </a:r>
            <a:r>
              <a:rPr lang="en-US" altLang="zh-CN" sz="2200" b="1" dirty="0">
                <a:latin typeface="Arial Narrow" pitchFamily="34" charset="0"/>
                <a:ea typeface="黑体" pitchFamily="49" charset="-122"/>
              </a:rPr>
              <a:t>for all</a:t>
            </a:r>
            <a:r>
              <a:rPr lang="en-US" altLang="zh-CN" sz="2200" dirty="0">
                <a:latin typeface="Arial Narrow" pitchFamily="34" charset="0"/>
                <a:ea typeface="黑体" pitchFamily="49" charset="-122"/>
              </a:rPr>
              <a:t> posting &lt;</a:t>
            </a:r>
            <a:r>
              <a:rPr lang="en-US" altLang="zh-CN" sz="2200" dirty="0" err="1">
                <a:latin typeface="Arial Narrow" pitchFamily="34" charset="0"/>
                <a:ea typeface="黑体" pitchFamily="49" charset="-122"/>
              </a:rPr>
              <a:t>dn</a:t>
            </a:r>
            <a:r>
              <a:rPr lang="en-US" altLang="zh-CN" sz="2200" dirty="0">
                <a:latin typeface="Arial Narrow" pitchFamily="34" charset="0"/>
                <a:ea typeface="黑体" pitchFamily="49" charset="-122"/>
              </a:rPr>
              <a:t>, f&gt; ∈ postings [&lt;dn</a:t>
            </a:r>
            <a:r>
              <a:rPr lang="en-US" altLang="zh-CN" sz="1500" dirty="0">
                <a:latin typeface="Arial Narrow" pitchFamily="34" charset="0"/>
                <a:ea typeface="黑体" pitchFamily="49" charset="-122"/>
              </a:rPr>
              <a:t>1</a:t>
            </a:r>
            <a:r>
              <a:rPr lang="en-US" altLang="zh-CN" sz="2200" dirty="0">
                <a:latin typeface="Arial Narrow" pitchFamily="34" charset="0"/>
                <a:ea typeface="黑体" pitchFamily="49" charset="-122"/>
              </a:rPr>
              <a:t>, f</a:t>
            </a:r>
            <a:r>
              <a:rPr lang="en-US" altLang="zh-CN" sz="1500" dirty="0">
                <a:latin typeface="Arial Narrow" pitchFamily="34" charset="0"/>
                <a:ea typeface="黑体" pitchFamily="49" charset="-122"/>
              </a:rPr>
              <a:t>1</a:t>
            </a:r>
            <a:r>
              <a:rPr lang="en-US" altLang="zh-CN" sz="2200" dirty="0">
                <a:latin typeface="Arial Narrow" pitchFamily="34" charset="0"/>
                <a:ea typeface="黑体" pitchFamily="49" charset="-122"/>
              </a:rPr>
              <a:t>&gt;, &lt;dn</a:t>
            </a:r>
            <a:r>
              <a:rPr lang="en-US" altLang="zh-CN" sz="1700" dirty="0">
                <a:latin typeface="Arial Narrow" pitchFamily="34" charset="0"/>
                <a:ea typeface="黑体" pitchFamily="49" charset="-122"/>
              </a:rPr>
              <a:t>2</a:t>
            </a:r>
            <a:r>
              <a:rPr lang="en-US" altLang="zh-CN" sz="2200" dirty="0">
                <a:latin typeface="Arial Narrow" pitchFamily="34" charset="0"/>
                <a:ea typeface="黑体" pitchFamily="49" charset="-122"/>
              </a:rPr>
              <a:t>, f</a:t>
            </a:r>
            <a:r>
              <a:rPr lang="en-US" altLang="zh-CN" sz="1700" dirty="0">
                <a:latin typeface="Arial Narrow" pitchFamily="34" charset="0"/>
                <a:ea typeface="黑体" pitchFamily="49" charset="-122"/>
              </a:rPr>
              <a:t>2</a:t>
            </a:r>
            <a:r>
              <a:rPr lang="en-US" altLang="zh-CN" sz="2200" dirty="0">
                <a:latin typeface="Arial Narrow" pitchFamily="34" charset="0"/>
                <a:ea typeface="黑体" pitchFamily="49" charset="-122"/>
              </a:rPr>
              <a:t>&gt;…] </a:t>
            </a:r>
            <a:r>
              <a:rPr lang="en-US" altLang="zh-CN" sz="2200" b="1" dirty="0">
                <a:latin typeface="Arial Narrow" pitchFamily="34" charset="0"/>
                <a:ea typeface="黑体" pitchFamily="49" charset="-122"/>
              </a:rPr>
              <a:t>do</a:t>
            </a:r>
          </a:p>
          <a:p>
            <a:pPr lvl="1" algn="just">
              <a:buNone/>
            </a:pPr>
            <a:r>
              <a:rPr lang="en-US" altLang="zh-CN" sz="2200" dirty="0">
                <a:latin typeface="Arial Narrow" pitchFamily="34" charset="0"/>
                <a:ea typeface="黑体" pitchFamily="49" charset="-122"/>
              </a:rPr>
              <a:t>5:                      Append(</a:t>
            </a:r>
            <a:r>
              <a:rPr lang="en-US" altLang="zh-CN" sz="2200" i="1" dirty="0">
                <a:latin typeface="Arial Narrow" pitchFamily="34" charset="0"/>
                <a:ea typeface="黑体" pitchFamily="49" charset="-122"/>
              </a:rPr>
              <a:t>P</a:t>
            </a:r>
            <a:r>
              <a:rPr lang="en-US" altLang="zh-CN" sz="2200" dirty="0">
                <a:latin typeface="Arial Narrow" pitchFamily="34" charset="0"/>
                <a:ea typeface="黑体" pitchFamily="49" charset="-122"/>
              </a:rPr>
              <a:t>, &lt;</a:t>
            </a:r>
            <a:r>
              <a:rPr lang="en-US" altLang="zh-CN" sz="2200" dirty="0" err="1">
                <a:latin typeface="Arial Narrow" pitchFamily="34" charset="0"/>
                <a:ea typeface="黑体" pitchFamily="49" charset="-122"/>
              </a:rPr>
              <a:t>dn</a:t>
            </a:r>
            <a:r>
              <a:rPr lang="en-US" altLang="zh-CN" sz="2200" dirty="0">
                <a:latin typeface="Arial Narrow" pitchFamily="34" charset="0"/>
                <a:ea typeface="黑体" pitchFamily="49" charset="-122"/>
              </a:rPr>
              <a:t>, f&gt;)</a:t>
            </a:r>
          </a:p>
          <a:p>
            <a:pPr lvl="1" algn="just">
              <a:buNone/>
            </a:pPr>
            <a:r>
              <a:rPr lang="en-US" altLang="zh-CN" sz="2200" dirty="0">
                <a:latin typeface="Arial Narrow" pitchFamily="34" charset="0"/>
                <a:ea typeface="黑体" pitchFamily="49" charset="-122"/>
              </a:rPr>
              <a:t>6:               Sort(</a:t>
            </a:r>
            <a:r>
              <a:rPr lang="en-US" altLang="zh-CN" sz="2200" i="1" dirty="0">
                <a:latin typeface="Arial Narrow" pitchFamily="34" charset="0"/>
                <a:ea typeface="黑体" pitchFamily="49" charset="-122"/>
              </a:rPr>
              <a:t>P</a:t>
            </a:r>
            <a:r>
              <a:rPr lang="en-US" altLang="zh-CN" sz="2200" dirty="0">
                <a:latin typeface="Arial Narrow" pitchFamily="34" charset="0"/>
                <a:ea typeface="黑体" pitchFamily="49" charset="-122"/>
              </a:rPr>
              <a:t>)</a:t>
            </a:r>
          </a:p>
          <a:p>
            <a:pPr lvl="1" algn="just">
              <a:buNone/>
            </a:pPr>
            <a:r>
              <a:rPr lang="en-US" altLang="zh-CN" sz="2200" dirty="0">
                <a:latin typeface="Arial Narrow" pitchFamily="34" charset="0"/>
                <a:ea typeface="黑体" pitchFamily="49" charset="-122"/>
              </a:rPr>
              <a:t>7:               Emit(term t; postings </a:t>
            </a:r>
            <a:r>
              <a:rPr lang="en-US" altLang="zh-CN" sz="2200" i="1" dirty="0">
                <a:latin typeface="Arial Narrow" pitchFamily="34" charset="0"/>
                <a:ea typeface="黑体" pitchFamily="49" charset="-122"/>
              </a:rPr>
              <a:t>P</a:t>
            </a:r>
            <a:r>
              <a:rPr lang="en-US" altLang="zh-CN" sz="2200" dirty="0">
                <a:latin typeface="Arial Narrow" pitchFamily="34" charset="0"/>
                <a:ea typeface="黑体" pitchFamily="49" charset="-122"/>
              </a:rPr>
              <a:t>)</a:t>
            </a:r>
          </a:p>
        </p:txBody>
      </p:sp>
      <p:sp>
        <p:nvSpPr>
          <p:cNvPr id="5" name="Title 1"/>
          <p:cNvSpPr txBox="1">
            <a:spLocks/>
          </p:cNvSpPr>
          <p:nvPr/>
        </p:nvSpPr>
        <p:spPr>
          <a:xfrm>
            <a:off x="845835" y="320699"/>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文档倒排索引算法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Tree>
    <p:extLst>
      <p:ext uri="{BB962C8B-B14F-4D97-AF65-F5344CB8AC3E}">
        <p14:creationId xmlns:p14="http://schemas.microsoft.com/office/powerpoint/2010/main" val="41958211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17084" y="686043"/>
            <a:ext cx="8249643" cy="482353"/>
          </a:xfrm>
        </p:spPr>
        <p:txBody>
          <a:bodyPr>
            <a:noAutofit/>
          </a:bodyPr>
          <a:lstStyle/>
          <a:p>
            <a:pPr>
              <a:buNone/>
            </a:pPr>
            <a:r>
              <a:rPr lang="zh-CN" altLang="en-US" b="1" dirty="0">
                <a:solidFill>
                  <a:srgbClr val="33CC33"/>
                </a:solidFill>
                <a:latin typeface="黑体" pitchFamily="49" charset="-122"/>
                <a:ea typeface="黑体" pitchFamily="49" charset="-122"/>
              </a:rPr>
              <a:t>带词频属性的文档倒排算法</a:t>
            </a:r>
            <a:endParaRPr lang="en-US" altLang="zh-CN" b="1" dirty="0">
              <a:solidFill>
                <a:srgbClr val="33CC33"/>
              </a:solidFill>
              <a:latin typeface="黑体" pitchFamily="49" charset="-122"/>
              <a:ea typeface="黑体" pitchFamily="49" charset="-122"/>
            </a:endParaRPr>
          </a:p>
          <a:p>
            <a:endParaRPr lang="zh-CN" altLang="en-US" dirty="0">
              <a:latin typeface="黑体" pitchFamily="49" charset="-122"/>
              <a:ea typeface="黑体" pitchFamily="49" charset="-122"/>
            </a:endParaRPr>
          </a:p>
        </p:txBody>
      </p:sp>
      <p:pic>
        <p:nvPicPr>
          <p:cNvPr id="4" name="图片 3" descr="indexing2.jpg"/>
          <p:cNvPicPr>
            <a:picLocks noChangeAspect="1"/>
          </p:cNvPicPr>
          <p:nvPr/>
        </p:nvPicPr>
        <p:blipFill>
          <a:blip r:embed="rId2" cstate="print"/>
          <a:stretch>
            <a:fillRect/>
          </a:stretch>
        </p:blipFill>
        <p:spPr>
          <a:xfrm>
            <a:off x="2443038" y="1339273"/>
            <a:ext cx="5638779" cy="5162740"/>
          </a:xfrm>
          <a:prstGeom prst="rect">
            <a:avLst/>
          </a:prstGeom>
        </p:spPr>
      </p:pic>
      <p:sp>
        <p:nvSpPr>
          <p:cNvPr id="5" name="TextBox 4"/>
          <p:cNvSpPr txBox="1"/>
          <p:nvPr/>
        </p:nvSpPr>
        <p:spPr>
          <a:xfrm>
            <a:off x="223986" y="5152767"/>
            <a:ext cx="2379513" cy="830997"/>
          </a:xfrm>
          <a:prstGeom prst="rect">
            <a:avLst/>
          </a:prstGeom>
          <a:noFill/>
        </p:spPr>
        <p:txBody>
          <a:bodyPr wrap="square" rtlCol="0">
            <a:spAutoFit/>
          </a:bodyPr>
          <a:lstStyle/>
          <a:p>
            <a:pPr algn="just"/>
            <a:r>
              <a:rPr lang="en-US" altLang="zh-CN" sz="2400" dirty="0">
                <a:latin typeface="Arial Narrow" pitchFamily="34" charset="0"/>
              </a:rPr>
              <a:t>A simple example</a:t>
            </a:r>
          </a:p>
          <a:p>
            <a:pPr algn="just"/>
            <a:r>
              <a:rPr lang="en-US" altLang="zh-CN" sz="2400" dirty="0">
                <a:latin typeface="Arial Narrow" pitchFamily="34" charset="0"/>
              </a:rPr>
              <a:t>posting(</a:t>
            </a:r>
            <a:r>
              <a:rPr lang="en-US" altLang="zh-CN" sz="2400" dirty="0" err="1">
                <a:latin typeface="Arial Narrow" pitchFamily="34" charset="0"/>
              </a:rPr>
              <a:t>docid</a:t>
            </a:r>
            <a:r>
              <a:rPr lang="en-US" altLang="zh-CN" sz="2400" dirty="0">
                <a:latin typeface="Arial Narrow" pitchFamily="34" charset="0"/>
              </a:rPr>
              <a:t>, </a:t>
            </a:r>
            <a:r>
              <a:rPr lang="en-US" altLang="zh-CN" sz="2400" dirty="0" err="1">
                <a:latin typeface="Arial Narrow" pitchFamily="34" charset="0"/>
              </a:rPr>
              <a:t>tf</a:t>
            </a:r>
            <a:r>
              <a:rPr lang="en-US" altLang="zh-CN" sz="2400" dirty="0">
                <a:latin typeface="Arial Narrow" pitchFamily="34" charset="0"/>
              </a:rPr>
              <a:t>)</a:t>
            </a:r>
            <a:endParaRPr lang="zh-CN" altLang="en-US" sz="2400" dirty="0">
              <a:latin typeface="Arial Narrow" pitchFamily="34" charset="0"/>
            </a:endParaRPr>
          </a:p>
        </p:txBody>
      </p:sp>
      <p:sp>
        <p:nvSpPr>
          <p:cNvPr id="7" name="Title 1"/>
          <p:cNvSpPr txBox="1">
            <a:spLocks/>
          </p:cNvSpPr>
          <p:nvPr/>
        </p:nvSpPr>
        <p:spPr>
          <a:xfrm>
            <a:off x="965908" y="228335"/>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文档倒排索引算法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Tree>
    <p:extLst>
      <p:ext uri="{BB962C8B-B14F-4D97-AF65-F5344CB8AC3E}">
        <p14:creationId xmlns:p14="http://schemas.microsoft.com/office/powerpoint/2010/main" val="9295101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736847"/>
            <a:ext cx="8305060" cy="5899480"/>
          </a:xfrm>
        </p:spPr>
        <p:txBody>
          <a:bodyPr/>
          <a:lstStyle/>
          <a:p>
            <a:pPr algn="just">
              <a:buNone/>
            </a:pPr>
            <a:r>
              <a:rPr lang="zh-CN" altLang="en-US" b="1" dirty="0">
                <a:solidFill>
                  <a:srgbClr val="33CC33"/>
                </a:solidFill>
                <a:latin typeface="Arial Narrow" pitchFamily="34" charset="0"/>
                <a:ea typeface="黑体" pitchFamily="49" charset="-122"/>
              </a:rPr>
              <a:t>带词频属性的文档倒排算法</a:t>
            </a:r>
            <a:endParaRPr lang="en-US" altLang="zh-CN" b="1" dirty="0">
              <a:solidFill>
                <a:srgbClr val="33CC33"/>
              </a:solidFill>
              <a:latin typeface="Arial Narrow" pitchFamily="34" charset="0"/>
              <a:ea typeface="黑体" pitchFamily="49" charset="-122"/>
            </a:endParaRPr>
          </a:p>
          <a:p>
            <a:pPr lvl="1" algn="just"/>
            <a:r>
              <a:rPr lang="en-US" altLang="zh-CN" sz="2600" dirty="0">
                <a:solidFill>
                  <a:srgbClr val="0066FF"/>
                </a:solidFill>
                <a:latin typeface="Arial Narrow" pitchFamily="34" charset="0"/>
                <a:ea typeface="黑体" pitchFamily="49" charset="-122"/>
              </a:rPr>
              <a:t>Scalability bottleneck</a:t>
            </a:r>
          </a:p>
          <a:p>
            <a:pPr lvl="2" algn="just"/>
            <a:r>
              <a:rPr lang="en-US" altLang="zh-CN" sz="2400" dirty="0">
                <a:latin typeface="Arial Narrow" pitchFamily="34" charset="0"/>
                <a:ea typeface="黑体" pitchFamily="49" charset="-122"/>
              </a:rPr>
              <a:t>The algorithm assumes that there is sufficient memory to hold all postings associated with the same term</a:t>
            </a:r>
          </a:p>
          <a:p>
            <a:pPr lvl="2" algn="just"/>
            <a:r>
              <a:rPr lang="en-US" altLang="zh-CN" sz="2400" dirty="0">
                <a:latin typeface="Arial Narrow" pitchFamily="34" charset="0"/>
                <a:ea typeface="黑体" pitchFamily="49" charset="-122"/>
              </a:rPr>
              <a:t>The reducer first buffers all postings and then performs an in-memory sort</a:t>
            </a:r>
          </a:p>
          <a:p>
            <a:pPr lvl="2" algn="just"/>
            <a:r>
              <a:rPr lang="en-US" altLang="zh-CN" sz="2400" dirty="0">
                <a:latin typeface="Arial Narrow" pitchFamily="34" charset="0"/>
                <a:ea typeface="黑体" pitchFamily="49" charset="-122"/>
              </a:rPr>
              <a:t>As collections grow larger, reducers will run out of memory</a:t>
            </a:r>
          </a:p>
          <a:p>
            <a:pPr lvl="1" algn="just"/>
            <a:r>
              <a:rPr lang="en-US" altLang="zh-CN" sz="2600" dirty="0">
                <a:solidFill>
                  <a:srgbClr val="0066FF"/>
                </a:solidFill>
                <a:latin typeface="Arial Narrow" pitchFamily="34" charset="0"/>
                <a:ea typeface="黑体" pitchFamily="49" charset="-122"/>
              </a:rPr>
              <a:t>Solution</a:t>
            </a:r>
          </a:p>
          <a:p>
            <a:pPr lvl="2" algn="just"/>
            <a:r>
              <a:rPr lang="en-US" altLang="zh-CN" sz="2400" dirty="0">
                <a:latin typeface="Arial Narrow" pitchFamily="34" charset="0"/>
                <a:ea typeface="黑体" pitchFamily="49" charset="-122"/>
              </a:rPr>
              <a:t>let the </a:t>
            </a:r>
            <a:r>
              <a:rPr lang="en-US" altLang="zh-CN" sz="2400" dirty="0" err="1">
                <a:latin typeface="Arial Narrow" pitchFamily="34" charset="0"/>
                <a:ea typeface="黑体" pitchFamily="49" charset="-122"/>
              </a:rPr>
              <a:t>MapReduce</a:t>
            </a:r>
            <a:r>
              <a:rPr lang="en-US" altLang="zh-CN" sz="2400" dirty="0">
                <a:latin typeface="Arial Narrow" pitchFamily="34" charset="0"/>
                <a:ea typeface="黑体" pitchFamily="49" charset="-122"/>
              </a:rPr>
              <a:t> runtime to do the sorting</a:t>
            </a:r>
          </a:p>
          <a:p>
            <a:pPr lvl="2" algn="just"/>
            <a:r>
              <a:rPr lang="en-US" altLang="zh-CN" sz="2400" dirty="0">
                <a:latin typeface="Arial Narrow" pitchFamily="34" charset="0"/>
                <a:ea typeface="黑体" pitchFamily="49" charset="-122"/>
              </a:rPr>
              <a:t>Emit the intermediate key-value pairs like this: </a:t>
            </a:r>
          </a:p>
          <a:p>
            <a:pPr lvl="3" algn="just">
              <a:buNone/>
            </a:pPr>
            <a:r>
              <a:rPr lang="en-US" altLang="zh-CN" sz="2400" dirty="0">
                <a:latin typeface="Arial Narrow" pitchFamily="34" charset="0"/>
                <a:ea typeface="黑体" pitchFamily="49" charset="-122"/>
              </a:rPr>
              <a:t>	(</a:t>
            </a:r>
            <a:r>
              <a:rPr lang="en-US" altLang="zh-CN" sz="2400" dirty="0" err="1">
                <a:latin typeface="Arial Narrow" pitchFamily="34" charset="0"/>
                <a:ea typeface="黑体" pitchFamily="49" charset="-122"/>
              </a:rPr>
              <a:t>tuple</a:t>
            </a:r>
            <a:r>
              <a:rPr lang="en-US" altLang="zh-CN" sz="2400" dirty="0">
                <a:latin typeface="Arial Narrow" pitchFamily="34" charset="0"/>
                <a:ea typeface="黑体" pitchFamily="49" charset="-122"/>
              </a:rPr>
              <a:t> &lt;term, </a:t>
            </a:r>
            <a:r>
              <a:rPr lang="en-US" altLang="zh-CN" sz="2400" dirty="0" err="1">
                <a:latin typeface="Arial Narrow" pitchFamily="34" charset="0"/>
                <a:ea typeface="黑体" pitchFamily="49" charset="-122"/>
              </a:rPr>
              <a:t>docid</a:t>
            </a:r>
            <a:r>
              <a:rPr lang="en-US" altLang="zh-CN" sz="2400" dirty="0">
                <a:latin typeface="Arial Narrow" pitchFamily="34" charset="0"/>
                <a:ea typeface="黑体" pitchFamily="49" charset="-122"/>
              </a:rPr>
              <a:t>&gt;, </a:t>
            </a:r>
            <a:r>
              <a:rPr lang="en-US" altLang="zh-CN" sz="2400" dirty="0" err="1">
                <a:latin typeface="Arial Narrow" pitchFamily="34" charset="0"/>
                <a:ea typeface="黑体" pitchFamily="49" charset="-122"/>
              </a:rPr>
              <a:t>tf</a:t>
            </a:r>
            <a:r>
              <a:rPr lang="en-US" altLang="zh-CN" sz="2400" dirty="0">
                <a:latin typeface="Arial Narrow" pitchFamily="34" charset="0"/>
                <a:ea typeface="黑体" pitchFamily="49" charset="-122"/>
              </a:rPr>
              <a:t> f)</a:t>
            </a:r>
          </a:p>
          <a:p>
            <a:pPr lvl="3" algn="just">
              <a:buNone/>
            </a:pPr>
            <a:r>
              <a:rPr lang="zh-CN" altLang="en-US" sz="2400" dirty="0">
                <a:latin typeface="Arial Narrow" pitchFamily="34" charset="0"/>
                <a:ea typeface="黑体" pitchFamily="49" charset="-122"/>
              </a:rPr>
              <a:t>（</a:t>
            </a:r>
            <a:r>
              <a:rPr lang="en-US" altLang="zh-CN" sz="2400" dirty="0">
                <a:latin typeface="Arial Narrow" pitchFamily="34" charset="0"/>
                <a:ea typeface="黑体" pitchFamily="49" charset="-122"/>
              </a:rPr>
              <a:t>design trick: value-to-key conversion</a:t>
            </a:r>
            <a:r>
              <a:rPr lang="zh-CN" altLang="en-US" sz="2400" dirty="0">
                <a:latin typeface="Arial Narrow" pitchFamily="34" charset="0"/>
                <a:ea typeface="黑体" pitchFamily="49" charset="-122"/>
              </a:rPr>
              <a:t>）</a:t>
            </a:r>
            <a:endParaRPr lang="en-US" altLang="zh-CN" sz="2400" dirty="0">
              <a:latin typeface="Arial Narrow" pitchFamily="34" charset="0"/>
              <a:ea typeface="黑体" pitchFamily="49" charset="-122"/>
            </a:endParaRPr>
          </a:p>
        </p:txBody>
      </p:sp>
      <p:sp>
        <p:nvSpPr>
          <p:cNvPr id="5" name="Title 1"/>
          <p:cNvSpPr txBox="1">
            <a:spLocks/>
          </p:cNvSpPr>
          <p:nvPr/>
        </p:nvSpPr>
        <p:spPr>
          <a:xfrm>
            <a:off x="947435" y="246808"/>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文档倒排索引算法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Tree>
    <p:extLst>
      <p:ext uri="{BB962C8B-B14F-4D97-AF65-F5344CB8AC3E}">
        <p14:creationId xmlns:p14="http://schemas.microsoft.com/office/powerpoint/2010/main" val="38001890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
          </p:nvPr>
        </p:nvSpPr>
        <p:spPr>
          <a:xfrm>
            <a:off x="381740" y="5264728"/>
            <a:ext cx="2043960" cy="936863"/>
          </a:xfrm>
        </p:spPr>
        <p:txBody>
          <a:bodyPr>
            <a:normAutofit/>
          </a:bodyPr>
          <a:lstStyle/>
          <a:p>
            <a:pPr marL="0" indent="0">
              <a:buNone/>
            </a:pPr>
            <a:r>
              <a:rPr lang="en-US" altLang="zh-CN" dirty="0"/>
              <a:t>a revised example</a:t>
            </a:r>
          </a:p>
        </p:txBody>
      </p:sp>
      <p:pic>
        <p:nvPicPr>
          <p:cNvPr id="58371" name="Picture 3"/>
          <p:cNvPicPr>
            <a:picLocks noChangeAspect="1" noChangeArrowheads="1"/>
          </p:cNvPicPr>
          <p:nvPr/>
        </p:nvPicPr>
        <p:blipFill>
          <a:blip r:embed="rId2" cstate="print"/>
          <a:srcRect/>
          <a:stretch>
            <a:fillRect/>
          </a:stretch>
        </p:blipFill>
        <p:spPr bwMode="auto">
          <a:xfrm>
            <a:off x="2128981" y="1016504"/>
            <a:ext cx="6008255" cy="5630252"/>
          </a:xfrm>
          <a:prstGeom prst="rect">
            <a:avLst/>
          </a:prstGeom>
          <a:noFill/>
          <a:ln w="9525">
            <a:noFill/>
            <a:miter lim="800000"/>
            <a:headEnd/>
            <a:tailEnd/>
          </a:ln>
          <a:effectLst/>
        </p:spPr>
      </p:pic>
      <p:sp>
        <p:nvSpPr>
          <p:cNvPr id="6" name="Title 1"/>
          <p:cNvSpPr txBox="1">
            <a:spLocks/>
          </p:cNvSpPr>
          <p:nvPr/>
        </p:nvSpPr>
        <p:spPr>
          <a:xfrm>
            <a:off x="845835" y="320699"/>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文档倒排索引算法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pic>
        <p:nvPicPr>
          <p:cNvPr id="54274" name="Picture 2"/>
          <p:cNvPicPr>
            <a:picLocks noChangeAspect="1" noChangeArrowheads="1"/>
          </p:cNvPicPr>
          <p:nvPr/>
        </p:nvPicPr>
        <p:blipFill>
          <a:blip r:embed="rId3" cstate="print"/>
          <a:srcRect/>
          <a:stretch>
            <a:fillRect/>
          </a:stretch>
        </p:blipFill>
        <p:spPr bwMode="auto">
          <a:xfrm>
            <a:off x="177800" y="2374900"/>
            <a:ext cx="1604963" cy="1320800"/>
          </a:xfrm>
          <a:prstGeom prst="rect">
            <a:avLst/>
          </a:prstGeom>
          <a:noFill/>
          <a:ln w="9525">
            <a:noFill/>
            <a:miter lim="800000"/>
            <a:headEnd/>
            <a:tailEnd/>
          </a:ln>
          <a:effectLst/>
        </p:spPr>
      </p:pic>
      <p:cxnSp>
        <p:nvCxnSpPr>
          <p:cNvPr id="8" name="Straight Arrow Connector 7"/>
          <p:cNvCxnSpPr/>
          <p:nvPr/>
        </p:nvCxnSpPr>
        <p:spPr>
          <a:xfrm>
            <a:off x="1790700" y="2705100"/>
            <a:ext cx="520700" cy="241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812800" y="2451100"/>
            <a:ext cx="800100" cy="419100"/>
          </a:xfrm>
          <a:prstGeom prst="ellipse">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9"/>
          <p:cNvSpPr/>
          <p:nvPr/>
        </p:nvSpPr>
        <p:spPr>
          <a:xfrm>
            <a:off x="266700" y="2451100"/>
            <a:ext cx="533400" cy="419100"/>
          </a:xfrm>
          <a:prstGeom prst="ellipse">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val 10"/>
          <p:cNvSpPr/>
          <p:nvPr/>
        </p:nvSpPr>
        <p:spPr>
          <a:xfrm>
            <a:off x="2438400" y="2743200"/>
            <a:ext cx="800100" cy="419100"/>
          </a:xfrm>
          <a:prstGeom prst="ellipse">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11"/>
          <p:cNvSpPr/>
          <p:nvPr/>
        </p:nvSpPr>
        <p:spPr>
          <a:xfrm>
            <a:off x="3289300" y="2755900"/>
            <a:ext cx="469900" cy="419100"/>
          </a:xfrm>
          <a:prstGeom prst="ellipse">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2"/>
          <p:cNvSpPr/>
          <p:nvPr/>
        </p:nvSpPr>
        <p:spPr>
          <a:xfrm>
            <a:off x="2540000" y="4572000"/>
            <a:ext cx="800100" cy="419100"/>
          </a:xfrm>
          <a:prstGeom prst="ellipse">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p:cNvSpPr/>
          <p:nvPr/>
        </p:nvSpPr>
        <p:spPr>
          <a:xfrm>
            <a:off x="3390900" y="4572000"/>
            <a:ext cx="469900" cy="419100"/>
          </a:xfrm>
          <a:prstGeom prst="ellipse">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4433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8D8FAA-5531-4951-B38D-DEE9945B1FC4}"/>
              </a:ext>
            </a:extLst>
          </p:cNvPr>
          <p:cNvSpPr>
            <a:spLocks noGrp="1"/>
          </p:cNvSpPr>
          <p:nvPr>
            <p:ph type="title"/>
          </p:nvPr>
        </p:nvSpPr>
        <p:spPr/>
        <p:txBody>
          <a:bodyPr/>
          <a:lstStyle/>
          <a:p>
            <a:r>
              <a:rPr lang="zh-CN" altLang="en-US" dirty="0"/>
              <a:t>将</a:t>
            </a:r>
            <a:r>
              <a:rPr lang="en-US" altLang="zh-CN" dirty="0"/>
              <a:t>SQL</a:t>
            </a:r>
            <a:r>
              <a:rPr lang="zh-CN" altLang="en-US" dirty="0"/>
              <a:t>查询转换为</a:t>
            </a:r>
            <a:r>
              <a:rPr lang="en-US" altLang="zh-CN" dirty="0"/>
              <a:t>MapReduce</a:t>
            </a:r>
            <a:endParaRPr lang="zh-CN" altLang="en-US" dirty="0"/>
          </a:p>
        </p:txBody>
      </p:sp>
      <p:sp>
        <p:nvSpPr>
          <p:cNvPr id="3" name="内容占位符 2">
            <a:extLst>
              <a:ext uri="{FF2B5EF4-FFF2-40B4-BE49-F238E27FC236}">
                <a16:creationId xmlns:a16="http://schemas.microsoft.com/office/drawing/2014/main" id="{D48BA0DD-5845-4D7B-B51A-32247E541D4A}"/>
              </a:ext>
            </a:extLst>
          </p:cNvPr>
          <p:cNvSpPr>
            <a:spLocks noGrp="1"/>
          </p:cNvSpPr>
          <p:nvPr>
            <p:ph sz="quarter" idx="1"/>
          </p:nvPr>
        </p:nvSpPr>
        <p:spPr/>
        <p:txBody>
          <a:bodyPr/>
          <a:lstStyle/>
          <a:p>
            <a:endParaRPr lang="zh-CN" altLang="en-US" dirty="0"/>
          </a:p>
        </p:txBody>
      </p:sp>
    </p:spTree>
    <p:extLst>
      <p:ext uri="{BB962C8B-B14F-4D97-AF65-F5344CB8AC3E}">
        <p14:creationId xmlns:p14="http://schemas.microsoft.com/office/powerpoint/2010/main" val="8778452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32508" y="893618"/>
            <a:ext cx="8570192" cy="5138881"/>
          </a:xfrm>
        </p:spPr>
        <p:txBody>
          <a:bodyPr>
            <a:normAutofit/>
          </a:bodyPr>
          <a:lstStyle/>
          <a:p>
            <a:pPr algn="just">
              <a:buNone/>
            </a:pPr>
            <a:r>
              <a:rPr lang="zh-CN" altLang="en-US" b="1" dirty="0">
                <a:solidFill>
                  <a:srgbClr val="33CC33"/>
                </a:solidFill>
                <a:latin typeface="Arial Narrow" pitchFamily="34" charset="0"/>
                <a:ea typeface="黑体" pitchFamily="49" charset="-122"/>
              </a:rPr>
              <a:t>可扩展的带词频属性的文档倒排算法</a:t>
            </a:r>
            <a:endParaRPr lang="en-US" altLang="zh-CN" b="1" dirty="0">
              <a:solidFill>
                <a:srgbClr val="33CC33"/>
              </a:solidFill>
              <a:latin typeface="Arial Narrow" pitchFamily="34" charset="0"/>
              <a:ea typeface="黑体" pitchFamily="49" charset="-122"/>
            </a:endParaRPr>
          </a:p>
          <a:p>
            <a:pPr lvl="1" algn="just"/>
            <a:r>
              <a:rPr lang="en-US" altLang="zh-CN" b="1" dirty="0" err="1">
                <a:solidFill>
                  <a:srgbClr val="C00000"/>
                </a:solidFill>
                <a:latin typeface="Arial Narrow" pitchFamily="34" charset="0"/>
                <a:ea typeface="黑体" pitchFamily="49" charset="-122"/>
              </a:rPr>
              <a:t>Mapper</a:t>
            </a:r>
            <a:endParaRPr lang="en-US" altLang="zh-CN" b="1" dirty="0">
              <a:solidFill>
                <a:srgbClr val="C00000"/>
              </a:solidFill>
              <a:latin typeface="Arial Narrow" pitchFamily="34" charset="0"/>
              <a:ea typeface="黑体" pitchFamily="49" charset="-122"/>
            </a:endParaRPr>
          </a:p>
          <a:p>
            <a:pPr lvl="2" algn="just">
              <a:buNone/>
            </a:pPr>
            <a:r>
              <a:rPr lang="en-US" altLang="zh-CN" sz="2400" dirty="0">
                <a:latin typeface="Arial Narrow" pitchFamily="34" charset="0"/>
                <a:ea typeface="黑体" pitchFamily="49" charset="-122"/>
              </a:rPr>
              <a:t>1: </a:t>
            </a:r>
            <a:r>
              <a:rPr lang="en-US" altLang="zh-CN" sz="2400" b="1" dirty="0">
                <a:latin typeface="Arial Narrow" pitchFamily="34" charset="0"/>
                <a:ea typeface="黑体" pitchFamily="49" charset="-122"/>
              </a:rPr>
              <a:t>class</a:t>
            </a:r>
            <a:r>
              <a:rPr lang="en-US" altLang="zh-CN" sz="2400" dirty="0">
                <a:latin typeface="Arial Narrow" pitchFamily="34" charset="0"/>
                <a:ea typeface="黑体" pitchFamily="49" charset="-122"/>
              </a:rPr>
              <a:t> </a:t>
            </a:r>
            <a:r>
              <a:rPr lang="en-US" altLang="zh-CN" sz="2400" dirty="0" err="1">
                <a:latin typeface="Arial Narrow" pitchFamily="34" charset="0"/>
                <a:ea typeface="黑体" pitchFamily="49" charset="-122"/>
              </a:rPr>
              <a:t>Mapper</a:t>
            </a:r>
            <a:endParaRPr lang="en-US" altLang="zh-CN" sz="2400" dirty="0">
              <a:latin typeface="Arial Narrow" pitchFamily="34" charset="0"/>
              <a:ea typeface="黑体" pitchFamily="49" charset="-122"/>
            </a:endParaRPr>
          </a:p>
          <a:p>
            <a:pPr lvl="2" algn="just">
              <a:buNone/>
            </a:pPr>
            <a:r>
              <a:rPr lang="nl-NL" altLang="zh-CN" sz="2400" dirty="0">
                <a:latin typeface="Arial Narrow" pitchFamily="34" charset="0"/>
                <a:ea typeface="黑体" pitchFamily="49" charset="-122"/>
              </a:rPr>
              <a:t>2:        </a:t>
            </a:r>
            <a:r>
              <a:rPr lang="nl-NL" altLang="zh-CN" sz="2400" b="1" dirty="0">
                <a:latin typeface="Arial Narrow" pitchFamily="34" charset="0"/>
                <a:ea typeface="黑体" pitchFamily="49" charset="-122"/>
              </a:rPr>
              <a:t>method</a:t>
            </a:r>
            <a:r>
              <a:rPr lang="nl-NL" altLang="zh-CN" sz="2400" dirty="0">
                <a:latin typeface="Arial Narrow" pitchFamily="34" charset="0"/>
                <a:ea typeface="黑体" pitchFamily="49" charset="-122"/>
              </a:rPr>
              <a:t> Map(docid dn; doc d)</a:t>
            </a:r>
          </a:p>
          <a:p>
            <a:pPr lvl="2" algn="just">
              <a:buNone/>
            </a:pPr>
            <a:r>
              <a:rPr lang="en-US" altLang="zh-CN" sz="2400" dirty="0">
                <a:latin typeface="Arial Narrow" pitchFamily="34" charset="0"/>
                <a:ea typeface="黑体" pitchFamily="49" charset="-122"/>
              </a:rPr>
              <a:t>3:                </a:t>
            </a:r>
            <a:r>
              <a:rPr lang="en-US" altLang="zh-CN" sz="2400" i="1" dirty="0">
                <a:latin typeface="Arial Narrow" pitchFamily="34" charset="0"/>
                <a:ea typeface="黑体" pitchFamily="49" charset="-122"/>
              </a:rPr>
              <a:t>F ← </a:t>
            </a:r>
            <a:r>
              <a:rPr lang="en-US" altLang="zh-CN" sz="2400" dirty="0">
                <a:latin typeface="Arial Narrow" pitchFamily="34" charset="0"/>
                <a:ea typeface="黑体" pitchFamily="49" charset="-122"/>
              </a:rPr>
              <a:t>new </a:t>
            </a:r>
            <a:r>
              <a:rPr lang="en-US" altLang="zh-CN" sz="2400" dirty="0" err="1">
                <a:latin typeface="Arial Narrow" pitchFamily="34" charset="0"/>
                <a:ea typeface="黑体" pitchFamily="49" charset="-122"/>
              </a:rPr>
              <a:t>AssociativeArray</a:t>
            </a:r>
            <a:endParaRPr lang="en-US" altLang="zh-CN" sz="2400" dirty="0">
              <a:latin typeface="Arial Narrow" pitchFamily="34" charset="0"/>
              <a:ea typeface="黑体" pitchFamily="49" charset="-122"/>
            </a:endParaRPr>
          </a:p>
          <a:p>
            <a:pPr lvl="2" algn="just">
              <a:buNone/>
            </a:pPr>
            <a:r>
              <a:rPr lang="en-US" altLang="zh-CN" sz="2400" dirty="0">
                <a:latin typeface="Arial Narrow" pitchFamily="34" charset="0"/>
                <a:ea typeface="黑体" pitchFamily="49" charset="-122"/>
              </a:rPr>
              <a:t>4:                </a:t>
            </a:r>
            <a:r>
              <a:rPr lang="en-US" altLang="zh-CN" sz="2400" b="1" dirty="0">
                <a:latin typeface="Arial Narrow" pitchFamily="34" charset="0"/>
                <a:ea typeface="黑体" pitchFamily="49" charset="-122"/>
              </a:rPr>
              <a:t>for all</a:t>
            </a:r>
            <a:r>
              <a:rPr lang="en-US" altLang="zh-CN" sz="2400" dirty="0">
                <a:latin typeface="Arial Narrow" pitchFamily="34" charset="0"/>
                <a:ea typeface="黑体" pitchFamily="49" charset="-122"/>
              </a:rPr>
              <a:t> term t ∈ doc d </a:t>
            </a:r>
            <a:r>
              <a:rPr lang="en-US" altLang="zh-CN" sz="2400" b="1" dirty="0">
                <a:latin typeface="Arial Narrow" pitchFamily="34" charset="0"/>
                <a:ea typeface="黑体" pitchFamily="49" charset="-122"/>
              </a:rPr>
              <a:t>do</a:t>
            </a:r>
          </a:p>
          <a:p>
            <a:pPr lvl="2" algn="just">
              <a:buNone/>
            </a:pPr>
            <a:r>
              <a:rPr lang="en-US" altLang="zh-CN" sz="2400" dirty="0">
                <a:latin typeface="Arial Narrow" pitchFamily="34" charset="0"/>
                <a:ea typeface="黑体" pitchFamily="49" charset="-122"/>
              </a:rPr>
              <a:t>5:                       F{t}</a:t>
            </a:r>
            <a:r>
              <a:rPr lang="en-US" altLang="zh-CN" sz="2400" i="1" dirty="0">
                <a:latin typeface="Arial Narrow" pitchFamily="34" charset="0"/>
                <a:ea typeface="黑体" pitchFamily="49" charset="-122"/>
              </a:rPr>
              <a:t> ← F</a:t>
            </a:r>
            <a:r>
              <a:rPr lang="en-US" altLang="zh-CN" sz="2400" dirty="0">
                <a:latin typeface="Arial Narrow" pitchFamily="34" charset="0"/>
                <a:ea typeface="黑体" pitchFamily="49" charset="-122"/>
              </a:rPr>
              <a:t>{t} + 1</a:t>
            </a:r>
          </a:p>
          <a:p>
            <a:pPr lvl="2" algn="just">
              <a:buNone/>
            </a:pPr>
            <a:r>
              <a:rPr lang="en-US" altLang="zh-CN" sz="2400" dirty="0">
                <a:latin typeface="Arial Narrow" pitchFamily="34" charset="0"/>
                <a:ea typeface="黑体" pitchFamily="49" charset="-122"/>
              </a:rPr>
              <a:t>6:                </a:t>
            </a:r>
            <a:r>
              <a:rPr lang="en-US" altLang="zh-CN" sz="2400" b="1" dirty="0">
                <a:latin typeface="Arial Narrow" pitchFamily="34" charset="0"/>
                <a:ea typeface="黑体" pitchFamily="49" charset="-122"/>
              </a:rPr>
              <a:t>for all</a:t>
            </a:r>
            <a:r>
              <a:rPr lang="en-US" altLang="zh-CN" sz="2400" dirty="0">
                <a:latin typeface="Arial Narrow" pitchFamily="34" charset="0"/>
                <a:ea typeface="黑体" pitchFamily="49" charset="-122"/>
              </a:rPr>
              <a:t> term t ∈ F </a:t>
            </a:r>
            <a:r>
              <a:rPr lang="en-US" altLang="zh-CN" sz="2400" b="1" dirty="0">
                <a:latin typeface="Arial Narrow" pitchFamily="34" charset="0"/>
                <a:ea typeface="黑体" pitchFamily="49" charset="-122"/>
              </a:rPr>
              <a:t>do</a:t>
            </a:r>
          </a:p>
          <a:p>
            <a:pPr lvl="2" algn="just">
              <a:buNone/>
            </a:pPr>
            <a:r>
              <a:rPr lang="en-US" altLang="zh-CN" sz="2400" dirty="0">
                <a:latin typeface="Arial Narrow" pitchFamily="34" charset="0"/>
                <a:ea typeface="黑体" pitchFamily="49" charset="-122"/>
              </a:rPr>
              <a:t>7:                       Emit(tuple&lt;t, dn&gt;, tf F{t})</a:t>
            </a:r>
          </a:p>
          <a:p>
            <a:pPr marL="548640" lvl="2" indent="-274320" algn="just">
              <a:spcBef>
                <a:spcPts val="580"/>
              </a:spcBef>
              <a:buClr>
                <a:schemeClr val="accent1"/>
              </a:buClr>
            </a:pPr>
            <a:endParaRPr lang="en-US" altLang="zh-CN" sz="2600" dirty="0">
              <a:latin typeface="Arial Narrow" pitchFamily="34" charset="0"/>
              <a:ea typeface="黑体" pitchFamily="49" charset="-122"/>
            </a:endParaRPr>
          </a:p>
          <a:p>
            <a:pPr algn="just">
              <a:buNone/>
            </a:pPr>
            <a:endParaRPr lang="zh-CN" altLang="en-US" dirty="0">
              <a:solidFill>
                <a:srgbClr val="33CC33"/>
              </a:solidFill>
              <a:latin typeface="Arial Narrow" pitchFamily="34" charset="0"/>
              <a:ea typeface="黑体" pitchFamily="49" charset="-122"/>
            </a:endParaRPr>
          </a:p>
        </p:txBody>
      </p:sp>
      <p:sp>
        <p:nvSpPr>
          <p:cNvPr id="5" name="Title 1"/>
          <p:cNvSpPr txBox="1">
            <a:spLocks/>
          </p:cNvSpPr>
          <p:nvPr/>
        </p:nvSpPr>
        <p:spPr>
          <a:xfrm>
            <a:off x="1039799" y="311462"/>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文档倒排索引算法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
        <p:nvSpPr>
          <p:cNvPr id="4" name="TextBox 3"/>
          <p:cNvSpPr txBox="1"/>
          <p:nvPr/>
        </p:nvSpPr>
        <p:spPr>
          <a:xfrm>
            <a:off x="698500" y="5143500"/>
            <a:ext cx="7645400" cy="1323439"/>
          </a:xfrm>
          <a:prstGeom prst="rect">
            <a:avLst/>
          </a:prstGeom>
          <a:noFill/>
        </p:spPr>
        <p:txBody>
          <a:bodyPr wrap="square" rtlCol="0">
            <a:spAutoFit/>
          </a:bodyPr>
          <a:lstStyle/>
          <a:p>
            <a:r>
              <a:rPr lang="zh-CN" altLang="en-US" sz="2000" dirty="0">
                <a:solidFill>
                  <a:srgbClr val="FF0000"/>
                </a:solidFill>
                <a:latin typeface="黑体" pitchFamily="2" charset="-122"/>
                <a:ea typeface="黑体" pitchFamily="2" charset="-122"/>
              </a:rPr>
              <a:t>问题：当对键值对进行</a:t>
            </a:r>
            <a:r>
              <a:rPr lang="en-US" altLang="zh-CN" sz="2000" dirty="0">
                <a:solidFill>
                  <a:srgbClr val="FF0000"/>
                </a:solidFill>
                <a:latin typeface="黑体" pitchFamily="2" charset="-122"/>
                <a:ea typeface="黑体" pitchFamily="2" charset="-122"/>
              </a:rPr>
              <a:t>shuffle</a:t>
            </a:r>
            <a:r>
              <a:rPr lang="zh-CN" altLang="en-US" sz="2000" dirty="0">
                <a:solidFill>
                  <a:srgbClr val="FF0000"/>
                </a:solidFill>
                <a:latin typeface="黑体" pitchFamily="2" charset="-122"/>
                <a:ea typeface="黑体" pitchFamily="2" charset="-122"/>
              </a:rPr>
              <a:t>处理以传送给合适的</a:t>
            </a:r>
            <a:r>
              <a:rPr lang="en-US" altLang="zh-CN" sz="2000" dirty="0">
                <a:solidFill>
                  <a:srgbClr val="FF0000"/>
                </a:solidFill>
                <a:latin typeface="黑体" pitchFamily="2" charset="-122"/>
                <a:ea typeface="黑体" pitchFamily="2" charset="-122"/>
              </a:rPr>
              <a:t>Reducer</a:t>
            </a:r>
            <a:r>
              <a:rPr lang="zh-CN" altLang="en-US" sz="2000" dirty="0">
                <a:solidFill>
                  <a:srgbClr val="FF0000"/>
                </a:solidFill>
                <a:latin typeface="黑体" pitchFamily="2" charset="-122"/>
                <a:ea typeface="黑体" pitchFamily="2" charset="-122"/>
              </a:rPr>
              <a:t>时，将按照新的键</a:t>
            </a:r>
            <a:r>
              <a:rPr lang="en-US" altLang="zh-CN" sz="2000" dirty="0">
                <a:solidFill>
                  <a:srgbClr val="FF0000"/>
                </a:solidFill>
                <a:latin typeface="黑体" pitchFamily="2" charset="-122"/>
                <a:ea typeface="黑体" pitchFamily="2" charset="-122"/>
              </a:rPr>
              <a:t>&lt;</a:t>
            </a:r>
            <a:r>
              <a:rPr lang="en-US" altLang="zh-CN" sz="2000" dirty="0" err="1">
                <a:solidFill>
                  <a:srgbClr val="FF0000"/>
                </a:solidFill>
                <a:latin typeface="黑体" pitchFamily="2" charset="-122"/>
                <a:ea typeface="黑体" pitchFamily="2" charset="-122"/>
              </a:rPr>
              <a:t>t,dn</a:t>
            </a:r>
            <a:r>
              <a:rPr lang="en-US" altLang="zh-CN" sz="2000" dirty="0">
                <a:solidFill>
                  <a:srgbClr val="FF0000"/>
                </a:solidFill>
                <a:latin typeface="黑体" pitchFamily="2" charset="-122"/>
                <a:ea typeface="黑体" pitchFamily="2" charset="-122"/>
              </a:rPr>
              <a:t>&gt; </a:t>
            </a:r>
            <a:r>
              <a:rPr lang="zh-CN" altLang="en-US" sz="2000" dirty="0">
                <a:solidFill>
                  <a:srgbClr val="FF0000"/>
                </a:solidFill>
                <a:latin typeface="黑体" pitchFamily="2" charset="-122"/>
                <a:ea typeface="黑体" pitchFamily="2" charset="-122"/>
              </a:rPr>
              <a:t>进行排序和选择</a:t>
            </a:r>
            <a:r>
              <a:rPr lang="en-US" altLang="zh-CN" sz="2000" dirty="0">
                <a:solidFill>
                  <a:srgbClr val="FF0000"/>
                </a:solidFill>
                <a:latin typeface="黑体" pitchFamily="2" charset="-122"/>
                <a:ea typeface="黑体" pitchFamily="2" charset="-122"/>
              </a:rPr>
              <a:t>Reducer</a:t>
            </a:r>
            <a:r>
              <a:rPr lang="zh-CN" altLang="en-US" sz="2000" dirty="0">
                <a:solidFill>
                  <a:srgbClr val="FF0000"/>
                </a:solidFill>
                <a:latin typeface="黑体" pitchFamily="2" charset="-122"/>
                <a:ea typeface="黑体" pitchFamily="2" charset="-122"/>
              </a:rPr>
              <a:t>，因而同一个</a:t>
            </a:r>
            <a:r>
              <a:rPr lang="en-US" altLang="zh-CN" sz="2000" dirty="0">
                <a:solidFill>
                  <a:srgbClr val="FF0000"/>
                </a:solidFill>
                <a:latin typeface="黑体" pitchFamily="2" charset="-122"/>
                <a:ea typeface="黑体" pitchFamily="2" charset="-122"/>
              </a:rPr>
              <a:t>term</a:t>
            </a:r>
            <a:r>
              <a:rPr lang="zh-CN" altLang="en-US" sz="2000" dirty="0">
                <a:solidFill>
                  <a:srgbClr val="FF0000"/>
                </a:solidFill>
                <a:latin typeface="黑体" pitchFamily="2" charset="-122"/>
                <a:ea typeface="黑体" pitchFamily="2" charset="-122"/>
              </a:rPr>
              <a:t>的键值对可能被分区到不同的</a:t>
            </a:r>
            <a:r>
              <a:rPr lang="en-US" altLang="zh-CN" sz="2000" dirty="0">
                <a:solidFill>
                  <a:srgbClr val="FF0000"/>
                </a:solidFill>
                <a:latin typeface="黑体" pitchFamily="2" charset="-122"/>
                <a:ea typeface="黑体" pitchFamily="2" charset="-122"/>
              </a:rPr>
              <a:t>Reducer</a:t>
            </a:r>
            <a:r>
              <a:rPr lang="zh-CN" altLang="en-US" sz="2000" dirty="0">
                <a:solidFill>
                  <a:srgbClr val="FF0000"/>
                </a:solidFill>
                <a:latin typeface="黑体" pitchFamily="2" charset="-122"/>
                <a:ea typeface="黑体" pitchFamily="2" charset="-122"/>
              </a:rPr>
              <a:t>！</a:t>
            </a:r>
            <a:endParaRPr lang="en-US" altLang="zh-CN" sz="2000" dirty="0">
              <a:solidFill>
                <a:srgbClr val="FF0000"/>
              </a:solidFill>
              <a:latin typeface="黑体" pitchFamily="2" charset="-122"/>
              <a:ea typeface="黑体" pitchFamily="2" charset="-122"/>
            </a:endParaRPr>
          </a:p>
          <a:p>
            <a:r>
              <a:rPr lang="zh-CN" altLang="en-US" sz="2000" dirty="0">
                <a:solidFill>
                  <a:srgbClr val="00B050"/>
                </a:solidFill>
                <a:latin typeface="黑体" pitchFamily="2" charset="-122"/>
                <a:ea typeface="黑体" pitchFamily="2" charset="-122"/>
              </a:rPr>
              <a:t>解决方案：定制</a:t>
            </a:r>
            <a:r>
              <a:rPr lang="en-US" altLang="zh-CN" sz="2000" dirty="0">
                <a:solidFill>
                  <a:srgbClr val="00B050"/>
                </a:solidFill>
                <a:latin typeface="黑体" pitchFamily="2" charset="-122"/>
                <a:ea typeface="黑体" pitchFamily="2" charset="-122"/>
              </a:rPr>
              <a:t>Partitioner</a:t>
            </a:r>
            <a:r>
              <a:rPr lang="zh-CN" altLang="en-US" sz="2000" dirty="0">
                <a:solidFill>
                  <a:srgbClr val="00B050"/>
                </a:solidFill>
                <a:latin typeface="黑体" pitchFamily="2" charset="-122"/>
                <a:ea typeface="黑体" pitchFamily="2" charset="-122"/>
              </a:rPr>
              <a:t>来解决这个问题</a:t>
            </a:r>
          </a:p>
        </p:txBody>
      </p:sp>
    </p:spTree>
    <p:extLst>
      <p:ext uri="{BB962C8B-B14F-4D97-AF65-F5344CB8AC3E}">
        <p14:creationId xmlns:p14="http://schemas.microsoft.com/office/powerpoint/2010/main" val="9834096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32508" y="893618"/>
            <a:ext cx="8443191" cy="5735782"/>
          </a:xfrm>
        </p:spPr>
        <p:txBody>
          <a:bodyPr>
            <a:normAutofit fontScale="85000" lnSpcReduction="20000"/>
          </a:bodyPr>
          <a:lstStyle/>
          <a:p>
            <a:pPr marL="274320" lvl="2" indent="-274320" algn="just">
              <a:spcBef>
                <a:spcPts val="580"/>
              </a:spcBef>
              <a:buClr>
                <a:schemeClr val="accent1"/>
              </a:buClr>
              <a:buNone/>
            </a:pPr>
            <a:r>
              <a:rPr lang="zh-CN" altLang="en-US" sz="2800" b="1" dirty="0">
                <a:solidFill>
                  <a:srgbClr val="33CC33"/>
                </a:solidFill>
                <a:latin typeface="Arial Narrow" pitchFamily="34" charset="0"/>
                <a:ea typeface="黑体" pitchFamily="49" charset="-122"/>
              </a:rPr>
              <a:t>可扩展的带词频属性的文档倒排算法</a:t>
            </a:r>
            <a:endParaRPr lang="en-US" altLang="zh-CN" sz="2800" b="1" dirty="0">
              <a:solidFill>
                <a:srgbClr val="33CC33"/>
              </a:solidFill>
              <a:latin typeface="Arial Narrow" pitchFamily="34" charset="0"/>
              <a:ea typeface="黑体" pitchFamily="49" charset="-122"/>
            </a:endParaRPr>
          </a:p>
          <a:p>
            <a:pPr marL="273050" lvl="2" indent="-273050" algn="just">
              <a:spcBef>
                <a:spcPts val="580"/>
              </a:spcBef>
              <a:buClr>
                <a:schemeClr val="accent1"/>
              </a:buClr>
            </a:pPr>
            <a:r>
              <a:rPr lang="en-US" altLang="zh-CN" sz="2800" dirty="0">
                <a:solidFill>
                  <a:srgbClr val="C00000"/>
                </a:solidFill>
                <a:latin typeface="Arial Narrow" pitchFamily="34" charset="0"/>
                <a:ea typeface="黑体" pitchFamily="49" charset="-122"/>
              </a:rPr>
              <a:t>A customized </a:t>
            </a:r>
            <a:r>
              <a:rPr lang="en-US" altLang="zh-CN" sz="2800" dirty="0" err="1">
                <a:solidFill>
                  <a:srgbClr val="C00000"/>
                </a:solidFill>
                <a:latin typeface="Arial Narrow" pitchFamily="34" charset="0"/>
                <a:ea typeface="黑体" pitchFamily="49" charset="-122"/>
              </a:rPr>
              <a:t>partitioner</a:t>
            </a:r>
            <a:r>
              <a:rPr lang="en-US" altLang="zh-CN" sz="2800" dirty="0">
                <a:solidFill>
                  <a:srgbClr val="C00000"/>
                </a:solidFill>
                <a:latin typeface="Arial Narrow" pitchFamily="34" charset="0"/>
                <a:ea typeface="黑体" pitchFamily="49" charset="-122"/>
              </a:rPr>
              <a:t> </a:t>
            </a:r>
          </a:p>
          <a:p>
            <a:pPr marL="731520" lvl="2" indent="-274320" algn="just">
              <a:spcBef>
                <a:spcPts val="580"/>
              </a:spcBef>
              <a:buClr>
                <a:schemeClr val="accent1"/>
              </a:buClr>
            </a:pPr>
            <a:r>
              <a:rPr lang="en-US" altLang="zh-CN" sz="2200" b="1" dirty="0">
                <a:solidFill>
                  <a:srgbClr val="0066FF"/>
                </a:solidFill>
                <a:latin typeface="Arial Narrow" pitchFamily="34" charset="0"/>
                <a:ea typeface="黑体" pitchFamily="49" charset="-122"/>
              </a:rPr>
              <a:t>Why?</a:t>
            </a:r>
          </a:p>
          <a:p>
            <a:pPr marL="1188720" lvl="3" indent="-274320" algn="just">
              <a:spcBef>
                <a:spcPts val="580"/>
              </a:spcBef>
              <a:buClr>
                <a:schemeClr val="accent1"/>
              </a:buClr>
            </a:pPr>
            <a:r>
              <a:rPr lang="en-US" altLang="zh-CN" sz="2400" dirty="0">
                <a:latin typeface="Arial Narrow" pitchFamily="34" charset="0"/>
                <a:ea typeface="黑体" pitchFamily="49" charset="-122"/>
              </a:rPr>
              <a:t>To ensure that all </a:t>
            </a:r>
            <a:r>
              <a:rPr lang="en-US" altLang="zh-CN" sz="2400" dirty="0" err="1">
                <a:latin typeface="Arial Narrow" pitchFamily="34" charset="0"/>
                <a:ea typeface="黑体" pitchFamily="49" charset="-122"/>
              </a:rPr>
              <a:t>tuples</a:t>
            </a:r>
            <a:r>
              <a:rPr lang="en-US" altLang="zh-CN" sz="2400" dirty="0">
                <a:latin typeface="Arial Narrow" pitchFamily="34" charset="0"/>
                <a:ea typeface="黑体" pitchFamily="49" charset="-122"/>
              </a:rPr>
              <a:t> with the same term are shuffled to the same reducer(notice that the new key is a &lt;term, </a:t>
            </a:r>
            <a:r>
              <a:rPr lang="en-US" altLang="zh-CN" sz="2400" dirty="0" err="1">
                <a:latin typeface="Arial Narrow" pitchFamily="34" charset="0"/>
                <a:ea typeface="黑体" pitchFamily="49" charset="-122"/>
              </a:rPr>
              <a:t>docid</a:t>
            </a:r>
            <a:r>
              <a:rPr lang="en-US" altLang="zh-CN" sz="2400" dirty="0">
                <a:latin typeface="Arial Narrow" pitchFamily="34" charset="0"/>
                <a:ea typeface="黑体" pitchFamily="49" charset="-122"/>
              </a:rPr>
              <a:t>&gt; </a:t>
            </a:r>
            <a:r>
              <a:rPr lang="en-US" altLang="zh-CN" sz="2400" dirty="0" err="1">
                <a:latin typeface="Arial Narrow" pitchFamily="34" charset="0"/>
                <a:ea typeface="黑体" pitchFamily="49" charset="-122"/>
              </a:rPr>
              <a:t>tuple</a:t>
            </a:r>
            <a:r>
              <a:rPr lang="en-US" altLang="zh-CN" sz="2400" dirty="0">
                <a:latin typeface="Arial Narrow" pitchFamily="34" charset="0"/>
                <a:ea typeface="黑体" pitchFamily="49" charset="-122"/>
              </a:rPr>
              <a:t>)</a:t>
            </a:r>
          </a:p>
          <a:p>
            <a:pPr marL="731520" lvl="2" indent="-274320" algn="just">
              <a:spcBef>
                <a:spcPts val="580"/>
              </a:spcBef>
              <a:buClr>
                <a:schemeClr val="accent1"/>
              </a:buClr>
            </a:pPr>
            <a:r>
              <a:rPr lang="en-US" altLang="zh-CN" sz="2200" b="1" dirty="0">
                <a:solidFill>
                  <a:srgbClr val="0066FF"/>
                </a:solidFill>
                <a:latin typeface="Arial Narrow" pitchFamily="34" charset="0"/>
                <a:ea typeface="黑体" pitchFamily="49" charset="-122"/>
              </a:rPr>
              <a:t>How?  </a:t>
            </a:r>
            <a:r>
              <a:rPr lang="zh-CN" altLang="en-US" sz="2200" dirty="0">
                <a:solidFill>
                  <a:srgbClr val="C00000"/>
                </a:solidFill>
                <a:latin typeface="Arial Narrow" pitchFamily="34" charset="0"/>
                <a:ea typeface="黑体" pitchFamily="49" charset="-122"/>
              </a:rPr>
              <a:t>基本思想是把组合键</a:t>
            </a:r>
            <a:r>
              <a:rPr lang="en-US" altLang="zh-CN" sz="2200" dirty="0">
                <a:solidFill>
                  <a:srgbClr val="C00000"/>
                </a:solidFill>
                <a:latin typeface="Arial Narrow" pitchFamily="34" charset="0"/>
                <a:ea typeface="黑体" pitchFamily="49" charset="-122"/>
              </a:rPr>
              <a:t>&lt;term, docid&gt; </a:t>
            </a:r>
            <a:r>
              <a:rPr lang="zh-CN" altLang="en-US" sz="2200" dirty="0">
                <a:solidFill>
                  <a:srgbClr val="C00000"/>
                </a:solidFill>
                <a:latin typeface="Arial Narrow" pitchFamily="34" charset="0"/>
                <a:ea typeface="黑体" pitchFamily="49" charset="-122"/>
              </a:rPr>
              <a:t>临时拆开，“蒙骗</a:t>
            </a:r>
            <a:r>
              <a:rPr lang="en-US" altLang="zh-CN" sz="2200" dirty="0">
                <a:solidFill>
                  <a:srgbClr val="C00000"/>
                </a:solidFill>
                <a:latin typeface="Arial Narrow" pitchFamily="34" charset="0"/>
                <a:ea typeface="黑体" pitchFamily="49" charset="-122"/>
              </a:rPr>
              <a:t>”partitioner</a:t>
            </a:r>
            <a:r>
              <a:rPr lang="zh-CN" altLang="en-US" sz="2200" dirty="0">
                <a:solidFill>
                  <a:srgbClr val="C00000"/>
                </a:solidFill>
                <a:latin typeface="Arial Narrow" pitchFamily="34" charset="0"/>
                <a:ea typeface="黑体" pitchFamily="49" charset="-122"/>
              </a:rPr>
              <a:t>按照</a:t>
            </a:r>
            <a:r>
              <a:rPr lang="en-US" altLang="zh-CN" sz="2200" dirty="0">
                <a:solidFill>
                  <a:srgbClr val="C00000"/>
                </a:solidFill>
                <a:latin typeface="Arial Narrow" pitchFamily="34" charset="0"/>
                <a:ea typeface="黑体" pitchFamily="49" charset="-122"/>
              </a:rPr>
              <a:t>&lt;term&gt;</a:t>
            </a:r>
            <a:r>
              <a:rPr lang="zh-CN" altLang="en-US" sz="2200" dirty="0">
                <a:solidFill>
                  <a:srgbClr val="C00000"/>
                </a:solidFill>
                <a:latin typeface="Arial Narrow" pitchFamily="34" charset="0"/>
                <a:ea typeface="黑体" pitchFamily="49" charset="-122"/>
              </a:rPr>
              <a:t>而不是</a:t>
            </a:r>
            <a:r>
              <a:rPr lang="en-US" altLang="zh-CN" sz="2200" dirty="0">
                <a:solidFill>
                  <a:srgbClr val="C00000"/>
                </a:solidFill>
                <a:latin typeface="Arial Narrow" pitchFamily="34" charset="0"/>
                <a:ea typeface="黑体" pitchFamily="49" charset="-122"/>
              </a:rPr>
              <a:t>&lt;term, docid&gt;</a:t>
            </a:r>
            <a:r>
              <a:rPr lang="zh-CN" altLang="en-US" sz="2200" dirty="0">
                <a:solidFill>
                  <a:srgbClr val="C00000"/>
                </a:solidFill>
                <a:latin typeface="Arial Narrow" pitchFamily="34" charset="0"/>
                <a:ea typeface="黑体" pitchFamily="49" charset="-122"/>
              </a:rPr>
              <a:t>进行分区选择正确的</a:t>
            </a:r>
            <a:r>
              <a:rPr lang="en-US" altLang="zh-CN" sz="2200" dirty="0">
                <a:solidFill>
                  <a:srgbClr val="C00000"/>
                </a:solidFill>
                <a:latin typeface="Arial Narrow" pitchFamily="34" charset="0"/>
                <a:ea typeface="黑体" pitchFamily="49" charset="-122"/>
              </a:rPr>
              <a:t>Reducer</a:t>
            </a:r>
            <a:r>
              <a:rPr lang="zh-CN" altLang="en-US" sz="2200" dirty="0">
                <a:solidFill>
                  <a:srgbClr val="C00000"/>
                </a:solidFill>
                <a:latin typeface="Arial Narrow" pitchFamily="34" charset="0"/>
                <a:ea typeface="黑体" pitchFamily="49" charset="-122"/>
              </a:rPr>
              <a:t>，这样可保证同一个</a:t>
            </a:r>
            <a:r>
              <a:rPr lang="en-US" altLang="zh-CN" sz="2200" dirty="0">
                <a:solidFill>
                  <a:srgbClr val="C00000"/>
                </a:solidFill>
                <a:latin typeface="Arial Narrow" pitchFamily="34" charset="0"/>
                <a:ea typeface="黑体" pitchFamily="49" charset="-122"/>
              </a:rPr>
              <a:t>term</a:t>
            </a:r>
            <a:r>
              <a:rPr lang="zh-CN" altLang="en-US" sz="2200" dirty="0">
                <a:solidFill>
                  <a:srgbClr val="C00000"/>
                </a:solidFill>
                <a:latin typeface="Arial Narrow" pitchFamily="34" charset="0"/>
                <a:ea typeface="黑体" pitchFamily="49" charset="-122"/>
              </a:rPr>
              <a:t>下的一组键值对一定被分区到同一个</a:t>
            </a:r>
            <a:r>
              <a:rPr lang="en-US" altLang="zh-CN" sz="2200" dirty="0">
                <a:solidFill>
                  <a:srgbClr val="C00000"/>
                </a:solidFill>
                <a:latin typeface="Arial Narrow" pitchFamily="34" charset="0"/>
                <a:ea typeface="黑体" pitchFamily="49" charset="-122"/>
              </a:rPr>
              <a:t>Reducer</a:t>
            </a:r>
          </a:p>
          <a:p>
            <a:pPr marL="1188720" lvl="3" indent="-274320" algn="just">
              <a:spcBef>
                <a:spcPts val="580"/>
              </a:spcBef>
              <a:buClr>
                <a:schemeClr val="accent1"/>
              </a:buClr>
            </a:pPr>
            <a:r>
              <a:rPr lang="en-US" altLang="zh-CN" sz="2400" dirty="0">
                <a:latin typeface="Arial Narrow" pitchFamily="34" charset="0"/>
                <a:ea typeface="黑体" pitchFamily="49" charset="-122"/>
              </a:rPr>
              <a:t>Class </a:t>
            </a:r>
            <a:r>
              <a:rPr lang="en-US" altLang="zh-CN" sz="2400" b="1" dirty="0" err="1">
                <a:solidFill>
                  <a:srgbClr val="C00000"/>
                </a:solidFill>
                <a:latin typeface="Arial Narrow" pitchFamily="34" charset="0"/>
                <a:ea typeface="黑体" pitchFamily="49" charset="-122"/>
              </a:rPr>
              <a:t>NewPartitioner</a:t>
            </a:r>
            <a:r>
              <a:rPr lang="en-US" altLang="zh-CN" sz="2400" dirty="0">
                <a:latin typeface="Arial Narrow" pitchFamily="34" charset="0"/>
                <a:ea typeface="黑体" pitchFamily="49" charset="-122"/>
              </a:rPr>
              <a:t> extends </a:t>
            </a:r>
            <a:r>
              <a:rPr lang="en-US" sz="2400" dirty="0" err="1">
                <a:latin typeface="Arial Narrow" pitchFamily="34" charset="0"/>
                <a:ea typeface="黑体" pitchFamily="49" charset="-122"/>
              </a:rPr>
              <a:t>HashPartitioner</a:t>
            </a:r>
            <a:r>
              <a:rPr lang="en-US" sz="2400" dirty="0">
                <a:latin typeface="Arial Narrow" pitchFamily="34" charset="0"/>
                <a:ea typeface="黑体" pitchFamily="49" charset="-122"/>
              </a:rPr>
              <a:t>&lt;K,V&gt;</a:t>
            </a:r>
          </a:p>
          <a:p>
            <a:pPr marL="1188720" lvl="3" indent="-274320" algn="just">
              <a:spcBef>
                <a:spcPts val="580"/>
              </a:spcBef>
              <a:buClr>
                <a:schemeClr val="accent1"/>
              </a:buClr>
              <a:buNone/>
            </a:pPr>
            <a:r>
              <a:rPr lang="en-US" sz="2100" b="1" dirty="0">
                <a:latin typeface="Arial Narrow" pitchFamily="34" charset="0"/>
                <a:ea typeface="黑体" pitchFamily="49" charset="-122"/>
              </a:rPr>
              <a:t>       // </a:t>
            </a:r>
            <a:r>
              <a:rPr lang="en-US" sz="2400" b="1" dirty="0" err="1">
                <a:solidFill>
                  <a:srgbClr val="0066FF"/>
                </a:solidFill>
                <a:latin typeface="Arial Narrow" pitchFamily="34" charset="0"/>
                <a:ea typeface="黑体" pitchFamily="49" charset="-122"/>
              </a:rPr>
              <a:t>org.apache.hadoop.mapred.lib.HashPartitioner</a:t>
            </a:r>
            <a:endParaRPr lang="en-US" sz="3300" b="1" dirty="0">
              <a:solidFill>
                <a:srgbClr val="0066FF"/>
              </a:solidFill>
              <a:latin typeface="Arial Narrow" pitchFamily="34" charset="0"/>
              <a:ea typeface="黑体" pitchFamily="49" charset="-122"/>
            </a:endParaRPr>
          </a:p>
          <a:p>
            <a:pPr marL="1188720" lvl="3" indent="-274320" algn="just">
              <a:spcBef>
                <a:spcPts val="580"/>
              </a:spcBef>
              <a:buClr>
                <a:schemeClr val="accent1"/>
              </a:buClr>
              <a:buNone/>
            </a:pPr>
            <a:r>
              <a:rPr lang="en-US" sz="2400" dirty="0">
                <a:latin typeface="Arial Narrow" pitchFamily="34" charset="0"/>
                <a:ea typeface="黑体" pitchFamily="49" charset="-122"/>
              </a:rPr>
              <a:t>     </a:t>
            </a:r>
            <a:r>
              <a:rPr lang="en-US" altLang="zh-CN" sz="2400" dirty="0">
                <a:latin typeface="Arial Narrow" pitchFamily="34" charset="0"/>
                <a:ea typeface="黑体" pitchFamily="49" charset="-122"/>
              </a:rPr>
              <a:t>{   // o</a:t>
            </a:r>
            <a:r>
              <a:rPr lang="en-US" sz="2400" dirty="0">
                <a:latin typeface="Arial Narrow" pitchFamily="34" charset="0"/>
                <a:ea typeface="黑体" pitchFamily="49" charset="-122"/>
              </a:rPr>
              <a:t>verride the method </a:t>
            </a:r>
          </a:p>
          <a:p>
            <a:pPr marL="1188720" lvl="3" indent="-274320" algn="just">
              <a:spcBef>
                <a:spcPts val="580"/>
              </a:spcBef>
              <a:buClr>
                <a:schemeClr val="accent1"/>
              </a:buClr>
              <a:buNone/>
            </a:pPr>
            <a:r>
              <a:rPr lang="en-US" sz="2400" b="1" dirty="0">
                <a:solidFill>
                  <a:srgbClr val="0066FF"/>
                </a:solidFill>
                <a:latin typeface="Arial Narrow" pitchFamily="34" charset="0"/>
                <a:ea typeface="黑体" pitchFamily="49" charset="-122"/>
              </a:rPr>
              <a:t>          </a:t>
            </a:r>
            <a:r>
              <a:rPr lang="en-US" sz="2400" b="1" dirty="0" err="1">
                <a:solidFill>
                  <a:srgbClr val="0066FF"/>
                </a:solidFill>
                <a:latin typeface="Arial Narrow" pitchFamily="34" charset="0"/>
                <a:ea typeface="黑体" pitchFamily="49" charset="-122"/>
              </a:rPr>
              <a:t>getPartition</a:t>
            </a:r>
            <a:r>
              <a:rPr lang="en-US" sz="2400" dirty="0">
                <a:solidFill>
                  <a:srgbClr val="0066FF"/>
                </a:solidFill>
                <a:latin typeface="Arial Narrow" pitchFamily="34" charset="0"/>
                <a:ea typeface="黑体" pitchFamily="49" charset="-122"/>
              </a:rPr>
              <a:t>(</a:t>
            </a:r>
            <a:r>
              <a:rPr lang="en-US" sz="2400" dirty="0">
                <a:solidFill>
                  <a:srgbClr val="C00000"/>
                </a:solidFill>
                <a:latin typeface="Arial Narrow" pitchFamily="34" charset="0"/>
                <a:ea typeface="黑体" pitchFamily="49" charset="-122"/>
                <a:hlinkClick r:id="rId3" tooltip="type parameter in HashPartitioner"/>
              </a:rPr>
              <a:t>K</a:t>
            </a:r>
            <a:r>
              <a:rPr lang="en-US" sz="2400" dirty="0">
                <a:solidFill>
                  <a:srgbClr val="0066FF"/>
                </a:solidFill>
                <a:latin typeface="Arial Narrow" pitchFamily="34" charset="0"/>
                <a:ea typeface="黑体" pitchFamily="49" charset="-122"/>
              </a:rPr>
              <a:t> key, </a:t>
            </a:r>
            <a:r>
              <a:rPr lang="en-US" sz="2400" dirty="0">
                <a:solidFill>
                  <a:srgbClr val="0066FF"/>
                </a:solidFill>
                <a:latin typeface="Arial Narrow" pitchFamily="34" charset="0"/>
                <a:ea typeface="黑体" pitchFamily="49" charset="-122"/>
                <a:hlinkClick r:id="rId3" tooltip="type parameter in HashPartitioner"/>
              </a:rPr>
              <a:t>V</a:t>
            </a:r>
            <a:r>
              <a:rPr lang="en-US" sz="2400" dirty="0">
                <a:solidFill>
                  <a:srgbClr val="0066FF"/>
                </a:solidFill>
                <a:latin typeface="Arial Narrow" pitchFamily="34" charset="0"/>
                <a:ea typeface="黑体" pitchFamily="49" charset="-122"/>
              </a:rPr>
              <a:t> value, </a:t>
            </a:r>
            <a:r>
              <a:rPr lang="en-US" sz="2400" dirty="0" err="1">
                <a:solidFill>
                  <a:srgbClr val="0066FF"/>
                </a:solidFill>
                <a:latin typeface="Arial Narrow" pitchFamily="34" charset="0"/>
                <a:ea typeface="黑体" pitchFamily="49" charset="-122"/>
              </a:rPr>
              <a:t>int</a:t>
            </a:r>
            <a:r>
              <a:rPr lang="en-US" sz="2400" dirty="0">
                <a:solidFill>
                  <a:srgbClr val="0066FF"/>
                </a:solidFill>
                <a:latin typeface="Arial Narrow" pitchFamily="34" charset="0"/>
                <a:ea typeface="黑体" pitchFamily="49" charset="-122"/>
              </a:rPr>
              <a:t> </a:t>
            </a:r>
            <a:r>
              <a:rPr lang="en-US" sz="2400" dirty="0" err="1">
                <a:solidFill>
                  <a:srgbClr val="0066FF"/>
                </a:solidFill>
                <a:latin typeface="Arial Narrow" pitchFamily="34" charset="0"/>
                <a:ea typeface="黑体" pitchFamily="49" charset="-122"/>
              </a:rPr>
              <a:t>numReduceTasks</a:t>
            </a:r>
            <a:r>
              <a:rPr lang="en-US" sz="2400" dirty="0">
                <a:solidFill>
                  <a:srgbClr val="0066FF"/>
                </a:solidFill>
                <a:latin typeface="Arial Narrow" pitchFamily="34" charset="0"/>
                <a:ea typeface="黑体" pitchFamily="49" charset="-122"/>
              </a:rPr>
              <a:t>)</a:t>
            </a:r>
          </a:p>
          <a:p>
            <a:pPr marL="1188720" lvl="3" indent="-274320" algn="just">
              <a:spcBef>
                <a:spcPts val="580"/>
              </a:spcBef>
              <a:buClr>
                <a:schemeClr val="accent1"/>
              </a:buClr>
              <a:buNone/>
            </a:pPr>
            <a:r>
              <a:rPr lang="en-US" sz="2400" dirty="0">
                <a:solidFill>
                  <a:srgbClr val="0066FF"/>
                </a:solidFill>
                <a:latin typeface="Arial Narrow" pitchFamily="34" charset="0"/>
                <a:ea typeface="黑体" pitchFamily="49" charset="-122"/>
              </a:rPr>
              <a:t>         </a:t>
            </a:r>
            <a:r>
              <a:rPr lang="en-US" sz="2400" dirty="0">
                <a:latin typeface="Arial Narrow" pitchFamily="34" charset="0"/>
                <a:ea typeface="黑体" pitchFamily="49" charset="-122"/>
              </a:rPr>
              <a:t>{   term = key.</a:t>
            </a:r>
            <a:r>
              <a:rPr lang="en-US" altLang="zh-CN" sz="2400" b="1" dirty="0">
                <a:latin typeface="Arial Narrow" pitchFamily="34" charset="0"/>
                <a:ea typeface="黑体" pitchFamily="49" charset="-122"/>
              </a:rPr>
              <a:t> </a:t>
            </a:r>
            <a:r>
              <a:rPr lang="en-US" altLang="zh-CN" sz="2400" dirty="0" err="1">
                <a:latin typeface="Arial Narrow" pitchFamily="34" charset="0"/>
                <a:ea typeface="黑体" pitchFamily="49" charset="-122"/>
              </a:rPr>
              <a:t>toString</a:t>
            </a:r>
            <a:r>
              <a:rPr lang="en-US" altLang="zh-CN" sz="2400" dirty="0">
                <a:latin typeface="Arial Narrow" pitchFamily="34" charset="0"/>
                <a:ea typeface="黑体" pitchFamily="49" charset="-122"/>
              </a:rPr>
              <a:t>().split(“,”)[0]; //</a:t>
            </a:r>
            <a:r>
              <a:rPr lang="en-US" sz="2400" dirty="0">
                <a:latin typeface="Arial Narrow" pitchFamily="34" charset="0"/>
                <a:ea typeface="黑体" pitchFamily="49" charset="-122"/>
              </a:rPr>
              <a:t>&lt;term, </a:t>
            </a:r>
            <a:r>
              <a:rPr lang="en-US" sz="2400" dirty="0" err="1">
                <a:latin typeface="Arial Narrow" pitchFamily="34" charset="0"/>
                <a:ea typeface="黑体" pitchFamily="49" charset="-122"/>
              </a:rPr>
              <a:t>docid</a:t>
            </a:r>
            <a:r>
              <a:rPr lang="en-US" sz="2400" dirty="0">
                <a:latin typeface="Arial Narrow" pitchFamily="34" charset="0"/>
                <a:ea typeface="黑体" pitchFamily="49" charset="-122"/>
              </a:rPr>
              <a:t>&gt;=&gt;term</a:t>
            </a:r>
          </a:p>
          <a:p>
            <a:pPr marL="1188720" lvl="3" indent="-274320" algn="just">
              <a:spcBef>
                <a:spcPts val="580"/>
              </a:spcBef>
              <a:buClr>
                <a:schemeClr val="accent1"/>
              </a:buClr>
              <a:buNone/>
            </a:pPr>
            <a:r>
              <a:rPr lang="en-US" sz="2400" dirty="0">
                <a:latin typeface="Arial Narrow" pitchFamily="34" charset="0"/>
                <a:ea typeface="黑体" pitchFamily="49" charset="-122"/>
              </a:rPr>
              <a:t>              </a:t>
            </a:r>
            <a:r>
              <a:rPr lang="en-US" sz="2400" dirty="0" err="1">
                <a:latin typeface="Arial Narrow" pitchFamily="34" charset="0"/>
                <a:ea typeface="黑体" pitchFamily="49" charset="-122"/>
              </a:rPr>
              <a:t>super.getPartition</a:t>
            </a:r>
            <a:r>
              <a:rPr lang="en-US" sz="2400" dirty="0">
                <a:latin typeface="Arial Narrow" pitchFamily="34" charset="0"/>
                <a:ea typeface="黑体" pitchFamily="49" charset="-122"/>
              </a:rPr>
              <a:t>(term, value, </a:t>
            </a:r>
            <a:r>
              <a:rPr lang="en-US" sz="2400" dirty="0" err="1">
                <a:latin typeface="Arial Narrow" pitchFamily="34" charset="0"/>
                <a:ea typeface="黑体" pitchFamily="49" charset="-122"/>
              </a:rPr>
              <a:t>numReduceTasks</a:t>
            </a:r>
            <a:r>
              <a:rPr lang="en-US" sz="2400" dirty="0">
                <a:latin typeface="Arial Narrow" pitchFamily="34" charset="0"/>
                <a:ea typeface="黑体" pitchFamily="49" charset="-122"/>
              </a:rPr>
              <a:t>); </a:t>
            </a:r>
          </a:p>
          <a:p>
            <a:pPr marL="1188720" lvl="3" indent="-274320" algn="just">
              <a:spcBef>
                <a:spcPts val="580"/>
              </a:spcBef>
              <a:buClr>
                <a:schemeClr val="accent1"/>
              </a:buClr>
              <a:buNone/>
            </a:pPr>
            <a:r>
              <a:rPr lang="en-US" sz="2400" dirty="0">
                <a:latin typeface="Arial Narrow" pitchFamily="34" charset="0"/>
                <a:ea typeface="黑体" pitchFamily="49" charset="-122"/>
              </a:rPr>
              <a:t>          }</a:t>
            </a:r>
          </a:p>
          <a:p>
            <a:pPr marL="1188720" lvl="3" indent="-274320" algn="just">
              <a:spcBef>
                <a:spcPts val="580"/>
              </a:spcBef>
              <a:buClr>
                <a:schemeClr val="accent1"/>
              </a:buClr>
              <a:buNone/>
            </a:pPr>
            <a:r>
              <a:rPr lang="en-US" sz="2400" dirty="0">
                <a:latin typeface="Arial Narrow" pitchFamily="34" charset="0"/>
                <a:ea typeface="黑体" pitchFamily="49" charset="-122"/>
              </a:rPr>
              <a:t>      }</a:t>
            </a:r>
          </a:p>
          <a:p>
            <a:pPr marL="1188720" lvl="3" indent="-274320" algn="just">
              <a:spcBef>
                <a:spcPts val="580"/>
              </a:spcBef>
              <a:buClr>
                <a:schemeClr val="accent1"/>
              </a:buClr>
            </a:pPr>
            <a:r>
              <a:rPr lang="en-US" sz="2400" dirty="0">
                <a:latin typeface="Arial Narrow" pitchFamily="34" charset="0"/>
                <a:ea typeface="黑体" pitchFamily="49" charset="-122"/>
              </a:rPr>
              <a:t>Set the customized </a:t>
            </a:r>
            <a:r>
              <a:rPr lang="en-US" sz="2400" dirty="0" err="1">
                <a:latin typeface="Arial Narrow" pitchFamily="34" charset="0"/>
                <a:ea typeface="黑体" pitchFamily="49" charset="-122"/>
              </a:rPr>
              <a:t>partitioner</a:t>
            </a:r>
            <a:r>
              <a:rPr lang="en-US" sz="2400" dirty="0">
                <a:latin typeface="Arial Narrow" pitchFamily="34" charset="0"/>
                <a:ea typeface="黑体" pitchFamily="49" charset="-122"/>
              </a:rPr>
              <a:t> in job configuration</a:t>
            </a:r>
          </a:p>
          <a:p>
            <a:pPr marL="1188720" lvl="3" indent="-274320" algn="just">
              <a:spcBef>
                <a:spcPts val="580"/>
              </a:spcBef>
              <a:buClr>
                <a:schemeClr val="accent1"/>
              </a:buClr>
              <a:buNone/>
            </a:pPr>
            <a:r>
              <a:rPr lang="en-US" sz="2400" b="1" dirty="0">
                <a:latin typeface="Arial Narrow" pitchFamily="34" charset="0"/>
                <a:ea typeface="黑体" pitchFamily="49" charset="-122"/>
              </a:rPr>
              <a:t>    </a:t>
            </a:r>
            <a:r>
              <a:rPr lang="en-US" sz="2400" b="1" dirty="0">
                <a:solidFill>
                  <a:srgbClr val="0066FF"/>
                </a:solidFill>
                <a:latin typeface="Arial Narrow" pitchFamily="34" charset="0"/>
                <a:ea typeface="黑体" pitchFamily="49" charset="-122"/>
              </a:rPr>
              <a:t>Job. </a:t>
            </a:r>
            <a:r>
              <a:rPr lang="en-US" sz="2400" b="1" dirty="0" err="1">
                <a:solidFill>
                  <a:srgbClr val="0066FF"/>
                </a:solidFill>
                <a:latin typeface="Arial Narrow" pitchFamily="34" charset="0"/>
                <a:ea typeface="黑体" pitchFamily="49" charset="-122"/>
              </a:rPr>
              <a:t>setPartitionerClass</a:t>
            </a:r>
            <a:r>
              <a:rPr lang="en-US" sz="2400" dirty="0">
                <a:solidFill>
                  <a:srgbClr val="0066FF"/>
                </a:solidFill>
                <a:latin typeface="Arial Narrow" pitchFamily="34" charset="0"/>
                <a:ea typeface="黑体" pitchFamily="49" charset="-122"/>
              </a:rPr>
              <a:t>(</a:t>
            </a:r>
            <a:r>
              <a:rPr lang="en-US" sz="2400" dirty="0" err="1">
                <a:solidFill>
                  <a:srgbClr val="0066FF"/>
                </a:solidFill>
                <a:latin typeface="Arial Narrow" pitchFamily="34" charset="0"/>
                <a:ea typeface="黑体" pitchFamily="49" charset="-122"/>
              </a:rPr>
              <a:t>NewPartitioner</a:t>
            </a:r>
            <a:r>
              <a:rPr lang="en-US" sz="2400" dirty="0">
                <a:solidFill>
                  <a:srgbClr val="0066FF"/>
                </a:solidFill>
                <a:latin typeface="Arial Narrow" pitchFamily="34" charset="0"/>
                <a:ea typeface="黑体" pitchFamily="49" charset="-122"/>
              </a:rPr>
              <a:t>)</a:t>
            </a:r>
          </a:p>
          <a:p>
            <a:pPr marL="1005840" lvl="3" indent="-274320" algn="just">
              <a:spcBef>
                <a:spcPts val="580"/>
              </a:spcBef>
              <a:buClr>
                <a:schemeClr val="accent1"/>
              </a:buClr>
              <a:buNone/>
            </a:pPr>
            <a:endParaRPr lang="zh-CN" altLang="en-US" sz="2200" dirty="0">
              <a:solidFill>
                <a:srgbClr val="0066FF"/>
              </a:solidFill>
              <a:latin typeface="Arial Narrow" pitchFamily="34" charset="0"/>
              <a:ea typeface="黑体" pitchFamily="49" charset="-122"/>
            </a:endParaRPr>
          </a:p>
          <a:p>
            <a:pPr algn="just"/>
            <a:endParaRPr lang="zh-CN" altLang="en-US" dirty="0">
              <a:solidFill>
                <a:srgbClr val="33CC33"/>
              </a:solidFill>
              <a:latin typeface="Arial Narrow" pitchFamily="34" charset="0"/>
              <a:ea typeface="黑体" pitchFamily="49" charset="-122"/>
            </a:endParaRPr>
          </a:p>
        </p:txBody>
      </p:sp>
      <p:sp>
        <p:nvSpPr>
          <p:cNvPr id="5" name="Title 1"/>
          <p:cNvSpPr txBox="1">
            <a:spLocks/>
          </p:cNvSpPr>
          <p:nvPr/>
        </p:nvSpPr>
        <p:spPr>
          <a:xfrm>
            <a:off x="1039799" y="311462"/>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文档倒排索引算法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Tree>
    <p:extLst>
      <p:ext uri="{BB962C8B-B14F-4D97-AF65-F5344CB8AC3E}">
        <p14:creationId xmlns:p14="http://schemas.microsoft.com/office/powerpoint/2010/main" val="4388854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lang="en-US" altLang="zh-CN" dirty="0"/>
              <a:t>Inverted Indexing</a:t>
            </a:r>
            <a:endParaRPr lang="zh-CN" altLang="en-US" dirty="0"/>
          </a:p>
        </p:txBody>
      </p:sp>
      <p:pic>
        <p:nvPicPr>
          <p:cNvPr id="4" name="内容占位符 3" descr="indexing2-2.JPG"/>
          <p:cNvPicPr>
            <a:picLocks noGrp="1" noChangeAspect="1"/>
          </p:cNvPicPr>
          <p:nvPr>
            <p:ph sz="quarter" idx="1"/>
          </p:nvPr>
        </p:nvPicPr>
        <p:blipFill>
          <a:blip r:embed="rId2" cstate="print"/>
          <a:stretch>
            <a:fillRect/>
          </a:stretch>
        </p:blipFill>
        <p:spPr>
          <a:xfrm>
            <a:off x="2198973" y="868944"/>
            <a:ext cx="6390843" cy="5653001"/>
          </a:xfrm>
        </p:spPr>
      </p:pic>
      <p:sp>
        <p:nvSpPr>
          <p:cNvPr id="6" name="TextBox 5"/>
          <p:cNvSpPr txBox="1"/>
          <p:nvPr/>
        </p:nvSpPr>
        <p:spPr>
          <a:xfrm>
            <a:off x="180108" y="1510145"/>
            <a:ext cx="2369129" cy="1212649"/>
          </a:xfrm>
          <a:prstGeom prst="rect">
            <a:avLst/>
          </a:prstGeom>
          <a:noFill/>
        </p:spPr>
        <p:txBody>
          <a:bodyPr wrap="square" rtlCol="0">
            <a:spAutoFit/>
          </a:bodyPr>
          <a:lstStyle/>
          <a:p>
            <a:pPr marL="274320" lvl="0" indent="-274320">
              <a:spcBef>
                <a:spcPts val="580"/>
              </a:spcBef>
              <a:buClr>
                <a:schemeClr val="accent1"/>
              </a:buClr>
              <a:buSzPct val="85000"/>
              <a:defRPr/>
            </a:pPr>
            <a:r>
              <a:rPr lang="en-US" altLang="zh-CN" sz="2400" dirty="0"/>
              <a:t>A  revised example</a:t>
            </a:r>
          </a:p>
          <a:p>
            <a:pPr marL="274320" lvl="0" indent="-274320">
              <a:spcBef>
                <a:spcPts val="580"/>
              </a:spcBef>
              <a:buClr>
                <a:schemeClr val="accent1"/>
              </a:buClr>
              <a:buSzPct val="85000"/>
              <a:defRPr/>
            </a:pPr>
            <a:r>
              <a:rPr lang="en-US" altLang="zh-CN" sz="2400" dirty="0"/>
              <a:t>(cont.)</a:t>
            </a:r>
          </a:p>
          <a:p>
            <a:endParaRPr lang="zh-CN" altLang="en-US" dirty="0"/>
          </a:p>
        </p:txBody>
      </p:sp>
      <p:sp>
        <p:nvSpPr>
          <p:cNvPr id="5" name="Title 1"/>
          <p:cNvSpPr txBox="1">
            <a:spLocks/>
          </p:cNvSpPr>
          <p:nvPr/>
        </p:nvSpPr>
        <p:spPr>
          <a:xfrm>
            <a:off x="845835" y="320699"/>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文档倒排索引算法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
        <p:nvSpPr>
          <p:cNvPr id="7" name="Oval 6"/>
          <p:cNvSpPr/>
          <p:nvPr/>
        </p:nvSpPr>
        <p:spPr>
          <a:xfrm>
            <a:off x="4495800" y="1460500"/>
            <a:ext cx="495300" cy="419100"/>
          </a:xfrm>
          <a:prstGeom prst="ellipse">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Oval 7"/>
          <p:cNvSpPr/>
          <p:nvPr/>
        </p:nvSpPr>
        <p:spPr>
          <a:xfrm>
            <a:off x="3581400" y="1447800"/>
            <a:ext cx="800100" cy="419100"/>
          </a:xfrm>
          <a:prstGeom prst="ellipse">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8"/>
          <p:cNvSpPr/>
          <p:nvPr/>
        </p:nvSpPr>
        <p:spPr>
          <a:xfrm>
            <a:off x="3543300" y="4902200"/>
            <a:ext cx="800100" cy="419100"/>
          </a:xfrm>
          <a:prstGeom prst="ellipse">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val 10"/>
          <p:cNvSpPr/>
          <p:nvPr/>
        </p:nvSpPr>
        <p:spPr>
          <a:xfrm>
            <a:off x="2959100" y="4914900"/>
            <a:ext cx="508000" cy="419100"/>
          </a:xfrm>
          <a:prstGeom prst="ellipse">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p:cNvSpPr/>
          <p:nvPr/>
        </p:nvSpPr>
        <p:spPr>
          <a:xfrm>
            <a:off x="3035300" y="965200"/>
            <a:ext cx="41529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mj-lt"/>
              </a:rPr>
              <a:t>Customized </a:t>
            </a:r>
            <a:r>
              <a:rPr lang="en-US" altLang="zh-CN" b="1" dirty="0" err="1">
                <a:latin typeface="+mj-lt"/>
              </a:rPr>
              <a:t>Partitioner</a:t>
            </a:r>
            <a:endParaRPr lang="zh-CN" altLang="en-US" b="1" dirty="0">
              <a:latin typeface="+mj-lt"/>
            </a:endParaRPr>
          </a:p>
        </p:txBody>
      </p:sp>
      <p:sp>
        <p:nvSpPr>
          <p:cNvPr id="12" name="Rectangle 11"/>
          <p:cNvSpPr/>
          <p:nvPr/>
        </p:nvSpPr>
        <p:spPr>
          <a:xfrm>
            <a:off x="3124200" y="3492500"/>
            <a:ext cx="4978400" cy="34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C00000"/>
                </a:solidFill>
                <a:latin typeface="Arial Narrow" pitchFamily="34" charset="0"/>
              </a:rPr>
              <a:t>但进入</a:t>
            </a:r>
            <a:r>
              <a:rPr lang="en-US" altLang="zh-CN" b="1" dirty="0">
                <a:solidFill>
                  <a:srgbClr val="C00000"/>
                </a:solidFill>
                <a:latin typeface="Arial Narrow" pitchFamily="34" charset="0"/>
              </a:rPr>
              <a:t>reduce</a:t>
            </a:r>
            <a:r>
              <a:rPr lang="zh-CN" altLang="en-US" b="1" dirty="0">
                <a:solidFill>
                  <a:srgbClr val="C00000"/>
                </a:solidFill>
                <a:latin typeface="Arial Narrow" pitchFamily="34" charset="0"/>
              </a:rPr>
              <a:t>的键值对仍按照</a:t>
            </a:r>
            <a:r>
              <a:rPr lang="en-US" altLang="zh-CN" b="1" dirty="0">
                <a:solidFill>
                  <a:srgbClr val="C00000"/>
                </a:solidFill>
                <a:latin typeface="Arial Narrow" pitchFamily="34" charset="0"/>
              </a:rPr>
              <a:t>(term, </a:t>
            </a:r>
            <a:r>
              <a:rPr lang="en-US" altLang="zh-CN" b="1" dirty="0" err="1">
                <a:solidFill>
                  <a:srgbClr val="C00000"/>
                </a:solidFill>
                <a:latin typeface="Arial Narrow" pitchFamily="34" charset="0"/>
              </a:rPr>
              <a:t>docid</a:t>
            </a:r>
            <a:r>
              <a:rPr lang="en-US" altLang="zh-CN" b="1" dirty="0">
                <a:solidFill>
                  <a:srgbClr val="C00000"/>
                </a:solidFill>
                <a:latin typeface="Arial Narrow" pitchFamily="34" charset="0"/>
              </a:rPr>
              <a:t>)</a:t>
            </a:r>
            <a:r>
              <a:rPr lang="zh-CN" altLang="en-US" b="1" dirty="0">
                <a:solidFill>
                  <a:srgbClr val="C00000"/>
                </a:solidFill>
                <a:latin typeface="Arial Narrow" pitchFamily="34" charset="0"/>
              </a:rPr>
              <a:t>排序</a:t>
            </a:r>
          </a:p>
        </p:txBody>
      </p:sp>
    </p:spTree>
    <p:extLst>
      <p:ext uri="{BB962C8B-B14F-4D97-AF65-F5344CB8AC3E}">
        <p14:creationId xmlns:p14="http://schemas.microsoft.com/office/powerpoint/2010/main" val="12685812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15636" y="939800"/>
            <a:ext cx="7772400" cy="5562600"/>
          </a:xfrm>
        </p:spPr>
        <p:txBody>
          <a:bodyPr>
            <a:normAutofit fontScale="92500" lnSpcReduction="10000"/>
          </a:bodyPr>
          <a:lstStyle/>
          <a:p>
            <a:pPr marL="274320" lvl="1" indent="-274320" algn="just">
              <a:spcBef>
                <a:spcPts val="580"/>
              </a:spcBef>
              <a:buClr>
                <a:schemeClr val="accent1"/>
              </a:buClr>
              <a:buNone/>
            </a:pPr>
            <a:r>
              <a:rPr lang="zh-CN" altLang="en-US" sz="2800" b="1" dirty="0">
                <a:solidFill>
                  <a:srgbClr val="33CC33"/>
                </a:solidFill>
                <a:latin typeface="Arial Narrow" pitchFamily="34" charset="0"/>
                <a:ea typeface="黑体" pitchFamily="49" charset="-122"/>
              </a:rPr>
              <a:t>可扩展的带词频等属性的文档倒排算法</a:t>
            </a:r>
            <a:r>
              <a:rPr lang="en-US" altLang="zh-CN" sz="2800" dirty="0">
                <a:solidFill>
                  <a:srgbClr val="33CC33"/>
                </a:solidFill>
                <a:latin typeface="Arial Narrow" pitchFamily="34" charset="0"/>
                <a:ea typeface="黑体" pitchFamily="49" charset="-122"/>
              </a:rPr>
              <a:t> (cont.)</a:t>
            </a:r>
          </a:p>
          <a:p>
            <a:pPr lvl="1" algn="just"/>
            <a:r>
              <a:rPr lang="en-US" altLang="zh-CN" sz="2800" b="1" dirty="0">
                <a:solidFill>
                  <a:srgbClr val="C00000"/>
                </a:solidFill>
                <a:latin typeface="Arial Narrow" pitchFamily="34" charset="0"/>
                <a:ea typeface="黑体" pitchFamily="49" charset="-122"/>
              </a:rPr>
              <a:t>Reducer</a:t>
            </a:r>
          </a:p>
          <a:p>
            <a:pPr lvl="2" algn="just">
              <a:buNone/>
            </a:pPr>
            <a:r>
              <a:rPr lang="en-US" altLang="zh-CN" sz="2400" dirty="0">
                <a:latin typeface="Arial Narrow" pitchFamily="34" charset="0"/>
                <a:ea typeface="黑体" pitchFamily="49" charset="-122"/>
              </a:rPr>
              <a:t>1: </a:t>
            </a:r>
            <a:r>
              <a:rPr lang="en-US" altLang="zh-CN" sz="2400" b="1" dirty="0">
                <a:latin typeface="Arial Narrow" pitchFamily="34" charset="0"/>
                <a:ea typeface="黑体" pitchFamily="49" charset="-122"/>
              </a:rPr>
              <a:t>class</a:t>
            </a:r>
            <a:r>
              <a:rPr lang="en-US" altLang="zh-CN" sz="2400" dirty="0">
                <a:latin typeface="Arial Narrow" pitchFamily="34" charset="0"/>
                <a:ea typeface="黑体" pitchFamily="49" charset="-122"/>
              </a:rPr>
              <a:t> Reducer</a:t>
            </a:r>
          </a:p>
          <a:p>
            <a:pPr lvl="2" algn="just">
              <a:buNone/>
            </a:pPr>
            <a:r>
              <a:rPr lang="en-US" altLang="zh-CN" sz="2400" dirty="0">
                <a:latin typeface="Arial Narrow" pitchFamily="34" charset="0"/>
                <a:ea typeface="黑体" pitchFamily="49" charset="-122"/>
              </a:rPr>
              <a:t>2:        </a:t>
            </a:r>
            <a:r>
              <a:rPr lang="en-US" altLang="zh-CN" sz="2400" b="1" dirty="0">
                <a:latin typeface="Arial Narrow" pitchFamily="34" charset="0"/>
                <a:ea typeface="黑体" pitchFamily="49" charset="-122"/>
              </a:rPr>
              <a:t>method</a:t>
            </a:r>
            <a:r>
              <a:rPr lang="en-US" altLang="zh-CN" sz="2400" dirty="0">
                <a:latin typeface="Arial Narrow" pitchFamily="34" charset="0"/>
                <a:ea typeface="黑体" pitchFamily="49" charset="-122"/>
              </a:rPr>
              <a:t> Setup</a:t>
            </a:r>
            <a:r>
              <a:rPr lang="zh-CN" altLang="en-US" sz="2400" dirty="0">
                <a:latin typeface="Arial Narrow" pitchFamily="34" charset="0"/>
                <a:ea typeface="黑体" pitchFamily="49" charset="-122"/>
              </a:rPr>
              <a:t> </a:t>
            </a:r>
            <a:r>
              <a:rPr lang="en-US" altLang="zh-CN" sz="2400" dirty="0">
                <a:solidFill>
                  <a:srgbClr val="C00000"/>
                </a:solidFill>
                <a:latin typeface="Arial Narrow" pitchFamily="34" charset="0"/>
                <a:ea typeface="黑体" pitchFamily="49" charset="-122"/>
              </a:rPr>
              <a:t>// </a:t>
            </a:r>
            <a:r>
              <a:rPr lang="zh-CN" altLang="en-US" sz="2400" dirty="0">
                <a:solidFill>
                  <a:srgbClr val="C00000"/>
                </a:solidFill>
                <a:latin typeface="Arial Narrow" pitchFamily="34" charset="0"/>
                <a:ea typeface="黑体" pitchFamily="49" charset="-122"/>
              </a:rPr>
              <a:t>初始化</a:t>
            </a:r>
            <a:endParaRPr lang="en-US" altLang="zh-CN" sz="2400" dirty="0">
              <a:solidFill>
                <a:srgbClr val="C00000"/>
              </a:solidFill>
              <a:latin typeface="Arial Narrow" pitchFamily="34" charset="0"/>
              <a:ea typeface="黑体" pitchFamily="49" charset="-122"/>
            </a:endParaRPr>
          </a:p>
          <a:p>
            <a:pPr lvl="2" algn="just">
              <a:buNone/>
            </a:pPr>
            <a:r>
              <a:rPr lang="en-US" altLang="zh-CN" sz="2400" dirty="0">
                <a:latin typeface="Arial Narrow" pitchFamily="34" charset="0"/>
                <a:ea typeface="黑体" pitchFamily="49" charset="-122"/>
              </a:rPr>
              <a:t>3:              </a:t>
            </a:r>
            <a:r>
              <a:rPr lang="en-US" altLang="zh-CN" sz="2800" i="1" dirty="0">
                <a:latin typeface="Arial Narrow" pitchFamily="34" charset="0"/>
                <a:ea typeface="黑体" pitchFamily="49" charset="-122"/>
              </a:rPr>
              <a:t>t</a:t>
            </a:r>
            <a:r>
              <a:rPr lang="en-US" altLang="zh-CN" sz="1600" dirty="0">
                <a:latin typeface="Arial Narrow" pitchFamily="34" charset="0"/>
                <a:ea typeface="黑体" pitchFamily="49" charset="-122"/>
              </a:rPr>
              <a:t>prev</a:t>
            </a:r>
            <a:r>
              <a:rPr lang="en-US" altLang="zh-CN" sz="2400" dirty="0">
                <a:latin typeface="Arial Narrow" pitchFamily="34" charset="0"/>
                <a:ea typeface="黑体" pitchFamily="49" charset="-122"/>
              </a:rPr>
              <a:t> </a:t>
            </a:r>
            <a:r>
              <a:rPr lang="en-US" altLang="zh-CN" sz="2400" i="1" dirty="0">
                <a:latin typeface="Arial Narrow" pitchFamily="34" charset="0"/>
                <a:ea typeface="黑体" pitchFamily="49" charset="-122"/>
              </a:rPr>
              <a:t>← Ø</a:t>
            </a:r>
            <a:r>
              <a:rPr lang="en-US" altLang="zh-CN" sz="2400" dirty="0">
                <a:latin typeface="Arial Narrow" pitchFamily="34" charset="0"/>
                <a:ea typeface="黑体" pitchFamily="49" charset="-122"/>
              </a:rPr>
              <a:t>;</a:t>
            </a:r>
          </a:p>
          <a:p>
            <a:pPr lvl="2" algn="just">
              <a:buNone/>
            </a:pPr>
            <a:r>
              <a:rPr lang="en-US" altLang="zh-CN" sz="2400" dirty="0">
                <a:latin typeface="Arial Narrow" pitchFamily="34" charset="0"/>
                <a:ea typeface="黑体" pitchFamily="49" charset="-122"/>
              </a:rPr>
              <a:t>4:              </a:t>
            </a:r>
            <a:r>
              <a:rPr lang="en-US" altLang="zh-CN" sz="2400" i="1" dirty="0">
                <a:latin typeface="Arial Narrow" pitchFamily="34" charset="0"/>
                <a:ea typeface="黑体" pitchFamily="49" charset="-122"/>
              </a:rPr>
              <a:t>P</a:t>
            </a:r>
            <a:r>
              <a:rPr lang="en-US" altLang="zh-CN" sz="2400" dirty="0">
                <a:latin typeface="Arial Narrow" pitchFamily="34" charset="0"/>
                <a:ea typeface="黑体" pitchFamily="49" charset="-122"/>
              </a:rPr>
              <a:t> </a:t>
            </a:r>
            <a:r>
              <a:rPr lang="en-US" altLang="zh-CN" sz="2400" i="1" dirty="0">
                <a:latin typeface="Arial Narrow" pitchFamily="34" charset="0"/>
                <a:ea typeface="黑体" pitchFamily="49" charset="-122"/>
              </a:rPr>
              <a:t>←</a:t>
            </a:r>
            <a:r>
              <a:rPr lang="en-US" altLang="zh-CN" sz="2400" dirty="0">
                <a:latin typeface="Arial Narrow" pitchFamily="34" charset="0"/>
                <a:ea typeface="黑体" pitchFamily="49" charset="-122"/>
              </a:rPr>
              <a:t> new PostingsList</a:t>
            </a:r>
          </a:p>
          <a:p>
            <a:pPr lvl="2" algn="just">
              <a:buNone/>
            </a:pPr>
            <a:r>
              <a:rPr lang="en-US" altLang="zh-CN" sz="2400" dirty="0">
                <a:latin typeface="Arial Narrow" pitchFamily="34" charset="0"/>
                <a:ea typeface="黑体" pitchFamily="49" charset="-122"/>
              </a:rPr>
              <a:t>5:        </a:t>
            </a:r>
            <a:r>
              <a:rPr lang="en-US" altLang="zh-CN" sz="2400" b="1" dirty="0">
                <a:latin typeface="Arial Narrow" pitchFamily="34" charset="0"/>
                <a:ea typeface="黑体" pitchFamily="49" charset="-122"/>
              </a:rPr>
              <a:t>method </a:t>
            </a:r>
            <a:r>
              <a:rPr lang="en-US" altLang="zh-CN" sz="2400" dirty="0">
                <a:latin typeface="Arial Narrow" pitchFamily="34" charset="0"/>
                <a:ea typeface="黑体" pitchFamily="49" charset="-122"/>
              </a:rPr>
              <a:t>Reduce(</a:t>
            </a:r>
            <a:r>
              <a:rPr lang="en-US" altLang="zh-CN" sz="2400" dirty="0" err="1">
                <a:latin typeface="Arial Narrow" pitchFamily="34" charset="0"/>
                <a:ea typeface="黑体" pitchFamily="49" charset="-122"/>
              </a:rPr>
              <a:t>tuple</a:t>
            </a:r>
            <a:r>
              <a:rPr lang="en-US" altLang="zh-CN" sz="2400" dirty="0">
                <a:latin typeface="Arial Narrow" pitchFamily="34" charset="0"/>
                <a:ea typeface="黑体" pitchFamily="49" charset="-122"/>
              </a:rPr>
              <a:t> &lt;t, n&gt;, </a:t>
            </a:r>
            <a:r>
              <a:rPr lang="en-US" altLang="zh-CN" sz="2400" dirty="0" err="1">
                <a:latin typeface="Arial Narrow" pitchFamily="34" charset="0"/>
                <a:ea typeface="黑体" pitchFamily="49" charset="-122"/>
              </a:rPr>
              <a:t>tf</a:t>
            </a:r>
            <a:r>
              <a:rPr lang="en-US" altLang="zh-CN" sz="2400" dirty="0">
                <a:latin typeface="Arial Narrow" pitchFamily="34" charset="0"/>
                <a:ea typeface="黑体" pitchFamily="49" charset="-122"/>
              </a:rPr>
              <a:t> [f])</a:t>
            </a:r>
          </a:p>
          <a:p>
            <a:pPr lvl="2" algn="just">
              <a:buNone/>
            </a:pPr>
            <a:r>
              <a:rPr lang="en-US" altLang="zh-CN" sz="2400" dirty="0">
                <a:latin typeface="Arial Narrow" pitchFamily="34" charset="0"/>
                <a:ea typeface="黑体" pitchFamily="49" charset="-122"/>
              </a:rPr>
              <a:t>6:              </a:t>
            </a:r>
            <a:r>
              <a:rPr lang="en-US" altLang="zh-CN" sz="2400" b="1" dirty="0">
                <a:latin typeface="Arial Narrow" pitchFamily="34" charset="0"/>
                <a:ea typeface="黑体" pitchFamily="49" charset="-122"/>
              </a:rPr>
              <a:t>if</a:t>
            </a:r>
            <a:r>
              <a:rPr lang="en-US" altLang="zh-CN" sz="2400" dirty="0">
                <a:latin typeface="Arial Narrow" pitchFamily="34" charset="0"/>
                <a:ea typeface="黑体" pitchFamily="49" charset="-122"/>
              </a:rPr>
              <a:t> </a:t>
            </a:r>
            <a:r>
              <a:rPr lang="en-US" altLang="zh-CN" sz="2400" i="1" dirty="0">
                <a:latin typeface="Arial Narrow" pitchFamily="34" charset="0"/>
                <a:ea typeface="黑体" pitchFamily="49" charset="-122"/>
              </a:rPr>
              <a:t>t</a:t>
            </a:r>
            <a:r>
              <a:rPr lang="en-US" altLang="zh-CN" sz="2400" dirty="0">
                <a:latin typeface="Arial Narrow" pitchFamily="34" charset="0"/>
                <a:ea typeface="黑体" pitchFamily="49" charset="-122"/>
              </a:rPr>
              <a:t> ≠ </a:t>
            </a:r>
            <a:r>
              <a:rPr lang="en-US" altLang="zh-CN" sz="2400" i="1" dirty="0">
                <a:latin typeface="Arial Narrow" pitchFamily="34" charset="0"/>
                <a:ea typeface="黑体" pitchFamily="49" charset="-122"/>
              </a:rPr>
              <a:t>t</a:t>
            </a:r>
            <a:r>
              <a:rPr lang="en-US" altLang="zh-CN" sz="1600" dirty="0">
                <a:latin typeface="Arial Narrow" pitchFamily="34" charset="0"/>
                <a:ea typeface="黑体" pitchFamily="49" charset="-122"/>
              </a:rPr>
              <a:t>prev</a:t>
            </a:r>
            <a:r>
              <a:rPr lang="en-US" altLang="zh-CN" sz="2400" dirty="0">
                <a:latin typeface="Arial Narrow" pitchFamily="34" charset="0"/>
                <a:ea typeface="黑体" pitchFamily="49" charset="-122"/>
              </a:rPr>
              <a:t> ^ t</a:t>
            </a:r>
            <a:r>
              <a:rPr lang="en-US" altLang="zh-CN" sz="1600" dirty="0">
                <a:latin typeface="Arial Narrow" pitchFamily="34" charset="0"/>
                <a:ea typeface="黑体" pitchFamily="49" charset="-122"/>
              </a:rPr>
              <a:t>prev</a:t>
            </a:r>
            <a:r>
              <a:rPr lang="en-US" altLang="zh-CN" sz="2400" dirty="0">
                <a:latin typeface="Arial Narrow" pitchFamily="34" charset="0"/>
                <a:ea typeface="黑体" pitchFamily="49" charset="-122"/>
              </a:rPr>
              <a:t> ≠ </a:t>
            </a:r>
            <a:r>
              <a:rPr lang="en-US" altLang="zh-CN" sz="2400" i="1" dirty="0">
                <a:latin typeface="Arial Narrow" pitchFamily="34" charset="0"/>
                <a:ea typeface="黑体" pitchFamily="49" charset="-122"/>
              </a:rPr>
              <a:t>Ø</a:t>
            </a:r>
            <a:r>
              <a:rPr lang="en-US" altLang="zh-CN" sz="2400" dirty="0">
                <a:latin typeface="Arial Narrow" pitchFamily="34" charset="0"/>
                <a:ea typeface="黑体" pitchFamily="49" charset="-122"/>
              </a:rPr>
              <a:t> </a:t>
            </a:r>
            <a:r>
              <a:rPr lang="en-US" altLang="zh-CN" sz="2400" b="1" dirty="0">
                <a:latin typeface="Arial Narrow" pitchFamily="34" charset="0"/>
                <a:ea typeface="黑体" pitchFamily="49" charset="-122"/>
              </a:rPr>
              <a:t>then</a:t>
            </a:r>
          </a:p>
          <a:p>
            <a:pPr lvl="2" algn="just">
              <a:buNone/>
            </a:pPr>
            <a:r>
              <a:rPr lang="en-US" altLang="zh-CN" sz="2400" dirty="0">
                <a:latin typeface="Arial Narrow" pitchFamily="34" charset="0"/>
                <a:ea typeface="黑体" pitchFamily="49" charset="-122"/>
              </a:rPr>
              <a:t>7:                   Emit(</a:t>
            </a:r>
            <a:r>
              <a:rPr lang="en-US" altLang="zh-CN" sz="2400" i="1" dirty="0">
                <a:latin typeface="Arial Narrow" pitchFamily="34" charset="0"/>
                <a:ea typeface="黑体" pitchFamily="49" charset="-122"/>
              </a:rPr>
              <a:t>t</a:t>
            </a:r>
            <a:r>
              <a:rPr lang="en-US" altLang="zh-CN" sz="2400" baseline="-25000" dirty="0">
                <a:latin typeface="Arial Narrow" pitchFamily="34" charset="0"/>
                <a:ea typeface="黑体" pitchFamily="49" charset="-122"/>
              </a:rPr>
              <a:t>prev</a:t>
            </a:r>
            <a:r>
              <a:rPr lang="en-US" altLang="zh-CN" sz="2400" dirty="0">
                <a:latin typeface="Arial Narrow" pitchFamily="34" charset="0"/>
                <a:ea typeface="黑体" pitchFamily="49" charset="-122"/>
              </a:rPr>
              <a:t>, </a:t>
            </a:r>
            <a:r>
              <a:rPr lang="en-US" altLang="zh-CN" sz="2400" i="1" dirty="0">
                <a:latin typeface="Arial Narrow" pitchFamily="34" charset="0"/>
                <a:ea typeface="黑体" pitchFamily="49" charset="-122"/>
              </a:rPr>
              <a:t>P</a:t>
            </a:r>
            <a:r>
              <a:rPr lang="en-US" altLang="zh-CN" sz="2400" dirty="0">
                <a:latin typeface="Arial Narrow" pitchFamily="34" charset="0"/>
                <a:ea typeface="黑体" pitchFamily="49" charset="-122"/>
              </a:rPr>
              <a:t>)</a:t>
            </a:r>
          </a:p>
          <a:p>
            <a:pPr lvl="2" algn="just">
              <a:buNone/>
            </a:pPr>
            <a:r>
              <a:rPr lang="en-US" altLang="zh-CN" sz="2400" dirty="0">
                <a:latin typeface="Arial Narrow" pitchFamily="34" charset="0"/>
                <a:ea typeface="黑体" pitchFamily="49" charset="-122"/>
              </a:rPr>
              <a:t>8:                    </a:t>
            </a:r>
            <a:r>
              <a:rPr lang="en-US" altLang="zh-CN" sz="2400" i="1" dirty="0">
                <a:latin typeface="Arial Narrow" pitchFamily="34" charset="0"/>
                <a:ea typeface="黑体" pitchFamily="49" charset="-122"/>
              </a:rPr>
              <a:t>P.</a:t>
            </a:r>
            <a:r>
              <a:rPr lang="en-US" altLang="zh-CN" sz="2400" dirty="0">
                <a:latin typeface="Arial Narrow" pitchFamily="34" charset="0"/>
                <a:ea typeface="黑体" pitchFamily="49" charset="-122"/>
              </a:rPr>
              <a:t>Reset()</a:t>
            </a:r>
          </a:p>
          <a:p>
            <a:pPr lvl="2" algn="just">
              <a:buNone/>
            </a:pPr>
            <a:r>
              <a:rPr lang="en-US" altLang="zh-CN" sz="2400" dirty="0">
                <a:latin typeface="Arial Narrow" pitchFamily="34" charset="0"/>
                <a:ea typeface="黑体" pitchFamily="49" charset="-122"/>
              </a:rPr>
              <a:t>9:              </a:t>
            </a:r>
            <a:r>
              <a:rPr lang="en-US" altLang="zh-CN" sz="2400" i="1" dirty="0">
                <a:latin typeface="Arial Narrow" pitchFamily="34" charset="0"/>
                <a:ea typeface="黑体" pitchFamily="49" charset="-122"/>
              </a:rPr>
              <a:t>P.</a:t>
            </a:r>
            <a:r>
              <a:rPr lang="en-US" altLang="zh-CN" sz="2400" dirty="0">
                <a:latin typeface="Arial Narrow" pitchFamily="34" charset="0"/>
                <a:ea typeface="黑体" pitchFamily="49" charset="-122"/>
              </a:rPr>
              <a:t>Add(&lt;n, f&gt;)</a:t>
            </a:r>
          </a:p>
          <a:p>
            <a:pPr lvl="2" algn="just">
              <a:buNone/>
            </a:pPr>
            <a:r>
              <a:rPr lang="en-US" altLang="zh-CN" sz="2400" dirty="0">
                <a:latin typeface="Arial Narrow" pitchFamily="34" charset="0"/>
                <a:ea typeface="黑体" pitchFamily="49" charset="-122"/>
              </a:rPr>
              <a:t>10:            </a:t>
            </a:r>
            <a:r>
              <a:rPr lang="en-US" altLang="zh-CN" sz="2800" i="1" dirty="0">
                <a:latin typeface="Arial Narrow" pitchFamily="34" charset="0"/>
                <a:ea typeface="黑体" pitchFamily="49" charset="-122"/>
              </a:rPr>
              <a:t>t</a:t>
            </a:r>
            <a:r>
              <a:rPr lang="en-US" altLang="zh-CN" sz="1600" dirty="0">
                <a:latin typeface="Arial Narrow" pitchFamily="34" charset="0"/>
                <a:ea typeface="黑体" pitchFamily="49" charset="-122"/>
              </a:rPr>
              <a:t>prev</a:t>
            </a:r>
            <a:r>
              <a:rPr lang="en-US" altLang="zh-CN" sz="2400" dirty="0">
                <a:latin typeface="Arial Narrow" pitchFamily="34" charset="0"/>
                <a:ea typeface="黑体" pitchFamily="49" charset="-122"/>
              </a:rPr>
              <a:t> </a:t>
            </a:r>
            <a:r>
              <a:rPr lang="en-US" altLang="zh-CN" sz="2400" i="1" dirty="0">
                <a:latin typeface="Arial Narrow" pitchFamily="34" charset="0"/>
                <a:ea typeface="黑体" pitchFamily="49" charset="-122"/>
              </a:rPr>
              <a:t>←</a:t>
            </a:r>
            <a:r>
              <a:rPr lang="en-US" altLang="zh-CN" sz="3000" dirty="0">
                <a:latin typeface="Arial Narrow" pitchFamily="34" charset="0"/>
                <a:ea typeface="黑体" pitchFamily="49" charset="-122"/>
              </a:rPr>
              <a:t> t</a:t>
            </a:r>
          </a:p>
          <a:p>
            <a:pPr lvl="2" algn="just">
              <a:buNone/>
            </a:pPr>
            <a:r>
              <a:rPr lang="en-US" altLang="zh-CN" sz="2400" dirty="0">
                <a:solidFill>
                  <a:srgbClr val="FF0000"/>
                </a:solidFill>
                <a:latin typeface="Arial Narrow" pitchFamily="34" charset="0"/>
                <a:ea typeface="黑体" pitchFamily="49" charset="-122"/>
              </a:rPr>
              <a:t>11:      </a:t>
            </a:r>
            <a:r>
              <a:rPr lang="en-US" altLang="zh-CN" sz="2400" b="1" dirty="0">
                <a:solidFill>
                  <a:srgbClr val="FF0000"/>
                </a:solidFill>
                <a:latin typeface="Arial Narrow" pitchFamily="34" charset="0"/>
                <a:ea typeface="黑体" pitchFamily="49" charset="-122"/>
              </a:rPr>
              <a:t>method</a:t>
            </a:r>
            <a:r>
              <a:rPr lang="en-US" altLang="zh-CN" sz="2400" dirty="0">
                <a:solidFill>
                  <a:srgbClr val="FF0000"/>
                </a:solidFill>
                <a:latin typeface="Arial Narrow" pitchFamily="34" charset="0"/>
                <a:ea typeface="黑体" pitchFamily="49" charset="-122"/>
              </a:rPr>
              <a:t> Close</a:t>
            </a:r>
          </a:p>
          <a:p>
            <a:pPr lvl="2" algn="just">
              <a:buNone/>
            </a:pPr>
            <a:r>
              <a:rPr lang="en-US" altLang="zh-CN" sz="2400" dirty="0">
                <a:solidFill>
                  <a:srgbClr val="FF0000"/>
                </a:solidFill>
                <a:latin typeface="Arial Narrow" pitchFamily="34" charset="0"/>
                <a:ea typeface="黑体" pitchFamily="49" charset="-122"/>
              </a:rPr>
              <a:t>12:           Emit(t, </a:t>
            </a:r>
            <a:r>
              <a:rPr lang="en-US" altLang="zh-CN" sz="2400" i="1" dirty="0">
                <a:solidFill>
                  <a:srgbClr val="FF0000"/>
                </a:solidFill>
                <a:latin typeface="Arial Narrow" pitchFamily="34" charset="0"/>
                <a:ea typeface="黑体" pitchFamily="49" charset="-122"/>
              </a:rPr>
              <a:t>P</a:t>
            </a:r>
            <a:r>
              <a:rPr lang="en-US" altLang="zh-CN" sz="2400" dirty="0">
                <a:solidFill>
                  <a:srgbClr val="FF0000"/>
                </a:solidFill>
                <a:latin typeface="Arial Narrow" pitchFamily="34" charset="0"/>
                <a:ea typeface="黑体" pitchFamily="49" charset="-122"/>
              </a:rPr>
              <a:t>)</a:t>
            </a:r>
          </a:p>
        </p:txBody>
      </p:sp>
      <p:sp>
        <p:nvSpPr>
          <p:cNvPr id="5" name="Title 1"/>
          <p:cNvSpPr txBox="1">
            <a:spLocks/>
          </p:cNvSpPr>
          <p:nvPr/>
        </p:nvSpPr>
        <p:spPr>
          <a:xfrm>
            <a:off x="975145" y="274517"/>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文档倒排索引算法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
        <p:nvSpPr>
          <p:cNvPr id="4" name="Rectangular Callout 3"/>
          <p:cNvSpPr/>
          <p:nvPr/>
        </p:nvSpPr>
        <p:spPr>
          <a:xfrm>
            <a:off x="4343400" y="4483100"/>
            <a:ext cx="3517900" cy="1181100"/>
          </a:xfrm>
          <a:prstGeom prst="wedgeRectCallout">
            <a:avLst>
              <a:gd name="adj1" fmla="val -72458"/>
              <a:gd name="adj2" fmla="val 5604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mn-ea"/>
              </a:rPr>
              <a:t>用于输出最后一次未得到输出的</a:t>
            </a:r>
            <a:r>
              <a:rPr lang="en-US" altLang="zh-CN" sz="2400" dirty="0">
                <a:solidFill>
                  <a:schemeClr val="tx1"/>
                </a:solidFill>
                <a:latin typeface="+mn-ea"/>
              </a:rPr>
              <a:t>&lt;t, P&gt;</a:t>
            </a:r>
            <a:endParaRPr lang="zh-CN" altLang="en-US" sz="2400" dirty="0">
              <a:solidFill>
                <a:schemeClr val="tx1"/>
              </a:solidFill>
              <a:latin typeface="+mn-ea"/>
            </a:endParaRPr>
          </a:p>
        </p:txBody>
      </p:sp>
    </p:spTree>
    <p:extLst>
      <p:ext uri="{BB962C8B-B14F-4D97-AF65-F5344CB8AC3E}">
        <p14:creationId xmlns:p14="http://schemas.microsoft.com/office/powerpoint/2010/main" val="10206442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44945" y="1022927"/>
            <a:ext cx="7772400" cy="4572000"/>
          </a:xfrm>
        </p:spPr>
        <p:txBody>
          <a:bodyPr/>
          <a:lstStyle/>
          <a:p>
            <a:pPr marL="274320" lvl="1" indent="-274320" algn="just">
              <a:lnSpc>
                <a:spcPct val="90000"/>
              </a:lnSpc>
              <a:spcBef>
                <a:spcPts val="580"/>
              </a:spcBef>
              <a:buClr>
                <a:schemeClr val="accent1"/>
              </a:buClr>
              <a:buNone/>
            </a:pPr>
            <a:r>
              <a:rPr lang="zh-CN" altLang="en-US" sz="2600" b="1" dirty="0">
                <a:solidFill>
                  <a:srgbClr val="33CC33"/>
                </a:solidFill>
                <a:latin typeface="Arial Narrow" pitchFamily="34" charset="0"/>
                <a:ea typeface="黑体" pitchFamily="49" charset="-122"/>
              </a:rPr>
              <a:t>可扩展的带词频等属性的文档倒排算法</a:t>
            </a:r>
            <a:r>
              <a:rPr lang="en-US" altLang="zh-CN" sz="2600" b="1" dirty="0">
                <a:solidFill>
                  <a:srgbClr val="33CC33"/>
                </a:solidFill>
                <a:latin typeface="Arial Narrow" pitchFamily="34" charset="0"/>
                <a:ea typeface="黑体" pitchFamily="49" charset="-122"/>
              </a:rPr>
              <a:t> (cont.)</a:t>
            </a:r>
          </a:p>
          <a:p>
            <a:pPr algn="just"/>
            <a:r>
              <a:rPr lang="en-US" altLang="zh-CN" dirty="0">
                <a:solidFill>
                  <a:srgbClr val="C00000"/>
                </a:solidFill>
                <a:latin typeface="Arial Narrow" pitchFamily="34" charset="0"/>
                <a:ea typeface="黑体" pitchFamily="49" charset="-122"/>
              </a:rPr>
              <a:t>Extensions</a:t>
            </a:r>
          </a:p>
          <a:p>
            <a:pPr lvl="1" algn="just"/>
            <a:r>
              <a:rPr lang="zh-CN" altLang="en-US" dirty="0">
                <a:latin typeface="Arial Narrow" pitchFamily="34" charset="0"/>
                <a:ea typeface="黑体" pitchFamily="49" charset="-122"/>
              </a:rPr>
              <a:t>单词形态还原</a:t>
            </a:r>
            <a:r>
              <a:rPr lang="en-US" altLang="zh-CN" dirty="0">
                <a:latin typeface="Arial Narrow" pitchFamily="34" charset="0"/>
                <a:ea typeface="黑体" pitchFamily="49" charset="-122"/>
              </a:rPr>
              <a:t>(e.g. ‘books’ -&gt; ‘book’, …)</a:t>
            </a:r>
          </a:p>
          <a:p>
            <a:pPr lvl="1" algn="just"/>
            <a:r>
              <a:rPr lang="en-US" altLang="zh-CN" dirty="0">
                <a:latin typeface="Arial Narrow" pitchFamily="34" charset="0"/>
                <a:ea typeface="黑体" pitchFamily="49" charset="-122"/>
              </a:rPr>
              <a:t>removing </a:t>
            </a:r>
            <a:r>
              <a:rPr lang="en-US" altLang="zh-CN" dirty="0" err="1">
                <a:latin typeface="Arial Narrow" pitchFamily="34" charset="0"/>
                <a:ea typeface="黑体" pitchFamily="49" charset="-122"/>
              </a:rPr>
              <a:t>stopwords</a:t>
            </a:r>
            <a:r>
              <a:rPr lang="en-US" altLang="zh-CN" dirty="0">
                <a:latin typeface="Arial Narrow" pitchFamily="34" charset="0"/>
                <a:ea typeface="黑体" pitchFamily="49" charset="-122"/>
              </a:rPr>
              <a:t> (common words such as ‘the’, ‘a’, ‘of’, etc) </a:t>
            </a:r>
            <a:endParaRPr lang="zh-CN" altLang="en-US" dirty="0">
              <a:latin typeface="Arial Narrow" pitchFamily="34" charset="0"/>
              <a:ea typeface="黑体" pitchFamily="49" charset="-122"/>
            </a:endParaRPr>
          </a:p>
        </p:txBody>
      </p:sp>
      <p:sp>
        <p:nvSpPr>
          <p:cNvPr id="5" name="Title 1"/>
          <p:cNvSpPr txBox="1">
            <a:spLocks/>
          </p:cNvSpPr>
          <p:nvPr/>
        </p:nvSpPr>
        <p:spPr>
          <a:xfrm>
            <a:off x="845835" y="320699"/>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文档倒排索引算法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Tree>
    <p:extLst>
      <p:ext uri="{BB962C8B-B14F-4D97-AF65-F5344CB8AC3E}">
        <p14:creationId xmlns:p14="http://schemas.microsoft.com/office/powerpoint/2010/main" val="2158208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92111-F876-42D3-9B74-FE3ED70432A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B370533-DDC1-4E09-AF8B-68C287A522A5}"/>
              </a:ext>
            </a:extLst>
          </p:cNvPr>
          <p:cNvSpPr>
            <a:spLocks noGrp="1"/>
          </p:cNvSpPr>
          <p:nvPr>
            <p:ph sz="quarter" idx="1"/>
          </p:nvPr>
        </p:nvSpPr>
        <p:spPr/>
        <p:txBody>
          <a:bodyPr/>
          <a:lstStyle/>
          <a:p>
            <a:endParaRPr lang="zh-CN" altLang="en-US"/>
          </a:p>
        </p:txBody>
      </p:sp>
    </p:spTree>
    <p:extLst>
      <p:ext uri="{BB962C8B-B14F-4D97-AF65-F5344CB8AC3E}">
        <p14:creationId xmlns:p14="http://schemas.microsoft.com/office/powerpoint/2010/main" val="14329180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285750"/>
            <a:ext cx="7772400" cy="796925"/>
          </a:xfrm>
        </p:spPr>
        <p:txBody>
          <a:bodyPr>
            <a:normAutofit/>
          </a:bodyPr>
          <a:lstStyle/>
          <a:p>
            <a:pPr eaLnBrk="1" fontAlgn="auto" hangingPunct="1">
              <a:spcAft>
                <a:spcPts val="0"/>
              </a:spcAft>
              <a:defRPr/>
            </a:pPr>
            <a:r>
              <a:rPr lang="en-US" altLang="zh-CN" sz="32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3. </a:t>
            </a:r>
            <a:r>
              <a:rPr lang="zh-CN" altLang="en-US" sz="32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网页排名图算法</a:t>
            </a:r>
            <a:r>
              <a:rPr lang="en-US" altLang="zh-CN" sz="32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PageRank</a:t>
            </a:r>
            <a:endParaRPr lang="zh-CN" altLang="en-US" sz="3200" dirty="0">
              <a:solidFill>
                <a:srgbClr val="C00000"/>
              </a:solidFill>
              <a:cs typeface="+mj-cs"/>
            </a:endParaRPr>
          </a:p>
        </p:txBody>
      </p:sp>
      <p:sp>
        <p:nvSpPr>
          <p:cNvPr id="9219" name="内容占位符 2"/>
          <p:cNvSpPr>
            <a:spLocks noGrp="1"/>
          </p:cNvSpPr>
          <p:nvPr>
            <p:ph sz="quarter" idx="1"/>
          </p:nvPr>
        </p:nvSpPr>
        <p:spPr>
          <a:xfrm>
            <a:off x="642938" y="1214438"/>
            <a:ext cx="7772400" cy="4572000"/>
          </a:xfrm>
        </p:spPr>
        <p:txBody>
          <a:bodyPr/>
          <a:lstStyle/>
          <a:p>
            <a:pPr eaLnBrk="1" hangingPunct="1">
              <a:buFont typeface="Wingdings 2" pitchFamily="18" charset="2"/>
              <a:buNone/>
            </a:pPr>
            <a:r>
              <a:rPr lang="zh-CN" altLang="en-US" sz="2800" b="1">
                <a:solidFill>
                  <a:srgbClr val="00B050"/>
                </a:solidFill>
                <a:latin typeface="黑体" pitchFamily="2" charset="-122"/>
                <a:ea typeface="黑体" pitchFamily="2" charset="-122"/>
              </a:rPr>
              <a:t>图问题与</a:t>
            </a:r>
            <a:r>
              <a:rPr lang="en-US" altLang="zh-CN" sz="2800" b="1">
                <a:solidFill>
                  <a:srgbClr val="00B050"/>
                </a:solidFill>
                <a:latin typeface="黑体" pitchFamily="2" charset="-122"/>
                <a:ea typeface="黑体" pitchFamily="2" charset="-122"/>
              </a:rPr>
              <a:t>MapReduce</a:t>
            </a:r>
          </a:p>
          <a:p>
            <a:pPr eaLnBrk="1" hangingPunct="1"/>
            <a:r>
              <a:rPr lang="zh-CN" altLang="en-US">
                <a:latin typeface="黑体" pitchFamily="2" charset="-122"/>
                <a:ea typeface="黑体" pitchFamily="2" charset="-122"/>
              </a:rPr>
              <a:t>一些图问题：</a:t>
            </a:r>
            <a:endParaRPr lang="en-US" altLang="zh-CN">
              <a:latin typeface="黑体" pitchFamily="2" charset="-122"/>
              <a:ea typeface="黑体" pitchFamily="2" charset="-122"/>
            </a:endParaRPr>
          </a:p>
          <a:p>
            <a:pPr lvl="1" eaLnBrk="1" hangingPunct="1"/>
            <a:r>
              <a:rPr lang="zh-CN" altLang="en-US">
                <a:latin typeface="黑体" pitchFamily="2" charset="-122"/>
                <a:ea typeface="黑体" pitchFamily="2" charset="-122"/>
              </a:rPr>
              <a:t>最短路径</a:t>
            </a:r>
            <a:endParaRPr lang="en-US" altLang="zh-CN">
              <a:latin typeface="黑体" pitchFamily="2" charset="-122"/>
              <a:ea typeface="黑体" pitchFamily="2" charset="-122"/>
            </a:endParaRPr>
          </a:p>
          <a:p>
            <a:pPr lvl="1" eaLnBrk="1" hangingPunct="1"/>
            <a:r>
              <a:rPr lang="zh-CN" altLang="en-US">
                <a:latin typeface="黑体" pitchFamily="2" charset="-122"/>
                <a:ea typeface="黑体" pitchFamily="2" charset="-122"/>
              </a:rPr>
              <a:t>最小生成树</a:t>
            </a:r>
            <a:endParaRPr lang="en-US" altLang="zh-CN">
              <a:latin typeface="黑体" pitchFamily="2" charset="-122"/>
              <a:ea typeface="黑体" pitchFamily="2" charset="-122"/>
            </a:endParaRPr>
          </a:p>
          <a:p>
            <a:pPr lvl="1" eaLnBrk="1" hangingPunct="1"/>
            <a:r>
              <a:rPr lang="zh-CN" altLang="en-US">
                <a:latin typeface="黑体" pitchFamily="2" charset="-122"/>
                <a:ea typeface="黑体" pitchFamily="2" charset="-122"/>
              </a:rPr>
              <a:t>广度优先搜索</a:t>
            </a:r>
            <a:endParaRPr lang="en-US" altLang="zh-CN">
              <a:latin typeface="黑体" pitchFamily="2" charset="-122"/>
              <a:ea typeface="黑体" pitchFamily="2" charset="-122"/>
            </a:endParaRPr>
          </a:p>
          <a:p>
            <a:pPr lvl="1" eaLnBrk="1" hangingPunct="1"/>
            <a:r>
              <a:rPr lang="en-US" altLang="zh-CN">
                <a:latin typeface="黑体" pitchFamily="2" charset="-122"/>
                <a:ea typeface="黑体" pitchFamily="2" charset="-122"/>
              </a:rPr>
              <a:t>PageRank</a:t>
            </a:r>
          </a:p>
          <a:p>
            <a:pPr eaLnBrk="1" hangingPunct="1"/>
            <a:r>
              <a:rPr lang="zh-CN" altLang="en-US">
                <a:latin typeface="黑体" pitchFamily="2" charset="-122"/>
                <a:ea typeface="黑体" pitchFamily="2" charset="-122"/>
              </a:rPr>
              <a:t>关键问题：</a:t>
            </a:r>
            <a:endParaRPr lang="en-US" altLang="zh-CN">
              <a:latin typeface="黑体" pitchFamily="2" charset="-122"/>
              <a:ea typeface="黑体" pitchFamily="2" charset="-122"/>
            </a:endParaRPr>
          </a:p>
          <a:p>
            <a:pPr lvl="1" eaLnBrk="1" hangingPunct="1"/>
            <a:r>
              <a:rPr lang="zh-CN" altLang="en-US">
                <a:latin typeface="黑体" pitchFamily="2" charset="-122"/>
                <a:ea typeface="黑体" pitchFamily="2" charset="-122"/>
              </a:rPr>
              <a:t>怎么在</a:t>
            </a:r>
            <a:r>
              <a:rPr lang="en-US" altLang="zh-CN">
                <a:latin typeface="黑体" pitchFamily="2" charset="-122"/>
                <a:ea typeface="黑体" pitchFamily="2" charset="-122"/>
              </a:rPr>
              <a:t>MapReduce</a:t>
            </a:r>
            <a:r>
              <a:rPr lang="zh-CN" altLang="en-US">
                <a:latin typeface="黑体" pitchFamily="2" charset="-122"/>
                <a:ea typeface="黑体" pitchFamily="2" charset="-122"/>
              </a:rPr>
              <a:t>中表示图数据</a:t>
            </a:r>
            <a:endParaRPr lang="en-US" altLang="zh-CN">
              <a:latin typeface="黑体" pitchFamily="2" charset="-122"/>
              <a:ea typeface="黑体" pitchFamily="2" charset="-122"/>
            </a:endParaRPr>
          </a:p>
          <a:p>
            <a:pPr lvl="1" eaLnBrk="1" hangingPunct="1"/>
            <a:r>
              <a:rPr lang="zh-CN" altLang="en-US">
                <a:latin typeface="黑体" pitchFamily="2" charset="-122"/>
                <a:ea typeface="黑体" pitchFamily="2" charset="-122"/>
              </a:rPr>
              <a:t>怎么用</a:t>
            </a:r>
            <a:r>
              <a:rPr lang="en-US" altLang="zh-CN">
                <a:latin typeface="黑体" pitchFamily="2" charset="-122"/>
                <a:ea typeface="黑体" pitchFamily="2" charset="-122"/>
              </a:rPr>
              <a:t>MapReduce</a:t>
            </a:r>
            <a:r>
              <a:rPr lang="zh-CN" altLang="en-US">
                <a:latin typeface="黑体" pitchFamily="2" charset="-122"/>
                <a:ea typeface="黑体" pitchFamily="2" charset="-122"/>
              </a:rPr>
              <a:t>遍历图</a:t>
            </a:r>
            <a:endParaRPr lang="en-US" altLang="zh-CN">
              <a:latin typeface="黑体" pitchFamily="2" charset="-122"/>
              <a:ea typeface="黑体" pitchFamily="2" charset="-122"/>
            </a:endParaRPr>
          </a:p>
        </p:txBody>
      </p:sp>
    </p:spTree>
    <p:extLst>
      <p:ext uri="{BB962C8B-B14F-4D97-AF65-F5344CB8AC3E}">
        <p14:creationId xmlns:p14="http://schemas.microsoft.com/office/powerpoint/2010/main" val="8647657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p:cNvSpPr>
            <a:spLocks noGrp="1"/>
          </p:cNvSpPr>
          <p:nvPr>
            <p:ph sz="quarter" idx="1"/>
          </p:nvPr>
        </p:nvSpPr>
        <p:spPr>
          <a:xfrm>
            <a:off x="785813" y="785813"/>
            <a:ext cx="7772400" cy="4572000"/>
          </a:xfrm>
        </p:spPr>
        <p:txBody>
          <a:bodyPr/>
          <a:lstStyle/>
          <a:p>
            <a:pPr eaLnBrk="1" hangingPunct="1">
              <a:buFont typeface="Wingdings 2" pitchFamily="18" charset="2"/>
              <a:buNone/>
            </a:pPr>
            <a:r>
              <a:rPr lang="zh-CN" altLang="en-US" sz="2800" b="1">
                <a:solidFill>
                  <a:srgbClr val="00B050"/>
                </a:solidFill>
                <a:latin typeface="黑体" pitchFamily="2" charset="-122"/>
                <a:ea typeface="黑体" pitchFamily="2" charset="-122"/>
              </a:rPr>
              <a:t>图表示方法</a:t>
            </a:r>
            <a:endParaRPr lang="en-US" sz="2800" b="1">
              <a:solidFill>
                <a:srgbClr val="00B050"/>
              </a:solidFill>
              <a:latin typeface="黑体" pitchFamily="2" charset="-122"/>
              <a:ea typeface="黑体" pitchFamily="2" charset="-122"/>
            </a:endParaRPr>
          </a:p>
          <a:p>
            <a:pPr eaLnBrk="1" hangingPunct="1"/>
            <a:r>
              <a:rPr lang="en-US" altLang="zh-CN">
                <a:latin typeface="黑体" pitchFamily="2" charset="-122"/>
                <a:ea typeface="黑体" pitchFamily="2" charset="-122"/>
              </a:rPr>
              <a:t>G = (V, E)</a:t>
            </a:r>
          </a:p>
          <a:p>
            <a:pPr eaLnBrk="1" hangingPunct="1"/>
            <a:r>
              <a:rPr lang="zh-CN" altLang="en-US">
                <a:latin typeface="黑体" pitchFamily="2" charset="-122"/>
                <a:ea typeface="黑体" pitchFamily="2" charset="-122"/>
              </a:rPr>
              <a:t>两种常见的表示方法</a:t>
            </a:r>
            <a:endParaRPr lang="en-US">
              <a:latin typeface="黑体" pitchFamily="2" charset="-122"/>
              <a:ea typeface="黑体" pitchFamily="2" charset="-122"/>
            </a:endParaRPr>
          </a:p>
          <a:p>
            <a:pPr lvl="1" eaLnBrk="1" hangingPunct="1">
              <a:buFont typeface="Wingdings 2" pitchFamily="18" charset="2"/>
              <a:buNone/>
            </a:pPr>
            <a:r>
              <a:rPr lang="zh-CN" altLang="en-US" sz="2600">
                <a:solidFill>
                  <a:srgbClr val="C00000"/>
                </a:solidFill>
                <a:latin typeface="黑体" pitchFamily="2" charset="-122"/>
                <a:ea typeface="黑体" pitchFamily="2" charset="-122"/>
              </a:rPr>
              <a:t>邻接表</a:t>
            </a:r>
            <a:endParaRPr lang="en-US" altLang="zh-CN" sz="2600">
              <a:solidFill>
                <a:srgbClr val="C00000"/>
              </a:solidFill>
              <a:latin typeface="黑体" pitchFamily="2" charset="-122"/>
              <a:ea typeface="黑体" pitchFamily="2" charset="-122"/>
            </a:endParaRPr>
          </a:p>
          <a:p>
            <a:pPr lvl="1" eaLnBrk="1" hangingPunct="1"/>
            <a:r>
              <a:rPr lang="zh-CN" altLang="en-US" sz="2200">
                <a:latin typeface="黑体" pitchFamily="2" charset="-122"/>
                <a:ea typeface="黑体" pitchFamily="2" charset="-122"/>
              </a:rPr>
              <a:t>优点</a:t>
            </a:r>
            <a:r>
              <a:rPr lang="en-GB" altLang="zh-CN" sz="2200">
                <a:latin typeface="黑体" pitchFamily="2" charset="-122"/>
                <a:ea typeface="黑体" pitchFamily="2" charset="-122"/>
              </a:rPr>
              <a:t>:</a:t>
            </a:r>
          </a:p>
          <a:p>
            <a:pPr lvl="2" eaLnBrk="1" hangingPunct="1"/>
            <a:r>
              <a:rPr lang="zh-CN" altLang="en-US">
                <a:latin typeface="黑体" pitchFamily="2" charset="-122"/>
                <a:ea typeface="黑体" pitchFamily="2" charset="-122"/>
              </a:rPr>
              <a:t>表示更加紧凑</a:t>
            </a:r>
            <a:endParaRPr lang="en-US" altLang="zh-CN">
              <a:latin typeface="黑体" pitchFamily="2" charset="-122"/>
              <a:ea typeface="黑体" pitchFamily="2" charset="-122"/>
            </a:endParaRPr>
          </a:p>
          <a:p>
            <a:pPr lvl="2" eaLnBrk="1" hangingPunct="1"/>
            <a:r>
              <a:rPr lang="zh-CN" altLang="en-US">
                <a:latin typeface="黑体" pitchFamily="2" charset="-122"/>
                <a:ea typeface="黑体" pitchFamily="2" charset="-122"/>
              </a:rPr>
              <a:t>容易得到出度信息</a:t>
            </a:r>
            <a:endParaRPr lang="en-GB">
              <a:latin typeface="黑体" pitchFamily="2" charset="-122"/>
              <a:ea typeface="黑体" pitchFamily="2" charset="-122"/>
            </a:endParaRPr>
          </a:p>
          <a:p>
            <a:pPr lvl="1" eaLnBrk="1" hangingPunct="1"/>
            <a:r>
              <a:rPr lang="zh-CN" altLang="en-US" sz="2200">
                <a:latin typeface="黑体" pitchFamily="2" charset="-122"/>
                <a:ea typeface="黑体" pitchFamily="2" charset="-122"/>
              </a:rPr>
              <a:t>缺点</a:t>
            </a:r>
            <a:r>
              <a:rPr lang="en-GB" altLang="zh-CN" sz="2200">
                <a:latin typeface="黑体" pitchFamily="2" charset="-122"/>
                <a:ea typeface="黑体" pitchFamily="2" charset="-122"/>
              </a:rPr>
              <a:t>:</a:t>
            </a:r>
          </a:p>
          <a:p>
            <a:pPr lvl="2" eaLnBrk="1" hangingPunct="1"/>
            <a:r>
              <a:rPr lang="zh-CN" altLang="en-US">
                <a:latin typeface="黑体" pitchFamily="2" charset="-122"/>
                <a:ea typeface="黑体" pitchFamily="2" charset="-122"/>
              </a:rPr>
              <a:t>不方便得出入度信息</a:t>
            </a:r>
            <a:endParaRPr lang="en-GB">
              <a:latin typeface="黑体" pitchFamily="2" charset="-122"/>
              <a:ea typeface="黑体" pitchFamily="2" charset="-122"/>
            </a:endParaRPr>
          </a:p>
          <a:p>
            <a:pPr lvl="1" eaLnBrk="1" hangingPunct="1"/>
            <a:endParaRPr lang="en-US">
              <a:latin typeface="黑体" pitchFamily="2" charset="-122"/>
              <a:ea typeface="黑体" pitchFamily="2" charset="-122"/>
            </a:endParaRPr>
          </a:p>
          <a:p>
            <a:pPr lvl="1" eaLnBrk="1" hangingPunct="1">
              <a:buFont typeface="Wingdings 2" pitchFamily="18" charset="2"/>
              <a:buNone/>
            </a:pPr>
            <a:endParaRPr lang="en-US">
              <a:ea typeface="宋体" charset="-122"/>
            </a:endParaRPr>
          </a:p>
          <a:p>
            <a:pPr eaLnBrk="1" hangingPunct="1">
              <a:buFont typeface="Wingdings 2" pitchFamily="18" charset="2"/>
              <a:buNone/>
            </a:pPr>
            <a:endParaRPr lang="en-US">
              <a:ea typeface="宋体" charset="-122"/>
            </a:endParaRPr>
          </a:p>
        </p:txBody>
      </p:sp>
      <p:sp>
        <p:nvSpPr>
          <p:cNvPr id="4" name="标题 1"/>
          <p:cNvSpPr txBox="1">
            <a:spLocks/>
          </p:cNvSpPr>
          <p:nvPr/>
        </p:nvSpPr>
        <p:spPr>
          <a:xfrm>
            <a:off x="1000125" y="214313"/>
            <a:ext cx="7772400" cy="571500"/>
          </a:xfrm>
          <a:prstGeom prst="rect">
            <a:avLst/>
          </a:prstGeom>
        </p:spPr>
        <p:txBody>
          <a:bodyPr bIns="91440" anchor="b">
            <a:normAutofit/>
          </a:bodyPr>
          <a:lstStyle/>
          <a:p>
            <a:pPr algn="r" fontAlgn="auto">
              <a:spcAft>
                <a:spcPts val="0"/>
              </a:spcAft>
              <a:defRPr/>
            </a:pPr>
            <a:r>
              <a:rPr lang="zh-CN" altLang="en-US"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网页排名图算法</a:t>
            </a:r>
            <a:r>
              <a:rPr lang="en-US" altLang="zh-CN"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PageRank</a:t>
            </a:r>
            <a:endParaRPr lang="zh-CN" altLang="en-US" sz="2400" dirty="0">
              <a:solidFill>
                <a:srgbClr val="C00000"/>
              </a:solidFill>
              <a:latin typeface="+mj-lt"/>
              <a:ea typeface="+mj-ea"/>
              <a:cs typeface="+mj-cs"/>
            </a:endParaRPr>
          </a:p>
        </p:txBody>
      </p:sp>
      <p:pic>
        <p:nvPicPr>
          <p:cNvPr id="10244" name="Picture 2"/>
          <p:cNvPicPr>
            <a:picLocks noChangeAspect="1" noChangeArrowheads="1"/>
          </p:cNvPicPr>
          <p:nvPr/>
        </p:nvPicPr>
        <p:blipFill>
          <a:blip r:embed="rId2" cstate="print"/>
          <a:srcRect/>
          <a:stretch>
            <a:fillRect/>
          </a:stretch>
        </p:blipFill>
        <p:spPr bwMode="auto">
          <a:xfrm>
            <a:off x="5643563" y="3786188"/>
            <a:ext cx="2952750" cy="2695575"/>
          </a:xfrm>
          <a:prstGeom prst="rect">
            <a:avLst/>
          </a:prstGeom>
          <a:noFill/>
          <a:ln w="9525">
            <a:noFill/>
            <a:miter lim="800000"/>
            <a:headEnd/>
            <a:tailEnd/>
          </a:ln>
        </p:spPr>
      </p:pic>
      <p:pic>
        <p:nvPicPr>
          <p:cNvPr id="10245" name="Picture 3"/>
          <p:cNvPicPr>
            <a:picLocks noChangeAspect="1" noChangeArrowheads="1"/>
          </p:cNvPicPr>
          <p:nvPr/>
        </p:nvPicPr>
        <p:blipFill>
          <a:blip r:embed="rId3" cstate="print"/>
          <a:srcRect/>
          <a:stretch>
            <a:fillRect/>
          </a:stretch>
        </p:blipFill>
        <p:spPr bwMode="auto">
          <a:xfrm>
            <a:off x="2214563" y="4572000"/>
            <a:ext cx="1646237" cy="1901825"/>
          </a:xfrm>
          <a:prstGeom prst="rect">
            <a:avLst/>
          </a:prstGeom>
          <a:noFill/>
          <a:ln w="9525">
            <a:noFill/>
            <a:miter lim="800000"/>
            <a:headEnd/>
            <a:tailEnd/>
          </a:ln>
        </p:spPr>
      </p:pic>
      <p:sp>
        <p:nvSpPr>
          <p:cNvPr id="20" name="Right Arrow 6"/>
          <p:cNvSpPr>
            <a:spLocks noChangeArrowheads="1"/>
          </p:cNvSpPr>
          <p:nvPr/>
        </p:nvSpPr>
        <p:spPr bwMode="auto">
          <a:xfrm flipH="1">
            <a:off x="4357688" y="5429250"/>
            <a:ext cx="769937" cy="381000"/>
          </a:xfrm>
          <a:prstGeom prst="rightArrow">
            <a:avLst>
              <a:gd name="adj1" fmla="val 50000"/>
              <a:gd name="adj2" fmla="val 50053"/>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lstStyle/>
          <a:p>
            <a:pPr fontAlgn="auto">
              <a:spcBef>
                <a:spcPts val="0"/>
              </a:spcBef>
              <a:spcAft>
                <a:spcPts val="0"/>
              </a:spcAft>
              <a:defRPr/>
            </a:pPr>
            <a:endParaRPr lang="en-US"/>
          </a:p>
        </p:txBody>
      </p:sp>
    </p:spTree>
    <p:extLst>
      <p:ext uri="{BB962C8B-B14F-4D97-AF65-F5344CB8AC3E}">
        <p14:creationId xmlns:p14="http://schemas.microsoft.com/office/powerpoint/2010/main" val="38862516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p:cNvSpPr>
            <a:spLocks noGrp="1"/>
          </p:cNvSpPr>
          <p:nvPr>
            <p:ph sz="quarter" idx="1"/>
          </p:nvPr>
        </p:nvSpPr>
        <p:spPr>
          <a:xfrm>
            <a:off x="642938" y="714375"/>
            <a:ext cx="7772400" cy="4572000"/>
          </a:xfrm>
        </p:spPr>
        <p:txBody>
          <a:bodyPr/>
          <a:lstStyle/>
          <a:p>
            <a:pPr eaLnBrk="1" hangingPunct="1">
              <a:buFont typeface="Wingdings 2" pitchFamily="18" charset="2"/>
              <a:buNone/>
            </a:pPr>
            <a:r>
              <a:rPr lang="zh-CN" altLang="en-US" sz="2800" b="1">
                <a:solidFill>
                  <a:srgbClr val="00B050"/>
                </a:solidFill>
                <a:latin typeface="黑体" pitchFamily="2" charset="-122"/>
                <a:ea typeface="黑体" pitchFamily="2" charset="-122"/>
              </a:rPr>
              <a:t>图表示方法</a:t>
            </a:r>
            <a:endParaRPr lang="en-US" sz="2800" b="1">
              <a:solidFill>
                <a:srgbClr val="00B050"/>
              </a:solidFill>
              <a:latin typeface="黑体" pitchFamily="2" charset="-122"/>
              <a:ea typeface="黑体" pitchFamily="2" charset="-122"/>
            </a:endParaRPr>
          </a:p>
          <a:p>
            <a:pPr lvl="1" eaLnBrk="1" hangingPunct="1">
              <a:buFont typeface="Wingdings 2" pitchFamily="18" charset="2"/>
              <a:buNone/>
            </a:pPr>
            <a:r>
              <a:rPr lang="zh-CN" altLang="en-US" sz="2600">
                <a:solidFill>
                  <a:srgbClr val="C00000"/>
                </a:solidFill>
                <a:latin typeface="黑体" pitchFamily="2" charset="-122"/>
                <a:ea typeface="黑体" pitchFamily="2" charset="-122"/>
              </a:rPr>
              <a:t>邻接矩阵</a:t>
            </a:r>
            <a:endParaRPr lang="en-US" altLang="zh-CN" sz="2600">
              <a:solidFill>
                <a:srgbClr val="C00000"/>
              </a:solidFill>
              <a:latin typeface="黑体" pitchFamily="2" charset="-122"/>
              <a:ea typeface="黑体" pitchFamily="2" charset="-122"/>
            </a:endParaRPr>
          </a:p>
          <a:p>
            <a:pPr lvl="1" eaLnBrk="1" hangingPunct="1"/>
            <a:r>
              <a:rPr lang="zh-CN" altLang="en-US">
                <a:latin typeface="黑体" pitchFamily="2" charset="-122"/>
                <a:ea typeface="黑体" pitchFamily="2" charset="-122"/>
              </a:rPr>
              <a:t>优点</a:t>
            </a:r>
            <a:r>
              <a:rPr lang="en-GB" altLang="zh-CN">
                <a:latin typeface="黑体" pitchFamily="2" charset="-122"/>
                <a:ea typeface="黑体" pitchFamily="2" charset="-122"/>
              </a:rPr>
              <a:t>:</a:t>
            </a:r>
          </a:p>
          <a:p>
            <a:pPr lvl="2" eaLnBrk="1" hangingPunct="1"/>
            <a:r>
              <a:rPr lang="zh-CN" altLang="en-US">
                <a:latin typeface="黑体" pitchFamily="2" charset="-122"/>
                <a:ea typeface="黑体" pitchFamily="2" charset="-122"/>
              </a:rPr>
              <a:t>便于数学操作</a:t>
            </a:r>
            <a:endParaRPr lang="en-US" altLang="zh-CN">
              <a:latin typeface="黑体" pitchFamily="2" charset="-122"/>
              <a:ea typeface="黑体" pitchFamily="2" charset="-122"/>
            </a:endParaRPr>
          </a:p>
          <a:p>
            <a:pPr lvl="2" eaLnBrk="1" hangingPunct="1"/>
            <a:r>
              <a:rPr lang="zh-CN" altLang="en-US">
                <a:latin typeface="黑体" pitchFamily="2" charset="-122"/>
                <a:ea typeface="黑体" pitchFamily="2" charset="-122"/>
              </a:rPr>
              <a:t>遍历一行可得到出度信息，遍历一列可以得到入度信息</a:t>
            </a:r>
            <a:endParaRPr lang="en-US" altLang="zh-CN">
              <a:latin typeface="黑体" pitchFamily="2" charset="-122"/>
              <a:ea typeface="黑体" pitchFamily="2" charset="-122"/>
            </a:endParaRPr>
          </a:p>
          <a:p>
            <a:pPr lvl="1" eaLnBrk="1" hangingPunct="1"/>
            <a:r>
              <a:rPr lang="zh-CN" altLang="en-US">
                <a:latin typeface="黑体" pitchFamily="2" charset="-122"/>
                <a:ea typeface="黑体" pitchFamily="2" charset="-122"/>
              </a:rPr>
              <a:t>缺点</a:t>
            </a:r>
            <a:r>
              <a:rPr lang="en-GB" altLang="zh-CN">
                <a:latin typeface="黑体" pitchFamily="2" charset="-122"/>
                <a:ea typeface="黑体" pitchFamily="2" charset="-122"/>
              </a:rPr>
              <a:t>:</a:t>
            </a:r>
          </a:p>
          <a:p>
            <a:pPr lvl="2" eaLnBrk="1" hangingPunct="1"/>
            <a:r>
              <a:rPr lang="zh-CN" altLang="en-US">
                <a:latin typeface="黑体" pitchFamily="2" charset="-122"/>
                <a:ea typeface="黑体" pitchFamily="2" charset="-122"/>
              </a:rPr>
              <a:t>对于稀疏矩阵浪费内存</a:t>
            </a:r>
            <a:endParaRPr lang="en-GB">
              <a:latin typeface="黑体" pitchFamily="2" charset="-122"/>
              <a:ea typeface="黑体" pitchFamily="2" charset="-122"/>
            </a:endParaRPr>
          </a:p>
          <a:p>
            <a:pPr lvl="1" eaLnBrk="1" hangingPunct="1">
              <a:buFont typeface="Wingdings 2" pitchFamily="18" charset="2"/>
              <a:buNone/>
            </a:pPr>
            <a:endParaRPr lang="en-US" altLang="zh-CN">
              <a:solidFill>
                <a:srgbClr val="C00000"/>
              </a:solidFill>
              <a:latin typeface="黑体" pitchFamily="2" charset="-122"/>
              <a:ea typeface="黑体" pitchFamily="2" charset="-122"/>
            </a:endParaRPr>
          </a:p>
          <a:p>
            <a:pPr lvl="1" eaLnBrk="1" hangingPunct="1">
              <a:buFont typeface="Wingdings 2" pitchFamily="18" charset="2"/>
              <a:buNone/>
            </a:pPr>
            <a:endParaRPr lang="en-US">
              <a:ea typeface="宋体" charset="-122"/>
            </a:endParaRPr>
          </a:p>
          <a:p>
            <a:pPr eaLnBrk="1" hangingPunct="1"/>
            <a:endParaRPr lang="en-US">
              <a:ea typeface="宋体" charset="-122"/>
            </a:endParaRPr>
          </a:p>
        </p:txBody>
      </p:sp>
      <p:sp>
        <p:nvSpPr>
          <p:cNvPr id="4" name="标题 1"/>
          <p:cNvSpPr txBox="1">
            <a:spLocks/>
          </p:cNvSpPr>
          <p:nvPr/>
        </p:nvSpPr>
        <p:spPr>
          <a:xfrm>
            <a:off x="1000125" y="214313"/>
            <a:ext cx="7772400" cy="571500"/>
          </a:xfrm>
          <a:prstGeom prst="rect">
            <a:avLst/>
          </a:prstGeom>
        </p:spPr>
        <p:txBody>
          <a:bodyPr bIns="91440" anchor="b">
            <a:normAutofit/>
          </a:bodyPr>
          <a:lstStyle/>
          <a:p>
            <a:pPr algn="r" fontAlgn="auto">
              <a:spcAft>
                <a:spcPts val="0"/>
              </a:spcAft>
              <a:defRPr/>
            </a:pPr>
            <a:r>
              <a:rPr lang="zh-CN" altLang="en-US"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网页排名图算法</a:t>
            </a:r>
            <a:r>
              <a:rPr lang="en-US" altLang="zh-CN"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PageRank</a:t>
            </a:r>
            <a:endParaRPr lang="zh-CN" altLang="en-US" sz="2400" dirty="0">
              <a:solidFill>
                <a:srgbClr val="C00000"/>
              </a:solidFill>
              <a:latin typeface="+mj-lt"/>
              <a:ea typeface="+mj-ea"/>
              <a:cs typeface="+mj-cs"/>
            </a:endParaRPr>
          </a:p>
        </p:txBody>
      </p:sp>
      <p:sp>
        <p:nvSpPr>
          <p:cNvPr id="5" name="Oval 7"/>
          <p:cNvSpPr>
            <a:spLocks noChangeArrowheads="1"/>
          </p:cNvSpPr>
          <p:nvPr/>
        </p:nvSpPr>
        <p:spPr bwMode="auto">
          <a:xfrm>
            <a:off x="5162556" y="4419604"/>
            <a:ext cx="533400" cy="53340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a:lstStyle/>
          <a:p>
            <a:pPr algn="ctr" fontAlgn="auto">
              <a:spcBef>
                <a:spcPts val="0"/>
              </a:spcBef>
              <a:spcAft>
                <a:spcPts val="0"/>
              </a:spcAft>
              <a:defRPr/>
            </a:pPr>
            <a:r>
              <a:rPr lang="en-US">
                <a:solidFill>
                  <a:schemeClr val="bg2"/>
                </a:solidFill>
              </a:rPr>
              <a:t>1</a:t>
            </a:r>
          </a:p>
        </p:txBody>
      </p:sp>
      <p:sp>
        <p:nvSpPr>
          <p:cNvPr id="6" name="Oval 10"/>
          <p:cNvSpPr>
            <a:spLocks noChangeArrowheads="1"/>
          </p:cNvSpPr>
          <p:nvPr/>
        </p:nvSpPr>
        <p:spPr bwMode="auto">
          <a:xfrm>
            <a:off x="6610356" y="3733804"/>
            <a:ext cx="533400" cy="53340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a:lstStyle/>
          <a:p>
            <a:pPr algn="ctr" fontAlgn="auto">
              <a:spcBef>
                <a:spcPts val="0"/>
              </a:spcBef>
              <a:spcAft>
                <a:spcPts val="0"/>
              </a:spcAft>
              <a:defRPr/>
            </a:pPr>
            <a:r>
              <a:rPr lang="en-US">
                <a:solidFill>
                  <a:schemeClr val="bg2"/>
                </a:solidFill>
              </a:rPr>
              <a:t>2</a:t>
            </a:r>
          </a:p>
        </p:txBody>
      </p:sp>
      <p:sp>
        <p:nvSpPr>
          <p:cNvPr id="7" name="Oval 11"/>
          <p:cNvSpPr>
            <a:spLocks noChangeArrowheads="1"/>
          </p:cNvSpPr>
          <p:nvPr/>
        </p:nvSpPr>
        <p:spPr bwMode="auto">
          <a:xfrm>
            <a:off x="7753356" y="4876804"/>
            <a:ext cx="533400" cy="53340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a:lstStyle/>
          <a:p>
            <a:pPr algn="ctr" fontAlgn="auto">
              <a:spcBef>
                <a:spcPts val="0"/>
              </a:spcBef>
              <a:spcAft>
                <a:spcPts val="0"/>
              </a:spcAft>
              <a:defRPr/>
            </a:pPr>
            <a:r>
              <a:rPr lang="en-US">
                <a:solidFill>
                  <a:schemeClr val="bg2"/>
                </a:solidFill>
              </a:rPr>
              <a:t>3</a:t>
            </a:r>
          </a:p>
        </p:txBody>
      </p:sp>
      <p:sp>
        <p:nvSpPr>
          <p:cNvPr id="8" name="Oval 12"/>
          <p:cNvSpPr>
            <a:spLocks noChangeArrowheads="1"/>
          </p:cNvSpPr>
          <p:nvPr/>
        </p:nvSpPr>
        <p:spPr bwMode="auto">
          <a:xfrm>
            <a:off x="6153156" y="6096004"/>
            <a:ext cx="533400" cy="53340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a:lstStyle/>
          <a:p>
            <a:pPr algn="ctr" fontAlgn="auto">
              <a:spcBef>
                <a:spcPts val="0"/>
              </a:spcBef>
              <a:spcAft>
                <a:spcPts val="0"/>
              </a:spcAft>
              <a:defRPr/>
            </a:pPr>
            <a:r>
              <a:rPr lang="en-US">
                <a:solidFill>
                  <a:schemeClr val="bg2"/>
                </a:solidFill>
              </a:rPr>
              <a:t>4</a:t>
            </a:r>
          </a:p>
        </p:txBody>
      </p:sp>
      <p:cxnSp>
        <p:nvCxnSpPr>
          <p:cNvPr id="9" name="Curved Connector 14"/>
          <p:cNvCxnSpPr>
            <a:cxnSpLocks noChangeShapeType="1"/>
          </p:cNvCxnSpPr>
          <p:nvPr/>
        </p:nvCxnSpPr>
        <p:spPr bwMode="auto">
          <a:xfrm rot="5400000" flipH="1" flipV="1">
            <a:off x="5810250" y="3619500"/>
            <a:ext cx="419100" cy="1181100"/>
          </a:xfrm>
          <a:prstGeom prst="curvedConnector2">
            <a:avLst/>
          </a:prstGeom>
          <a:ln>
            <a:headEnd/>
            <a:tailEnd type="arrow" w="med" len="med"/>
          </a:ln>
        </p:spPr>
        <p:style>
          <a:lnRef idx="2">
            <a:schemeClr val="dk1"/>
          </a:lnRef>
          <a:fillRef idx="0">
            <a:schemeClr val="dk1"/>
          </a:fillRef>
          <a:effectRef idx="1">
            <a:schemeClr val="dk1"/>
          </a:effectRef>
          <a:fontRef idx="minor">
            <a:schemeClr val="tx1"/>
          </a:fontRef>
        </p:style>
      </p:cxnSp>
      <p:cxnSp>
        <p:nvCxnSpPr>
          <p:cNvPr id="10" name="Curved Connector 14"/>
          <p:cNvCxnSpPr>
            <a:cxnSpLocks noChangeShapeType="1"/>
            <a:stCxn id="5" idx="4"/>
            <a:endCxn id="8" idx="2"/>
          </p:cNvCxnSpPr>
          <p:nvPr/>
        </p:nvCxnSpPr>
        <p:spPr bwMode="auto">
          <a:xfrm rot="16200000" flipH="1">
            <a:off x="5086350" y="5295900"/>
            <a:ext cx="1409700" cy="723900"/>
          </a:xfrm>
          <a:prstGeom prst="curvedConnector2">
            <a:avLst/>
          </a:prstGeom>
          <a:ln>
            <a:headEnd/>
            <a:tailEnd type="arrow" w="med" len="med"/>
          </a:ln>
        </p:spPr>
        <p:style>
          <a:lnRef idx="2">
            <a:schemeClr val="dk1"/>
          </a:lnRef>
          <a:fillRef idx="0">
            <a:schemeClr val="dk1"/>
          </a:fillRef>
          <a:effectRef idx="1">
            <a:schemeClr val="dk1"/>
          </a:effectRef>
          <a:fontRef idx="minor">
            <a:schemeClr val="tx1"/>
          </a:fontRef>
        </p:style>
      </p:cxnSp>
      <p:cxnSp>
        <p:nvCxnSpPr>
          <p:cNvPr id="11" name="Curved Connector 14"/>
          <p:cNvCxnSpPr>
            <a:cxnSpLocks noChangeShapeType="1"/>
            <a:stCxn id="6" idx="4"/>
            <a:endCxn id="5" idx="6"/>
          </p:cNvCxnSpPr>
          <p:nvPr/>
        </p:nvCxnSpPr>
        <p:spPr bwMode="auto">
          <a:xfrm rot="5400000">
            <a:off x="6076950" y="3886200"/>
            <a:ext cx="419100" cy="1181100"/>
          </a:xfrm>
          <a:prstGeom prst="curvedConnector2">
            <a:avLst/>
          </a:prstGeom>
          <a:ln>
            <a:headEnd/>
            <a:tailEnd type="arrow" w="med" len="med"/>
          </a:ln>
        </p:spPr>
        <p:style>
          <a:lnRef idx="2">
            <a:schemeClr val="dk1"/>
          </a:lnRef>
          <a:fillRef idx="0">
            <a:schemeClr val="dk1"/>
          </a:fillRef>
          <a:effectRef idx="1">
            <a:schemeClr val="dk1"/>
          </a:effectRef>
          <a:fontRef idx="minor">
            <a:schemeClr val="tx1"/>
          </a:fontRef>
        </p:style>
      </p:cxnSp>
      <p:cxnSp>
        <p:nvCxnSpPr>
          <p:cNvPr id="12" name="Curved Connector 14"/>
          <p:cNvCxnSpPr>
            <a:cxnSpLocks noChangeShapeType="1"/>
            <a:stCxn id="6" idx="6"/>
            <a:endCxn id="7" idx="0"/>
          </p:cNvCxnSpPr>
          <p:nvPr/>
        </p:nvCxnSpPr>
        <p:spPr bwMode="auto">
          <a:xfrm>
            <a:off x="7143750" y="4000500"/>
            <a:ext cx="876300" cy="876300"/>
          </a:xfrm>
          <a:prstGeom prst="curvedConnector2">
            <a:avLst/>
          </a:prstGeom>
          <a:ln>
            <a:headEnd/>
            <a:tailEnd type="arrow" w="med" len="med"/>
          </a:ln>
        </p:spPr>
        <p:style>
          <a:lnRef idx="2">
            <a:schemeClr val="dk1"/>
          </a:lnRef>
          <a:fillRef idx="0">
            <a:schemeClr val="dk1"/>
          </a:fillRef>
          <a:effectRef idx="1">
            <a:schemeClr val="dk1"/>
          </a:effectRef>
          <a:fontRef idx="minor">
            <a:schemeClr val="tx1"/>
          </a:fontRef>
        </p:style>
      </p:cxnSp>
      <p:cxnSp>
        <p:nvCxnSpPr>
          <p:cNvPr id="13" name="Curved Connector 14"/>
          <p:cNvCxnSpPr>
            <a:cxnSpLocks noChangeShapeType="1"/>
            <a:stCxn id="6" idx="6"/>
            <a:endCxn id="8" idx="6"/>
          </p:cNvCxnSpPr>
          <p:nvPr/>
        </p:nvCxnSpPr>
        <p:spPr bwMode="auto">
          <a:xfrm flipH="1">
            <a:off x="6686550" y="4000500"/>
            <a:ext cx="457200" cy="2362200"/>
          </a:xfrm>
          <a:prstGeom prst="curvedConnector3">
            <a:avLst>
              <a:gd name="adj1" fmla="val -50000"/>
            </a:avLst>
          </a:prstGeom>
          <a:ln>
            <a:headEnd/>
            <a:tailEnd type="arrow" w="med" len="med"/>
          </a:ln>
        </p:spPr>
        <p:style>
          <a:lnRef idx="2">
            <a:schemeClr val="dk1"/>
          </a:lnRef>
          <a:fillRef idx="0">
            <a:schemeClr val="dk1"/>
          </a:fillRef>
          <a:effectRef idx="1">
            <a:schemeClr val="dk1"/>
          </a:effectRef>
          <a:fontRef idx="minor">
            <a:schemeClr val="tx1"/>
          </a:fontRef>
        </p:style>
      </p:cxnSp>
      <p:cxnSp>
        <p:nvCxnSpPr>
          <p:cNvPr id="14" name="Curved Connector 14"/>
          <p:cNvCxnSpPr>
            <a:cxnSpLocks noChangeShapeType="1"/>
            <a:endCxn id="5" idx="5"/>
          </p:cNvCxnSpPr>
          <p:nvPr/>
        </p:nvCxnSpPr>
        <p:spPr bwMode="auto">
          <a:xfrm rot="5400000" flipH="1">
            <a:off x="6496051" y="3997325"/>
            <a:ext cx="457200" cy="2212975"/>
          </a:xfrm>
          <a:prstGeom prst="curvedConnector3">
            <a:avLst>
              <a:gd name="adj1" fmla="val -67088"/>
            </a:avLst>
          </a:prstGeom>
          <a:ln>
            <a:headEnd/>
            <a:tailEnd type="arrow" w="med" len="med"/>
          </a:ln>
        </p:spPr>
        <p:style>
          <a:lnRef idx="2">
            <a:schemeClr val="dk1"/>
          </a:lnRef>
          <a:fillRef idx="0">
            <a:schemeClr val="dk1"/>
          </a:fillRef>
          <a:effectRef idx="1">
            <a:schemeClr val="dk1"/>
          </a:effectRef>
          <a:fontRef idx="minor">
            <a:schemeClr val="tx1"/>
          </a:fontRef>
        </p:style>
      </p:cxnSp>
      <p:cxnSp>
        <p:nvCxnSpPr>
          <p:cNvPr id="15" name="Curved Connector 14"/>
          <p:cNvCxnSpPr>
            <a:cxnSpLocks noChangeShapeType="1"/>
            <a:endCxn id="5" idx="6"/>
          </p:cNvCxnSpPr>
          <p:nvPr/>
        </p:nvCxnSpPr>
        <p:spPr bwMode="auto">
          <a:xfrm rot="16200000" flipV="1">
            <a:off x="5353050" y="5029200"/>
            <a:ext cx="1409700" cy="723900"/>
          </a:xfrm>
          <a:prstGeom prst="curvedConnector2">
            <a:avLst/>
          </a:prstGeom>
          <a:ln>
            <a:headEnd/>
            <a:tailEnd type="arrow" w="med" len="med"/>
          </a:ln>
        </p:spPr>
        <p:style>
          <a:lnRef idx="2">
            <a:schemeClr val="dk1"/>
          </a:lnRef>
          <a:fillRef idx="0">
            <a:schemeClr val="dk1"/>
          </a:fillRef>
          <a:effectRef idx="1">
            <a:schemeClr val="dk1"/>
          </a:effectRef>
          <a:fontRef idx="minor">
            <a:schemeClr val="tx1"/>
          </a:fontRef>
        </p:style>
      </p:cxnSp>
      <p:cxnSp>
        <p:nvCxnSpPr>
          <p:cNvPr id="16" name="Curved Connector 14"/>
          <p:cNvCxnSpPr>
            <a:cxnSpLocks noChangeShapeType="1"/>
            <a:stCxn id="8" idx="6"/>
            <a:endCxn id="7" idx="4"/>
          </p:cNvCxnSpPr>
          <p:nvPr/>
        </p:nvCxnSpPr>
        <p:spPr bwMode="auto">
          <a:xfrm flipV="1">
            <a:off x="6686550" y="5410200"/>
            <a:ext cx="1333500" cy="952500"/>
          </a:xfrm>
          <a:prstGeom prst="curvedConnector2">
            <a:avLst/>
          </a:prstGeom>
          <a:ln>
            <a:headEnd/>
            <a:tailEnd type="arrow" w="med" len="med"/>
          </a:ln>
        </p:spPr>
        <p:style>
          <a:lnRef idx="2">
            <a:schemeClr val="dk1"/>
          </a:lnRef>
          <a:fillRef idx="0">
            <a:schemeClr val="dk1"/>
          </a:fillRef>
          <a:effectRef idx="1">
            <a:schemeClr val="dk1"/>
          </a:effectRef>
          <a:fontRef idx="minor">
            <a:schemeClr val="tx1"/>
          </a:fontRef>
        </p:style>
      </p:cxnSp>
      <p:pic>
        <p:nvPicPr>
          <p:cNvPr id="11280" name="Picture 2"/>
          <p:cNvPicPr>
            <a:picLocks noChangeAspect="1" noChangeArrowheads="1"/>
          </p:cNvPicPr>
          <p:nvPr/>
        </p:nvPicPr>
        <p:blipFill>
          <a:blip r:embed="rId2" cstate="print"/>
          <a:srcRect/>
          <a:stretch>
            <a:fillRect/>
          </a:stretch>
        </p:blipFill>
        <p:spPr bwMode="auto">
          <a:xfrm>
            <a:off x="1214438" y="3857625"/>
            <a:ext cx="2952750" cy="2695575"/>
          </a:xfrm>
          <a:prstGeom prst="rect">
            <a:avLst/>
          </a:prstGeom>
          <a:noFill/>
          <a:ln w="9525">
            <a:noFill/>
            <a:miter lim="800000"/>
            <a:headEnd/>
            <a:tailEnd/>
          </a:ln>
        </p:spPr>
      </p:pic>
    </p:spTree>
    <p:extLst>
      <p:ext uri="{BB962C8B-B14F-4D97-AF65-F5344CB8AC3E}">
        <p14:creationId xmlns:p14="http://schemas.microsoft.com/office/powerpoint/2010/main" val="3336455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714375" y="928688"/>
            <a:ext cx="7772400" cy="4572000"/>
          </a:xfrm>
        </p:spPr>
        <p:txBody>
          <a:bodyPr>
            <a:normAutofit/>
          </a:bodyPr>
          <a:lstStyle/>
          <a:p>
            <a:pPr marL="274320" indent="-274320" eaLnBrk="1" fontAlgn="auto" hangingPunct="1">
              <a:spcBef>
                <a:spcPts val="580"/>
              </a:spcBef>
              <a:spcAft>
                <a:spcPts val="0"/>
              </a:spcAft>
              <a:buFont typeface="Wingdings 2"/>
              <a:buNone/>
              <a:defRPr/>
            </a:pPr>
            <a:r>
              <a:rPr lang="en-US" altLang="zh-CN" sz="2800" b="1" dirty="0">
                <a:solidFill>
                  <a:srgbClr val="00B050"/>
                </a:solidFill>
                <a:latin typeface="黑体" pitchFamily="2" charset="-122"/>
                <a:ea typeface="黑体" pitchFamily="2" charset="-122"/>
              </a:rPr>
              <a:t>PageRank</a:t>
            </a:r>
            <a:r>
              <a:rPr lang="zh-CN" altLang="en-US" sz="2800" b="1" dirty="0">
                <a:solidFill>
                  <a:srgbClr val="00B050"/>
                </a:solidFill>
                <a:latin typeface="黑体" pitchFamily="2" charset="-122"/>
                <a:ea typeface="黑体" pitchFamily="2" charset="-122"/>
              </a:rPr>
              <a:t>概述</a:t>
            </a:r>
            <a:endParaRPr lang="en-US" altLang="zh-CN" sz="2800" b="1" dirty="0">
              <a:solidFill>
                <a:srgbClr val="00B050"/>
              </a:solidFill>
              <a:latin typeface="黑体" pitchFamily="2" charset="-122"/>
              <a:ea typeface="黑体" pitchFamily="2" charset="-122"/>
            </a:endParaRPr>
          </a:p>
          <a:p>
            <a:pPr indent="-7938" eaLnBrk="1" fontAlgn="auto" hangingPunct="1">
              <a:lnSpc>
                <a:spcPct val="150000"/>
              </a:lnSpc>
              <a:spcBef>
                <a:spcPts val="580"/>
              </a:spcBef>
              <a:spcAft>
                <a:spcPts val="0"/>
              </a:spcAft>
              <a:buFont typeface="Wingdings 2"/>
              <a:buNone/>
              <a:defRPr/>
            </a:pPr>
            <a:r>
              <a:rPr lang="zh-CN" altLang="en-US" sz="2400" dirty="0">
                <a:latin typeface="Arial Narrow" pitchFamily="34" charset="0"/>
                <a:ea typeface="黑体" pitchFamily="2" charset="-122"/>
              </a:rPr>
              <a:t>什么是</a:t>
            </a:r>
            <a:r>
              <a:rPr lang="en-US" altLang="zh-CN" sz="2400" dirty="0" err="1">
                <a:latin typeface="Arial Narrow" pitchFamily="34" charset="0"/>
                <a:ea typeface="黑体" pitchFamily="2" charset="-122"/>
              </a:rPr>
              <a:t>PageRank</a:t>
            </a:r>
            <a:endParaRPr lang="en-US" altLang="zh-CN" sz="2400" dirty="0">
              <a:latin typeface="Arial Narrow" pitchFamily="34" charset="0"/>
              <a:ea typeface="黑体" pitchFamily="2" charset="-122"/>
            </a:endParaRPr>
          </a:p>
          <a:p>
            <a:pPr indent="-7938" eaLnBrk="1" fontAlgn="auto" hangingPunct="1">
              <a:lnSpc>
                <a:spcPct val="150000"/>
              </a:lnSpc>
              <a:spcBef>
                <a:spcPts val="580"/>
              </a:spcBef>
              <a:spcAft>
                <a:spcPts val="0"/>
              </a:spcAft>
              <a:buFont typeface="Wingdings 2"/>
              <a:buNone/>
              <a:defRPr/>
            </a:pPr>
            <a:r>
              <a:rPr lang="en-US" altLang="zh-CN" sz="2400" dirty="0" err="1">
                <a:latin typeface="Arial Narrow" pitchFamily="34" charset="0"/>
                <a:ea typeface="黑体" pitchFamily="2" charset="-122"/>
              </a:rPr>
              <a:t>PageRank</a:t>
            </a:r>
            <a:r>
              <a:rPr lang="zh-CN" altLang="en-US" sz="2400" dirty="0">
                <a:latin typeface="Arial Narrow" pitchFamily="34" charset="0"/>
                <a:ea typeface="黑体" pitchFamily="2" charset="-122"/>
              </a:rPr>
              <a:t>的简化模型</a:t>
            </a:r>
            <a:endParaRPr lang="en-US" altLang="zh-CN" sz="2400" dirty="0">
              <a:latin typeface="Arial Narrow" pitchFamily="34" charset="0"/>
              <a:ea typeface="黑体" pitchFamily="2" charset="-122"/>
            </a:endParaRPr>
          </a:p>
          <a:p>
            <a:pPr indent="-7938" eaLnBrk="1" fontAlgn="auto" hangingPunct="1">
              <a:lnSpc>
                <a:spcPct val="150000"/>
              </a:lnSpc>
              <a:spcBef>
                <a:spcPts val="580"/>
              </a:spcBef>
              <a:spcAft>
                <a:spcPts val="0"/>
              </a:spcAft>
              <a:buFont typeface="Wingdings 2"/>
              <a:buNone/>
              <a:defRPr/>
            </a:pPr>
            <a:r>
              <a:rPr lang="en-US" altLang="zh-CN" sz="2400" dirty="0" err="1">
                <a:latin typeface="Arial Narrow" pitchFamily="34" charset="0"/>
                <a:ea typeface="黑体" pitchFamily="2" charset="-122"/>
              </a:rPr>
              <a:t>PageRank</a:t>
            </a:r>
            <a:r>
              <a:rPr lang="zh-CN" altLang="en-US" sz="2400" dirty="0">
                <a:latin typeface="Arial Narrow" pitchFamily="34" charset="0"/>
                <a:ea typeface="黑体" pitchFamily="2" charset="-122"/>
              </a:rPr>
              <a:t>的随机浏览模型</a:t>
            </a:r>
            <a:endParaRPr lang="en-US" altLang="zh-CN" sz="2400" dirty="0">
              <a:latin typeface="Arial Narrow" pitchFamily="34" charset="0"/>
              <a:ea typeface="黑体" pitchFamily="2" charset="-122"/>
            </a:endParaRPr>
          </a:p>
          <a:p>
            <a:pPr indent="-7938" eaLnBrk="1" fontAlgn="auto" hangingPunct="1">
              <a:lnSpc>
                <a:spcPct val="150000"/>
              </a:lnSpc>
              <a:spcBef>
                <a:spcPts val="580"/>
              </a:spcBef>
              <a:spcAft>
                <a:spcPts val="0"/>
              </a:spcAft>
              <a:buFont typeface="Wingdings 2"/>
              <a:buNone/>
              <a:defRPr/>
            </a:pPr>
            <a:r>
              <a:rPr lang="en-US" altLang="zh-CN" sz="2400" dirty="0" err="1">
                <a:latin typeface="Arial Narrow" pitchFamily="34" charset="0"/>
                <a:ea typeface="黑体" pitchFamily="2" charset="-122"/>
              </a:rPr>
              <a:t>PageRank</a:t>
            </a:r>
            <a:r>
              <a:rPr lang="zh-CN" altLang="en-US" sz="2400" dirty="0">
                <a:latin typeface="Arial Narrow" pitchFamily="34" charset="0"/>
                <a:ea typeface="黑体" pitchFamily="2" charset="-122"/>
              </a:rPr>
              <a:t>的</a:t>
            </a:r>
            <a:r>
              <a:rPr lang="en-US" altLang="zh-CN" sz="2400" dirty="0" err="1">
                <a:latin typeface="Arial Narrow" pitchFamily="34" charset="0"/>
                <a:ea typeface="黑体" pitchFamily="2" charset="-122"/>
              </a:rPr>
              <a:t>MapReduce</a:t>
            </a:r>
            <a:r>
              <a:rPr lang="zh-CN" altLang="en-US" sz="2400" dirty="0">
                <a:latin typeface="Arial Narrow" pitchFamily="34" charset="0"/>
                <a:ea typeface="黑体" pitchFamily="2" charset="-122"/>
              </a:rPr>
              <a:t>实现</a:t>
            </a:r>
          </a:p>
        </p:txBody>
      </p:sp>
      <p:sp>
        <p:nvSpPr>
          <p:cNvPr id="4" name="标题 1"/>
          <p:cNvSpPr txBox="1">
            <a:spLocks/>
          </p:cNvSpPr>
          <p:nvPr/>
        </p:nvSpPr>
        <p:spPr>
          <a:xfrm>
            <a:off x="1000125" y="214313"/>
            <a:ext cx="7772400" cy="571500"/>
          </a:xfrm>
          <a:prstGeom prst="rect">
            <a:avLst/>
          </a:prstGeom>
        </p:spPr>
        <p:txBody>
          <a:bodyPr bIns="91440" anchor="b">
            <a:normAutofit/>
          </a:bodyPr>
          <a:lstStyle/>
          <a:p>
            <a:pPr algn="r" fontAlgn="auto">
              <a:spcAft>
                <a:spcPts val="0"/>
              </a:spcAft>
              <a:defRPr/>
            </a:pPr>
            <a:r>
              <a:rPr lang="zh-CN" altLang="en-US"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网页排名图算法</a:t>
            </a:r>
            <a:r>
              <a:rPr lang="en-US" altLang="zh-CN"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PageRank</a:t>
            </a:r>
            <a:endParaRPr lang="zh-CN" altLang="en-US" sz="2400" dirty="0">
              <a:solidFill>
                <a:srgbClr val="C00000"/>
              </a:solidFill>
              <a:latin typeface="+mj-lt"/>
              <a:ea typeface="+mj-ea"/>
              <a:cs typeface="+mj-cs"/>
            </a:endParaRPr>
          </a:p>
        </p:txBody>
      </p:sp>
    </p:spTree>
    <p:extLst>
      <p:ext uri="{BB962C8B-B14F-4D97-AF65-F5344CB8AC3E}">
        <p14:creationId xmlns:p14="http://schemas.microsoft.com/office/powerpoint/2010/main" val="498852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1037899"/>
            <a:ext cx="8305060" cy="4683401"/>
          </a:xfrm>
        </p:spPr>
        <p:txBody>
          <a:bodyPr>
            <a:normAutofit/>
          </a:bodyPr>
          <a:lstStyle/>
          <a:p>
            <a:pPr marL="274320" lvl="1" indent="-274320" algn="just">
              <a:spcBef>
                <a:spcPts val="580"/>
              </a:spcBef>
              <a:buClr>
                <a:schemeClr val="accent1"/>
              </a:buClr>
              <a:buNone/>
              <a:defRPr/>
            </a:pPr>
            <a:r>
              <a:rPr lang="zh-CN" altLang="en-US" sz="2600" b="1" dirty="0">
                <a:solidFill>
                  <a:srgbClr val="00B050"/>
                </a:solidFill>
                <a:latin typeface="Arial Narrow" pitchFamily="34" charset="0"/>
                <a:ea typeface="黑体" pitchFamily="49" charset="-122"/>
              </a:rPr>
              <a:t>数据源：美国专利文献数据</a:t>
            </a:r>
            <a:endParaRPr lang="en-US" altLang="zh-CN" sz="2600" b="1" dirty="0">
              <a:solidFill>
                <a:srgbClr val="00B050"/>
              </a:solidFill>
              <a:latin typeface="Arial Narrow" pitchFamily="34" charset="0"/>
              <a:ea typeface="黑体" pitchFamily="49" charset="-122"/>
            </a:endParaRPr>
          </a:p>
          <a:p>
            <a:pPr algn="just"/>
            <a:r>
              <a:rPr lang="en-US" altLang="zh-CN" dirty="0">
                <a:latin typeface="Arial Narrow" pitchFamily="34" charset="0"/>
                <a:ea typeface="黑体" pitchFamily="49" charset="-122"/>
              </a:rPr>
              <a:t>Available from the National Bureau of Economic Research at </a:t>
            </a:r>
            <a:r>
              <a:rPr lang="en-US" altLang="zh-CN" dirty="0">
                <a:latin typeface="Arial Narrow" pitchFamily="34" charset="0"/>
                <a:ea typeface="黑体" pitchFamily="49" charset="-122"/>
                <a:hlinkClick r:id="rId2"/>
              </a:rPr>
              <a:t>http://www.nber.org/patents/</a:t>
            </a:r>
            <a:endParaRPr lang="en-US" altLang="zh-CN" dirty="0">
              <a:latin typeface="Arial Narrow" pitchFamily="34" charset="0"/>
              <a:ea typeface="黑体" pitchFamily="49" charset="-122"/>
            </a:endParaRPr>
          </a:p>
          <a:p>
            <a:pPr algn="just"/>
            <a:r>
              <a:rPr lang="en-US" altLang="zh-CN" dirty="0">
                <a:latin typeface="Arial Narrow" pitchFamily="34" charset="0"/>
                <a:ea typeface="黑体" pitchFamily="49" charset="-122"/>
              </a:rPr>
              <a:t>The data sets were originally compiled for the paper “The NBER Patent Citation Data File: Lessons, Insights and Methodological Tools.”</a:t>
            </a:r>
          </a:p>
          <a:p>
            <a:pPr algn="just"/>
            <a:r>
              <a:rPr lang="en-US" altLang="zh-CN" dirty="0">
                <a:latin typeface="Arial Narrow" pitchFamily="34" charset="0"/>
                <a:ea typeface="黑体" pitchFamily="49" charset="-122"/>
              </a:rPr>
              <a:t> Two data sets</a:t>
            </a:r>
            <a:r>
              <a:rPr lang="zh-CN" altLang="en-US" dirty="0">
                <a:latin typeface="Arial Narrow" pitchFamily="34" charset="0"/>
                <a:ea typeface="黑体" pitchFamily="49" charset="-122"/>
              </a:rPr>
              <a:t>：</a:t>
            </a:r>
            <a:endParaRPr lang="en-US" altLang="zh-CN" dirty="0">
              <a:latin typeface="Arial Narrow" pitchFamily="34" charset="0"/>
              <a:ea typeface="黑体" pitchFamily="49" charset="-122"/>
            </a:endParaRPr>
          </a:p>
          <a:p>
            <a:pPr lvl="1" algn="just"/>
            <a:r>
              <a:rPr lang="en-US" altLang="zh-CN" dirty="0">
                <a:solidFill>
                  <a:srgbClr val="C00000"/>
                </a:solidFill>
                <a:latin typeface="Arial Narrow" pitchFamily="34" charset="0"/>
                <a:ea typeface="黑体" pitchFamily="49" charset="-122"/>
              </a:rPr>
              <a:t>Citation data set </a:t>
            </a:r>
            <a:r>
              <a:rPr lang="zh-CN" altLang="en-US" dirty="0">
                <a:solidFill>
                  <a:srgbClr val="C00000"/>
                </a:solidFill>
                <a:latin typeface="Arial Narrow" pitchFamily="34" charset="0"/>
                <a:ea typeface="黑体" pitchFamily="49" charset="-122"/>
              </a:rPr>
              <a:t>“</a:t>
            </a:r>
            <a:r>
              <a:rPr lang="en-US" altLang="zh-CN" dirty="0">
                <a:solidFill>
                  <a:srgbClr val="C00000"/>
                </a:solidFill>
                <a:latin typeface="Arial Narrow" pitchFamily="34" charset="0"/>
                <a:ea typeface="黑体" pitchFamily="49" charset="-122"/>
              </a:rPr>
              <a:t>cite75_99.txt</a:t>
            </a:r>
            <a:r>
              <a:rPr lang="zh-CN" altLang="en-US" dirty="0">
                <a:solidFill>
                  <a:srgbClr val="C00000"/>
                </a:solidFill>
                <a:latin typeface="Arial Narrow" pitchFamily="34" charset="0"/>
                <a:ea typeface="黑体" pitchFamily="49" charset="-122"/>
              </a:rPr>
              <a:t>”</a:t>
            </a:r>
            <a:endParaRPr lang="en-US" altLang="zh-CN" dirty="0">
              <a:solidFill>
                <a:srgbClr val="C00000"/>
              </a:solidFill>
              <a:latin typeface="Arial Narrow" pitchFamily="34" charset="0"/>
              <a:ea typeface="黑体" pitchFamily="49" charset="-122"/>
            </a:endParaRPr>
          </a:p>
          <a:p>
            <a:pPr lvl="1" algn="just"/>
            <a:r>
              <a:rPr lang="en-US" altLang="zh-CN" dirty="0">
                <a:solidFill>
                  <a:srgbClr val="C00000"/>
                </a:solidFill>
                <a:latin typeface="Arial Narrow" pitchFamily="34" charset="0"/>
                <a:ea typeface="黑体" pitchFamily="49" charset="-122"/>
              </a:rPr>
              <a:t>Patent description data set </a:t>
            </a:r>
            <a:r>
              <a:rPr lang="zh-CN" altLang="en-US" dirty="0">
                <a:solidFill>
                  <a:srgbClr val="C00000"/>
                </a:solidFill>
                <a:latin typeface="Arial Narrow" pitchFamily="34" charset="0"/>
                <a:ea typeface="黑体" pitchFamily="49" charset="-122"/>
              </a:rPr>
              <a:t>“</a:t>
            </a:r>
            <a:r>
              <a:rPr lang="en-US" altLang="zh-CN" dirty="0">
                <a:solidFill>
                  <a:srgbClr val="C00000"/>
                </a:solidFill>
                <a:latin typeface="Arial Narrow" pitchFamily="34" charset="0"/>
                <a:ea typeface="黑体" pitchFamily="49" charset="-122"/>
              </a:rPr>
              <a:t>apat63_99.txt</a:t>
            </a:r>
            <a:r>
              <a:rPr lang="zh-CN" altLang="en-US" dirty="0">
                <a:solidFill>
                  <a:srgbClr val="C00000"/>
                </a:solidFill>
                <a:latin typeface="Arial Narrow" pitchFamily="34" charset="0"/>
                <a:ea typeface="黑体" pitchFamily="49" charset="-122"/>
              </a:rPr>
              <a:t>”</a:t>
            </a:r>
            <a:endParaRPr lang="en-US" altLang="zh-CN" dirty="0">
              <a:solidFill>
                <a:srgbClr val="C00000"/>
              </a:solidFill>
              <a:latin typeface="Arial Narrow" pitchFamily="34" charset="0"/>
              <a:ea typeface="黑体" pitchFamily="49" charset="-122"/>
            </a:endParaRPr>
          </a:p>
        </p:txBody>
      </p:sp>
      <p:sp>
        <p:nvSpPr>
          <p:cNvPr id="5" name="Title 1"/>
          <p:cNvSpPr>
            <a:spLocks noGrp="1"/>
          </p:cNvSpPr>
          <p:nvPr>
            <p:ph type="title"/>
          </p:nvPr>
        </p:nvSpPr>
        <p:spPr>
          <a:xfrm>
            <a:off x="426078" y="3670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200" dirty="0">
                <a:solidFill>
                  <a:srgbClr val="FF0000"/>
                </a:solidFill>
                <a:latin typeface="黑体" pitchFamily="49" charset="-122"/>
                <a:ea typeface="黑体" pitchFamily="49" charset="-122"/>
              </a:rPr>
              <a:t>专利文献数据分析</a:t>
            </a:r>
            <a:endParaRPr lang="en-US" altLang="zh-CN" sz="32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endParaRPr>
          </a:p>
        </p:txBody>
      </p:sp>
      <p:sp>
        <p:nvSpPr>
          <p:cNvPr id="6" name="Rectangle 5"/>
          <p:cNvSpPr/>
          <p:nvPr/>
        </p:nvSpPr>
        <p:spPr>
          <a:xfrm>
            <a:off x="482600" y="6204635"/>
            <a:ext cx="7010400" cy="276999"/>
          </a:xfrm>
          <a:prstGeom prst="rect">
            <a:avLst/>
          </a:prstGeom>
        </p:spPr>
        <p:txBody>
          <a:bodyPr wrap="square">
            <a:spAutoFit/>
          </a:bodyPr>
          <a:lstStyle/>
          <a:p>
            <a:r>
              <a:rPr lang="zh-CN" altLang="en-US" sz="1200" dirty="0">
                <a:latin typeface="Verdana" pitchFamily="34" charset="0"/>
                <a:ea typeface="黑体" pitchFamily="2" charset="-122"/>
              </a:rPr>
              <a:t>本例引自</a:t>
            </a:r>
            <a:r>
              <a:rPr lang="en-US" altLang="zh-CN" sz="1200" dirty="0">
                <a:latin typeface="Verdana" pitchFamily="34" charset="0"/>
                <a:ea typeface="黑体" pitchFamily="2" charset="-122"/>
              </a:rPr>
              <a:t>Chuck Lam</a:t>
            </a:r>
            <a:r>
              <a:rPr lang="zh-CN" altLang="en-US" sz="1200" dirty="0">
                <a:latin typeface="Verdana" pitchFamily="34" charset="0"/>
                <a:ea typeface="黑体" pitchFamily="2" charset="-122"/>
              </a:rPr>
              <a:t>，</a:t>
            </a:r>
            <a:r>
              <a:rPr lang="en-US" altLang="zh-CN" sz="1200" dirty="0" err="1">
                <a:latin typeface="Verdana" pitchFamily="34" charset="0"/>
                <a:ea typeface="黑体" pitchFamily="2" charset="-122"/>
              </a:rPr>
              <a:t>Hadoop</a:t>
            </a:r>
            <a:r>
              <a:rPr lang="en-US" altLang="zh-CN" sz="1200" dirty="0">
                <a:latin typeface="Verdana" pitchFamily="34" charset="0"/>
                <a:ea typeface="黑体" pitchFamily="2" charset="-122"/>
              </a:rPr>
              <a:t> in Action</a:t>
            </a:r>
            <a:r>
              <a:rPr lang="zh-CN" altLang="en-US" sz="1200" dirty="0">
                <a:latin typeface="Verdana" pitchFamily="34" charset="0"/>
                <a:ea typeface="黑体" pitchFamily="2" charset="-122"/>
              </a:rPr>
              <a:t>，</a:t>
            </a:r>
            <a:r>
              <a:rPr lang="en-US" altLang="zh-CN" sz="1200" dirty="0">
                <a:latin typeface="Verdana" pitchFamily="34" charset="0"/>
                <a:ea typeface="黑体" pitchFamily="2" charset="-122"/>
              </a:rPr>
              <a:t>2010 </a:t>
            </a:r>
            <a:r>
              <a:rPr lang="zh-CN" altLang="en-US" sz="1200" dirty="0">
                <a:latin typeface="Verdana" pitchFamily="34" charset="0"/>
                <a:ea typeface="黑体" pitchFamily="2" charset="-122"/>
              </a:rPr>
              <a:t>，</a:t>
            </a:r>
            <a:r>
              <a:rPr lang="en-US" altLang="zh-CN" sz="1200" dirty="0">
                <a:latin typeface="Verdana" pitchFamily="34" charset="0"/>
                <a:ea typeface="黑体" pitchFamily="2" charset="-122"/>
              </a:rPr>
              <a:t>Manning Publications</a:t>
            </a:r>
            <a:endParaRPr lang="zh-CN" altLang="en-US" sz="1200" dirty="0">
              <a:latin typeface="Verdana" pitchFamily="34" charset="0"/>
            </a:endParaRPr>
          </a:p>
        </p:txBody>
      </p:sp>
    </p:spTree>
    <p:extLst>
      <p:ext uri="{BB962C8B-B14F-4D97-AF65-F5344CB8AC3E}">
        <p14:creationId xmlns:p14="http://schemas.microsoft.com/office/powerpoint/2010/main" val="17718144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2"/>
          <p:cNvSpPr>
            <a:spLocks noGrp="1"/>
          </p:cNvSpPr>
          <p:nvPr>
            <p:ph sz="quarter" idx="1"/>
          </p:nvPr>
        </p:nvSpPr>
        <p:spPr>
          <a:xfrm>
            <a:off x="714375" y="1000125"/>
            <a:ext cx="7929563" cy="4572000"/>
          </a:xfrm>
        </p:spPr>
        <p:txBody>
          <a:bodyPr/>
          <a:lstStyle/>
          <a:p>
            <a:pPr eaLnBrk="1" hangingPunct="1">
              <a:buFont typeface="Wingdings 2" pitchFamily="18" charset="2"/>
              <a:buNone/>
            </a:pPr>
            <a:r>
              <a:rPr lang="zh-CN" altLang="en-US" b="1">
                <a:solidFill>
                  <a:srgbClr val="00B050"/>
                </a:solidFill>
                <a:latin typeface="黑体" pitchFamily="2" charset="-122"/>
                <a:ea typeface="黑体" pitchFamily="2" charset="-122"/>
              </a:rPr>
              <a:t>什么是</a:t>
            </a:r>
            <a:r>
              <a:rPr lang="en-US" altLang="zh-CN" b="1">
                <a:solidFill>
                  <a:srgbClr val="00B050"/>
                </a:solidFill>
                <a:latin typeface="黑体" pitchFamily="2" charset="-122"/>
                <a:ea typeface="黑体" pitchFamily="2" charset="-122"/>
              </a:rPr>
              <a:t>PageRank</a:t>
            </a:r>
          </a:p>
          <a:p>
            <a:pPr lvl="1" eaLnBrk="1" hangingPunct="1"/>
            <a:r>
              <a:rPr lang="en-US" altLang="zh-CN">
                <a:latin typeface="黑体" pitchFamily="2" charset="-122"/>
                <a:ea typeface="黑体" pitchFamily="2" charset="-122"/>
              </a:rPr>
              <a:t>PageRank</a:t>
            </a:r>
            <a:r>
              <a:rPr lang="zh-CN" altLang="en-US">
                <a:latin typeface="黑体" pitchFamily="2" charset="-122"/>
                <a:ea typeface="黑体" pitchFamily="2" charset="-122"/>
              </a:rPr>
              <a:t>是一种在搜索引擎中根据网页之间相互的链接关系计算网页排名的技术。</a:t>
            </a:r>
          </a:p>
          <a:p>
            <a:pPr lvl="1" eaLnBrk="1" hangingPunct="1"/>
            <a:r>
              <a:rPr lang="en-US" altLang="zh-CN">
                <a:latin typeface="黑体" pitchFamily="2" charset="-122"/>
                <a:ea typeface="黑体" pitchFamily="2" charset="-122"/>
              </a:rPr>
              <a:t>PageRank</a:t>
            </a:r>
            <a:r>
              <a:rPr lang="zh-CN" altLang="en-US">
                <a:latin typeface="黑体" pitchFamily="2" charset="-122"/>
                <a:ea typeface="黑体" pitchFamily="2" charset="-122"/>
              </a:rPr>
              <a:t>是</a:t>
            </a:r>
            <a:r>
              <a:rPr lang="en-US" altLang="zh-CN">
                <a:latin typeface="黑体" pitchFamily="2" charset="-122"/>
                <a:ea typeface="黑体" pitchFamily="2" charset="-122"/>
              </a:rPr>
              <a:t>Google</a:t>
            </a:r>
            <a:r>
              <a:rPr lang="zh-CN" altLang="en-US">
                <a:latin typeface="黑体" pitchFamily="2" charset="-122"/>
                <a:ea typeface="黑体" pitchFamily="2" charset="-122"/>
              </a:rPr>
              <a:t>用来标识网页的等级或重要性的一种方法。其级别从</a:t>
            </a:r>
            <a:r>
              <a:rPr lang="en-US" altLang="zh-CN">
                <a:latin typeface="黑体" pitchFamily="2" charset="-122"/>
                <a:ea typeface="黑体" pitchFamily="2" charset="-122"/>
              </a:rPr>
              <a:t>1</a:t>
            </a:r>
            <a:r>
              <a:rPr lang="zh-CN" altLang="en-US">
                <a:latin typeface="黑体" pitchFamily="2" charset="-122"/>
                <a:ea typeface="黑体" pitchFamily="2" charset="-122"/>
              </a:rPr>
              <a:t>到</a:t>
            </a:r>
            <a:r>
              <a:rPr lang="en-US" altLang="zh-CN">
                <a:latin typeface="黑体" pitchFamily="2" charset="-122"/>
                <a:ea typeface="黑体" pitchFamily="2" charset="-122"/>
              </a:rPr>
              <a:t>10</a:t>
            </a:r>
            <a:r>
              <a:rPr lang="zh-CN" altLang="en-US">
                <a:latin typeface="黑体" pitchFamily="2" charset="-122"/>
                <a:ea typeface="黑体" pitchFamily="2" charset="-122"/>
              </a:rPr>
              <a:t>级，</a:t>
            </a:r>
            <a:r>
              <a:rPr lang="en-US" altLang="zh-CN">
                <a:latin typeface="黑体" pitchFamily="2" charset="-122"/>
                <a:ea typeface="黑体" pitchFamily="2" charset="-122"/>
              </a:rPr>
              <a:t>PR</a:t>
            </a:r>
            <a:r>
              <a:rPr lang="zh-CN" altLang="en-US">
                <a:latin typeface="黑体" pitchFamily="2" charset="-122"/>
                <a:ea typeface="黑体" pitchFamily="2" charset="-122"/>
              </a:rPr>
              <a:t>值越高说明该网页越受欢迎（越重要）。</a:t>
            </a:r>
          </a:p>
        </p:txBody>
      </p:sp>
      <p:sp>
        <p:nvSpPr>
          <p:cNvPr id="4" name="标题 1"/>
          <p:cNvSpPr txBox="1">
            <a:spLocks/>
          </p:cNvSpPr>
          <p:nvPr/>
        </p:nvSpPr>
        <p:spPr>
          <a:xfrm>
            <a:off x="1000125" y="214313"/>
            <a:ext cx="7772400" cy="571500"/>
          </a:xfrm>
          <a:prstGeom prst="rect">
            <a:avLst/>
          </a:prstGeom>
        </p:spPr>
        <p:txBody>
          <a:bodyPr bIns="91440" anchor="b">
            <a:normAutofit/>
          </a:bodyPr>
          <a:lstStyle/>
          <a:p>
            <a:pPr algn="r" fontAlgn="auto">
              <a:spcAft>
                <a:spcPts val="0"/>
              </a:spcAft>
              <a:defRPr/>
            </a:pPr>
            <a:r>
              <a:rPr lang="zh-CN" altLang="en-US"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网页排名图算法</a:t>
            </a:r>
            <a:r>
              <a:rPr lang="en-US" altLang="zh-CN"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PageRank</a:t>
            </a:r>
            <a:endParaRPr lang="zh-CN" altLang="en-US" sz="2400" dirty="0">
              <a:solidFill>
                <a:srgbClr val="C00000"/>
              </a:solidFill>
              <a:latin typeface="+mj-lt"/>
              <a:ea typeface="+mj-ea"/>
              <a:cs typeface="+mj-cs"/>
            </a:endParaRPr>
          </a:p>
        </p:txBody>
      </p:sp>
    </p:spTree>
    <p:extLst>
      <p:ext uri="{BB962C8B-B14F-4D97-AF65-F5344CB8AC3E}">
        <p14:creationId xmlns:p14="http://schemas.microsoft.com/office/powerpoint/2010/main" val="29274422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a:xfrm>
            <a:off x="571500" y="785813"/>
            <a:ext cx="7748588" cy="576262"/>
          </a:xfrm>
        </p:spPr>
        <p:txBody>
          <a:bodyPr/>
          <a:lstStyle/>
          <a:p>
            <a:pPr eaLnBrk="1" hangingPunct="1"/>
            <a:r>
              <a:rPr lang="en-US" altLang="zh-CN" sz="2600" b="1">
                <a:solidFill>
                  <a:srgbClr val="00B050"/>
                </a:solidFill>
                <a:latin typeface="黑体" pitchFamily="2" charset="-122"/>
                <a:ea typeface="黑体" pitchFamily="2" charset="-122"/>
              </a:rPr>
              <a:t>PageRank</a:t>
            </a:r>
            <a:r>
              <a:rPr lang="zh-CN" altLang="en-US" sz="2600" b="1">
                <a:solidFill>
                  <a:srgbClr val="00B050"/>
                </a:solidFill>
                <a:latin typeface="黑体" pitchFamily="2" charset="-122"/>
                <a:ea typeface="黑体" pitchFamily="2" charset="-122"/>
              </a:rPr>
              <a:t>的基本设计思想和设计原则</a:t>
            </a:r>
          </a:p>
        </p:txBody>
      </p:sp>
      <p:sp>
        <p:nvSpPr>
          <p:cNvPr id="1028" name="内容占位符 2"/>
          <p:cNvSpPr>
            <a:spLocks noGrp="1"/>
          </p:cNvSpPr>
          <p:nvPr>
            <p:ph sz="quarter" idx="1"/>
          </p:nvPr>
        </p:nvSpPr>
        <p:spPr>
          <a:xfrm>
            <a:off x="357188" y="1500188"/>
            <a:ext cx="2928937" cy="4857750"/>
          </a:xfrm>
        </p:spPr>
        <p:txBody>
          <a:bodyPr/>
          <a:lstStyle/>
          <a:p>
            <a:pPr eaLnBrk="1" hangingPunct="1">
              <a:buFont typeface="Wingdings 2" pitchFamily="18" charset="2"/>
              <a:buNone/>
            </a:pPr>
            <a:r>
              <a:rPr lang="zh-CN" altLang="en-US" sz="2400">
                <a:latin typeface="黑体" pitchFamily="2" charset="-122"/>
                <a:ea typeface="黑体" pitchFamily="2" charset="-122"/>
              </a:rPr>
              <a:t>被许多优质网页所链接的网页，多半也是优质网页。</a:t>
            </a:r>
            <a:endParaRPr lang="en-US" altLang="zh-CN" sz="2400">
              <a:latin typeface="黑体" pitchFamily="2" charset="-122"/>
              <a:ea typeface="黑体" pitchFamily="2" charset="-122"/>
            </a:endParaRPr>
          </a:p>
          <a:p>
            <a:pPr eaLnBrk="1" hangingPunct="1">
              <a:buFont typeface="Wingdings 2" pitchFamily="18" charset="2"/>
              <a:buNone/>
            </a:pPr>
            <a:r>
              <a:rPr lang="zh-CN" altLang="en-US" sz="2400">
                <a:latin typeface="黑体" pitchFamily="2" charset="-122"/>
                <a:ea typeface="黑体" pitchFamily="2" charset="-122"/>
              </a:rPr>
              <a:t>一个网页要想拥有较高的</a:t>
            </a:r>
            <a:r>
              <a:rPr lang="en-US" altLang="zh-CN" sz="2400">
                <a:latin typeface="黑体" pitchFamily="2" charset="-122"/>
                <a:ea typeface="黑体" pitchFamily="2" charset="-122"/>
              </a:rPr>
              <a:t>PR</a:t>
            </a:r>
            <a:r>
              <a:rPr lang="zh-CN" altLang="en-US" sz="2400">
                <a:latin typeface="黑体" pitchFamily="2" charset="-122"/>
                <a:ea typeface="黑体" pitchFamily="2" charset="-122"/>
              </a:rPr>
              <a:t>值的条件：</a:t>
            </a:r>
            <a:endParaRPr lang="en-US" altLang="zh-CN" sz="2400">
              <a:latin typeface="黑体" pitchFamily="2" charset="-122"/>
              <a:ea typeface="黑体" pitchFamily="2" charset="-122"/>
            </a:endParaRPr>
          </a:p>
          <a:p>
            <a:pPr lvl="1" eaLnBrk="1" hangingPunct="1">
              <a:buFont typeface="Wingdings" pitchFamily="2" charset="2"/>
              <a:buChar char="l"/>
            </a:pPr>
            <a:r>
              <a:rPr lang="zh-CN" altLang="en-US">
                <a:latin typeface="黑体" pitchFamily="2" charset="-122"/>
                <a:ea typeface="黑体" pitchFamily="2" charset="-122"/>
              </a:rPr>
              <a:t>有很多网页链接到它；</a:t>
            </a:r>
            <a:endParaRPr lang="en-US" altLang="zh-CN">
              <a:latin typeface="黑体" pitchFamily="2" charset="-122"/>
              <a:ea typeface="黑体" pitchFamily="2" charset="-122"/>
            </a:endParaRPr>
          </a:p>
          <a:p>
            <a:pPr lvl="1" eaLnBrk="1" hangingPunct="1">
              <a:buFont typeface="Wingdings" pitchFamily="2" charset="2"/>
              <a:buChar char="l"/>
            </a:pPr>
            <a:r>
              <a:rPr lang="zh-CN" altLang="en-US">
                <a:latin typeface="黑体" pitchFamily="2" charset="-122"/>
                <a:ea typeface="黑体" pitchFamily="2" charset="-122"/>
              </a:rPr>
              <a:t>有高质量的网页链接到它</a:t>
            </a:r>
            <a:endParaRPr lang="en-US" altLang="zh-CN">
              <a:latin typeface="黑体" pitchFamily="2" charset="-122"/>
              <a:ea typeface="黑体" pitchFamily="2" charset="-122"/>
            </a:endParaRPr>
          </a:p>
          <a:p>
            <a:pPr eaLnBrk="1" hangingPunct="1"/>
            <a:endParaRPr lang="zh-CN" altLang="en-US" sz="2400">
              <a:latin typeface="黑体" pitchFamily="2" charset="-122"/>
              <a:ea typeface="黑体" pitchFamily="2" charset="-122"/>
            </a:endParaRPr>
          </a:p>
        </p:txBody>
      </p:sp>
      <p:graphicFrame>
        <p:nvGraphicFramePr>
          <p:cNvPr id="1026" name="Object 2"/>
          <p:cNvGraphicFramePr>
            <a:graphicFrameLocks noChangeAspect="1"/>
          </p:cNvGraphicFramePr>
          <p:nvPr/>
        </p:nvGraphicFramePr>
        <p:xfrm>
          <a:off x="3714750" y="1571625"/>
          <a:ext cx="4924425" cy="5038725"/>
        </p:xfrm>
        <a:graphic>
          <a:graphicData uri="http://schemas.openxmlformats.org/presentationml/2006/ole">
            <mc:AlternateContent xmlns:mc="http://schemas.openxmlformats.org/markup-compatibility/2006">
              <mc:Choice xmlns:v="urn:schemas-microsoft-com:vml" Requires="v">
                <p:oleObj spid="_x0000_s13349" name="Visio" r:id="rId3" imgW="6618476" imgH="6770721" progId="">
                  <p:embed/>
                </p:oleObj>
              </mc:Choice>
              <mc:Fallback>
                <p:oleObj name="Visio" r:id="rId3" imgW="6618476" imgH="6770721" progId="">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0" y="1571625"/>
                        <a:ext cx="4924425" cy="5038725"/>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5" name="标题 1"/>
          <p:cNvSpPr txBox="1">
            <a:spLocks/>
          </p:cNvSpPr>
          <p:nvPr/>
        </p:nvSpPr>
        <p:spPr>
          <a:xfrm>
            <a:off x="1000125" y="214313"/>
            <a:ext cx="7772400" cy="571500"/>
          </a:xfrm>
          <a:prstGeom prst="rect">
            <a:avLst/>
          </a:prstGeom>
        </p:spPr>
        <p:txBody>
          <a:bodyPr bIns="91440" anchor="b">
            <a:normAutofit/>
          </a:bodyPr>
          <a:lstStyle/>
          <a:p>
            <a:pPr algn="r" fontAlgn="auto">
              <a:spcAft>
                <a:spcPts val="0"/>
              </a:spcAft>
              <a:defRPr/>
            </a:pPr>
            <a:r>
              <a:rPr lang="zh-CN" altLang="en-US"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网页排名图算法</a:t>
            </a:r>
            <a:r>
              <a:rPr lang="en-US" altLang="zh-CN"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PageRank</a:t>
            </a:r>
            <a:endParaRPr lang="zh-CN" altLang="en-US" sz="2400" dirty="0">
              <a:solidFill>
                <a:srgbClr val="C00000"/>
              </a:solidFill>
              <a:latin typeface="+mj-lt"/>
              <a:ea typeface="+mj-ea"/>
              <a:cs typeface="+mj-cs"/>
            </a:endParaRPr>
          </a:p>
        </p:txBody>
      </p:sp>
    </p:spTree>
    <p:extLst>
      <p:ext uri="{BB962C8B-B14F-4D97-AF65-F5344CB8AC3E}">
        <p14:creationId xmlns:p14="http://schemas.microsoft.com/office/powerpoint/2010/main" val="39503635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857250" y="714375"/>
            <a:ext cx="7772400" cy="642938"/>
          </a:xfrm>
        </p:spPr>
        <p:txBody>
          <a:bodyPr/>
          <a:lstStyle/>
          <a:p>
            <a:pPr eaLnBrk="1" hangingPunct="1"/>
            <a:r>
              <a:rPr lang="en-US" altLang="zh-CN" sz="2600" b="1">
                <a:solidFill>
                  <a:srgbClr val="00B050"/>
                </a:solidFill>
                <a:latin typeface="黑体" pitchFamily="2" charset="-122"/>
                <a:ea typeface="黑体" pitchFamily="2" charset="-122"/>
              </a:rPr>
              <a:t>PageRank</a:t>
            </a:r>
            <a:r>
              <a:rPr lang="zh-CN" altLang="en-US" sz="2600" b="1">
                <a:solidFill>
                  <a:srgbClr val="00B050"/>
                </a:solidFill>
                <a:latin typeface="黑体" pitchFamily="2" charset="-122"/>
                <a:ea typeface="黑体" pitchFamily="2" charset="-122"/>
              </a:rPr>
              <a:t>的简化模型</a:t>
            </a:r>
          </a:p>
        </p:txBody>
      </p:sp>
      <p:sp>
        <p:nvSpPr>
          <p:cNvPr id="3" name="内容占位符 2"/>
          <p:cNvSpPr>
            <a:spLocks noGrp="1"/>
          </p:cNvSpPr>
          <p:nvPr>
            <p:ph sz="quarter" idx="1"/>
          </p:nvPr>
        </p:nvSpPr>
        <p:spPr>
          <a:xfrm>
            <a:off x="785786" y="1500174"/>
            <a:ext cx="7772400" cy="4572000"/>
          </a:xfrm>
        </p:spPr>
        <p:txBody>
          <a:bodyPr>
            <a:normAutofit/>
          </a:bodyPr>
          <a:lstStyle/>
          <a:p>
            <a:pPr marL="274320" indent="-274320" eaLnBrk="1" fontAlgn="auto" hangingPunct="1">
              <a:spcBef>
                <a:spcPts val="580"/>
              </a:spcBef>
              <a:spcAft>
                <a:spcPts val="0"/>
              </a:spcAft>
              <a:buFont typeface="Wingdings 2"/>
              <a:buChar char=""/>
              <a:defRPr/>
            </a:pPr>
            <a:r>
              <a:rPr lang="zh-CN" altLang="en-US" sz="2400" dirty="0">
                <a:latin typeface="黑体" pitchFamily="2" charset="-122"/>
                <a:ea typeface="黑体" pitchFamily="2" charset="-122"/>
              </a:rPr>
              <a:t>可以把互联网上的各个网页之间的链接关系看成一个有向图。</a:t>
            </a:r>
            <a:endParaRPr lang="en-US" altLang="zh-CN" sz="2400" dirty="0">
              <a:latin typeface="黑体" pitchFamily="2" charset="-122"/>
              <a:ea typeface="黑体" pitchFamily="2" charset="-122"/>
            </a:endParaRPr>
          </a:p>
          <a:p>
            <a:pPr marL="274320" indent="-274320" eaLnBrk="1" fontAlgn="auto" hangingPunct="1">
              <a:spcBef>
                <a:spcPts val="580"/>
              </a:spcBef>
              <a:spcAft>
                <a:spcPts val="0"/>
              </a:spcAft>
              <a:buFont typeface="Wingdings 2"/>
              <a:buChar char=""/>
              <a:defRPr/>
            </a:pPr>
            <a:r>
              <a:rPr lang="zh-CN" altLang="en-US" sz="2400" dirty="0">
                <a:latin typeface="黑体" pitchFamily="2" charset="-122"/>
                <a:ea typeface="黑体" pitchFamily="2" charset="-122"/>
              </a:rPr>
              <a:t>对于任意网页</a:t>
            </a:r>
            <a:r>
              <a:rPr lang="en-US" altLang="zh-CN" sz="2400" dirty="0">
                <a:latin typeface="黑体" pitchFamily="2" charset="-122"/>
                <a:ea typeface="黑体" pitchFamily="2" charset="-122"/>
              </a:rPr>
              <a:t>Pi</a:t>
            </a:r>
            <a:r>
              <a:rPr lang="zh-CN" altLang="en-US" sz="2400" dirty="0">
                <a:latin typeface="黑体" pitchFamily="2" charset="-122"/>
                <a:ea typeface="黑体" pitchFamily="2" charset="-122"/>
              </a:rPr>
              <a:t>，它的</a:t>
            </a:r>
            <a:r>
              <a:rPr lang="en-US" altLang="zh-CN" sz="2400" dirty="0" err="1">
                <a:latin typeface="黑体" pitchFamily="2" charset="-122"/>
                <a:ea typeface="黑体" pitchFamily="2" charset="-122"/>
              </a:rPr>
              <a:t>PageRank</a:t>
            </a:r>
            <a:r>
              <a:rPr lang="zh-CN" altLang="en-US" sz="2400" dirty="0">
                <a:latin typeface="黑体" pitchFamily="2" charset="-122"/>
                <a:ea typeface="黑体" pitchFamily="2" charset="-122"/>
              </a:rPr>
              <a:t>值可表示为：</a:t>
            </a:r>
            <a:endParaRPr lang="en-US" altLang="zh-CN" sz="2400" dirty="0">
              <a:latin typeface="黑体" pitchFamily="2" charset="-122"/>
              <a:ea typeface="黑体" pitchFamily="2" charset="-122"/>
            </a:endParaRPr>
          </a:p>
          <a:p>
            <a:pPr marL="274320" indent="-274320" eaLnBrk="1" fontAlgn="auto" hangingPunct="1">
              <a:spcBef>
                <a:spcPts val="580"/>
              </a:spcBef>
              <a:spcAft>
                <a:spcPts val="0"/>
              </a:spcAft>
              <a:buFont typeface="Wingdings 2"/>
              <a:buChar char=""/>
              <a:defRPr/>
            </a:pPr>
            <a:endParaRPr lang="en-US" altLang="zh-CN" sz="2400" dirty="0">
              <a:latin typeface="黑体" pitchFamily="2" charset="-122"/>
              <a:ea typeface="黑体" pitchFamily="2" charset="-122"/>
            </a:endParaRPr>
          </a:p>
          <a:p>
            <a:pPr marL="548640" lvl="1" eaLnBrk="1" fontAlgn="auto" hangingPunct="1">
              <a:spcBef>
                <a:spcPts val="370"/>
              </a:spcBef>
              <a:spcAft>
                <a:spcPts val="0"/>
              </a:spcAft>
              <a:buFont typeface="Wingdings 2"/>
              <a:buNone/>
              <a:defRPr/>
            </a:pPr>
            <a:r>
              <a:rPr lang="en-US" altLang="zh-CN" dirty="0">
                <a:latin typeface="黑体" pitchFamily="2" charset="-122"/>
                <a:ea typeface="黑体" pitchFamily="2" charset="-122"/>
              </a:rPr>
              <a:t>					     </a:t>
            </a:r>
            <a:r>
              <a:rPr lang="zh-CN" altLang="en-US" dirty="0">
                <a:latin typeface="黑体" pitchFamily="2" charset="-122"/>
                <a:ea typeface="黑体" pitchFamily="2" charset="-122"/>
              </a:rPr>
              <a:t>其中</a:t>
            </a:r>
            <a:r>
              <a:rPr lang="en-US" altLang="zh-CN" dirty="0">
                <a:latin typeface="黑体" pitchFamily="2" charset="-122"/>
                <a:ea typeface="黑体" pitchFamily="2" charset="-122"/>
              </a:rPr>
              <a:t>Bi</a:t>
            </a:r>
            <a:r>
              <a:rPr lang="zh-CN" altLang="en-US" dirty="0">
                <a:latin typeface="黑体" pitchFamily="2" charset="-122"/>
                <a:ea typeface="黑体" pitchFamily="2" charset="-122"/>
              </a:rPr>
              <a:t>为所有链接到网   </a:t>
            </a:r>
            <a:endParaRPr lang="en-US" altLang="zh-CN" dirty="0">
              <a:latin typeface="黑体" pitchFamily="2" charset="-122"/>
              <a:ea typeface="黑体" pitchFamily="2" charset="-122"/>
            </a:endParaRPr>
          </a:p>
          <a:p>
            <a:pPr marL="548640" lvl="1" eaLnBrk="1" fontAlgn="auto" hangingPunct="1">
              <a:spcBef>
                <a:spcPts val="370"/>
              </a:spcBef>
              <a:spcAft>
                <a:spcPts val="0"/>
              </a:spcAft>
              <a:buFont typeface="Wingdings 2"/>
              <a:buNone/>
              <a:defRPr/>
            </a:pPr>
            <a:r>
              <a:rPr lang="en-US" altLang="zh-CN" dirty="0">
                <a:latin typeface="黑体" pitchFamily="2" charset="-122"/>
                <a:ea typeface="黑体" pitchFamily="2" charset="-122"/>
              </a:rPr>
              <a:t>                           </a:t>
            </a:r>
            <a:r>
              <a:rPr lang="zh-CN" altLang="en-US" dirty="0">
                <a:latin typeface="黑体" pitchFamily="2" charset="-122"/>
                <a:ea typeface="黑体" pitchFamily="2" charset="-122"/>
              </a:rPr>
              <a:t>页</a:t>
            </a:r>
            <a:r>
              <a:rPr lang="en-US" altLang="zh-CN" dirty="0">
                <a:latin typeface="黑体" pitchFamily="2" charset="-122"/>
                <a:ea typeface="黑体" pitchFamily="2" charset="-122"/>
              </a:rPr>
              <a:t>i</a:t>
            </a:r>
            <a:r>
              <a:rPr lang="zh-CN" altLang="en-US" dirty="0">
                <a:latin typeface="黑体" pitchFamily="2" charset="-122"/>
                <a:ea typeface="黑体" pitchFamily="2" charset="-122"/>
              </a:rPr>
              <a:t>的网页集合</a:t>
            </a:r>
            <a:endParaRPr lang="en-US" altLang="zh-CN" dirty="0">
              <a:latin typeface="黑体" pitchFamily="2" charset="-122"/>
              <a:ea typeface="黑体" pitchFamily="2" charset="-122"/>
            </a:endParaRPr>
          </a:p>
          <a:p>
            <a:pPr lvl="5">
              <a:buFontTx/>
              <a:buNone/>
              <a:defRPr/>
            </a:pPr>
            <a:r>
              <a:rPr lang="en-US" altLang="zh-CN" sz="2400" dirty="0">
                <a:latin typeface="黑体" pitchFamily="2" charset="-122"/>
                <a:ea typeface="黑体" pitchFamily="2" charset="-122"/>
              </a:rPr>
              <a:t>			           </a:t>
            </a:r>
            <a:r>
              <a:rPr lang="en-US" altLang="zh-CN" sz="2400" dirty="0" err="1">
                <a:latin typeface="黑体" pitchFamily="2" charset="-122"/>
                <a:ea typeface="黑体" pitchFamily="2" charset="-122"/>
              </a:rPr>
              <a:t>Lj</a:t>
            </a:r>
            <a:r>
              <a:rPr lang="zh-CN" altLang="en-US" sz="2400" dirty="0">
                <a:latin typeface="黑体" pitchFamily="2" charset="-122"/>
                <a:ea typeface="黑体" pitchFamily="2" charset="-122"/>
              </a:rPr>
              <a:t>为网页</a:t>
            </a:r>
            <a:r>
              <a:rPr lang="en-US" altLang="zh-CN" sz="2400" dirty="0">
                <a:latin typeface="黑体" pitchFamily="2" charset="-122"/>
                <a:ea typeface="黑体" pitchFamily="2" charset="-122"/>
              </a:rPr>
              <a:t>j</a:t>
            </a:r>
            <a:r>
              <a:rPr lang="zh-CN" altLang="en-US" sz="2400" dirty="0">
                <a:latin typeface="黑体" pitchFamily="2" charset="-122"/>
                <a:ea typeface="黑体" pitchFamily="2" charset="-122"/>
              </a:rPr>
              <a:t>的对外链接数（出度）。</a:t>
            </a:r>
            <a:endParaRPr lang="en-US" altLang="zh-CN" sz="2400" dirty="0">
              <a:latin typeface="黑体" pitchFamily="2" charset="-122"/>
              <a:ea typeface="黑体" pitchFamily="2" charset="-122"/>
            </a:endParaRPr>
          </a:p>
        </p:txBody>
      </p:sp>
      <p:pic>
        <p:nvPicPr>
          <p:cNvPr id="6" name="图片 5" descr="keymap.png"/>
          <p:cNvPicPr>
            <a:picLocks noChangeAspect="1"/>
          </p:cNvPicPr>
          <p:nvPr/>
        </p:nvPicPr>
        <p:blipFill>
          <a:blip r:embed="rId2" cstate="print"/>
          <a:stretch>
            <a:fillRect/>
          </a:stretch>
        </p:blipFill>
        <p:spPr>
          <a:xfrm>
            <a:off x="857224" y="4214818"/>
            <a:ext cx="3888432" cy="2420112"/>
          </a:xfrm>
          <a:prstGeom prst="rect">
            <a:avLst/>
          </a:prstGeom>
          <a:ln>
            <a:noFill/>
          </a:ln>
          <a:effectLst>
            <a:softEdge rad="112500"/>
          </a:effectLst>
        </p:spPr>
      </p:pic>
      <p:pic>
        <p:nvPicPr>
          <p:cNvPr id="14341" name="Picture 2"/>
          <p:cNvPicPr>
            <a:picLocks noChangeAspect="1" noChangeArrowheads="1"/>
          </p:cNvPicPr>
          <p:nvPr/>
        </p:nvPicPr>
        <p:blipFill>
          <a:blip r:embed="rId3" cstate="print"/>
          <a:srcRect/>
          <a:stretch>
            <a:fillRect/>
          </a:stretch>
        </p:blipFill>
        <p:spPr bwMode="auto">
          <a:xfrm>
            <a:off x="1285875" y="2928938"/>
            <a:ext cx="3168650" cy="1133475"/>
          </a:xfrm>
          <a:prstGeom prst="rect">
            <a:avLst/>
          </a:prstGeom>
          <a:noFill/>
          <a:ln w="9525" algn="ctr">
            <a:noFill/>
            <a:miter lim="800000"/>
            <a:headEnd/>
            <a:tailEnd/>
          </a:ln>
        </p:spPr>
      </p:pic>
      <p:sp>
        <p:nvSpPr>
          <p:cNvPr id="7" name="标题 1"/>
          <p:cNvSpPr txBox="1">
            <a:spLocks/>
          </p:cNvSpPr>
          <p:nvPr/>
        </p:nvSpPr>
        <p:spPr>
          <a:xfrm>
            <a:off x="1000125" y="214313"/>
            <a:ext cx="7772400" cy="571500"/>
          </a:xfrm>
          <a:prstGeom prst="rect">
            <a:avLst/>
          </a:prstGeom>
        </p:spPr>
        <p:txBody>
          <a:bodyPr bIns="91440" anchor="b">
            <a:normAutofit/>
          </a:bodyPr>
          <a:lstStyle/>
          <a:p>
            <a:pPr algn="r" fontAlgn="auto">
              <a:spcAft>
                <a:spcPts val="0"/>
              </a:spcAft>
              <a:defRPr/>
            </a:pPr>
            <a:r>
              <a:rPr lang="zh-CN" altLang="en-US"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网页排名图算法</a:t>
            </a:r>
            <a:r>
              <a:rPr lang="en-US" altLang="zh-CN"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PageRank</a:t>
            </a:r>
            <a:endParaRPr lang="zh-CN" altLang="en-US" sz="2400" dirty="0">
              <a:solidFill>
                <a:srgbClr val="C00000"/>
              </a:solidFill>
              <a:latin typeface="+mj-lt"/>
              <a:ea typeface="+mj-ea"/>
              <a:cs typeface="+mj-cs"/>
            </a:endParaRPr>
          </a:p>
        </p:txBody>
      </p:sp>
    </p:spTree>
    <p:extLst>
      <p:ext uri="{BB962C8B-B14F-4D97-AF65-F5344CB8AC3E}">
        <p14:creationId xmlns:p14="http://schemas.microsoft.com/office/powerpoint/2010/main" val="27096529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571500" y="571500"/>
            <a:ext cx="7772400" cy="714375"/>
          </a:xfrm>
        </p:spPr>
        <p:txBody>
          <a:bodyPr/>
          <a:lstStyle/>
          <a:p>
            <a:pPr eaLnBrk="1" hangingPunct="1"/>
            <a:r>
              <a:rPr lang="zh-CN" altLang="en-US" sz="2600" b="1">
                <a:solidFill>
                  <a:srgbClr val="00B050"/>
                </a:solidFill>
                <a:latin typeface="黑体" pitchFamily="2" charset="-122"/>
                <a:ea typeface="黑体" pitchFamily="2" charset="-122"/>
              </a:rPr>
              <a:t>简化模型</a:t>
            </a:r>
          </a:p>
        </p:txBody>
      </p:sp>
      <p:pic>
        <p:nvPicPr>
          <p:cNvPr id="15363" name="Picture 2"/>
          <p:cNvPicPr>
            <a:picLocks noGrp="1" noChangeAspect="1" noChangeArrowheads="1"/>
          </p:cNvPicPr>
          <p:nvPr>
            <p:ph sz="quarter" idx="1"/>
          </p:nvPr>
        </p:nvPicPr>
        <p:blipFill>
          <a:blip r:embed="rId2" cstate="print"/>
          <a:srcRect/>
          <a:stretch>
            <a:fillRect/>
          </a:stretch>
        </p:blipFill>
        <p:spPr>
          <a:xfrm>
            <a:off x="500063" y="1428750"/>
            <a:ext cx="7372350" cy="3990975"/>
          </a:xfrm>
        </p:spPr>
      </p:pic>
      <p:sp>
        <p:nvSpPr>
          <p:cNvPr id="5" name="标题 1"/>
          <p:cNvSpPr txBox="1">
            <a:spLocks/>
          </p:cNvSpPr>
          <p:nvPr/>
        </p:nvSpPr>
        <p:spPr>
          <a:xfrm>
            <a:off x="1000125" y="214313"/>
            <a:ext cx="7772400" cy="571500"/>
          </a:xfrm>
          <a:prstGeom prst="rect">
            <a:avLst/>
          </a:prstGeom>
        </p:spPr>
        <p:txBody>
          <a:bodyPr bIns="91440" anchor="b">
            <a:normAutofit/>
          </a:bodyPr>
          <a:lstStyle/>
          <a:p>
            <a:pPr algn="r" fontAlgn="auto">
              <a:spcAft>
                <a:spcPts val="0"/>
              </a:spcAft>
              <a:defRPr/>
            </a:pPr>
            <a:r>
              <a:rPr lang="zh-CN" altLang="en-US"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网页排名图算法</a:t>
            </a:r>
            <a:r>
              <a:rPr lang="en-US" altLang="zh-CN"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PageRank</a:t>
            </a:r>
            <a:endParaRPr lang="zh-CN" altLang="en-US" sz="2400" dirty="0">
              <a:solidFill>
                <a:srgbClr val="C00000"/>
              </a:solidFill>
              <a:latin typeface="+mj-lt"/>
              <a:ea typeface="+mj-ea"/>
              <a:cs typeface="+mj-cs"/>
            </a:endParaRPr>
          </a:p>
        </p:txBody>
      </p:sp>
    </p:spTree>
    <p:extLst>
      <p:ext uri="{BB962C8B-B14F-4D97-AF65-F5344CB8AC3E}">
        <p14:creationId xmlns:p14="http://schemas.microsoft.com/office/powerpoint/2010/main" val="35222154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2"/>
          <p:cNvSpPr>
            <a:spLocks noGrp="1"/>
          </p:cNvSpPr>
          <p:nvPr>
            <p:ph sz="quarter" idx="1"/>
          </p:nvPr>
        </p:nvSpPr>
        <p:spPr>
          <a:xfrm>
            <a:off x="642938" y="1428750"/>
            <a:ext cx="7772400" cy="3376613"/>
          </a:xfrm>
        </p:spPr>
        <p:txBody>
          <a:bodyPr/>
          <a:lstStyle/>
          <a:p>
            <a:pPr eaLnBrk="1" hangingPunct="1">
              <a:buFont typeface="Wingdings 2" pitchFamily="18" charset="2"/>
              <a:buNone/>
            </a:pPr>
            <a:r>
              <a:rPr lang="zh-CN" altLang="en-US">
                <a:latin typeface="黑体" pitchFamily="2" charset="-122"/>
                <a:ea typeface="黑体" pitchFamily="2" charset="-122"/>
              </a:rPr>
              <a:t>简化模型面临的缺陷</a:t>
            </a:r>
            <a:endParaRPr lang="en-US" altLang="zh-CN">
              <a:latin typeface="黑体" pitchFamily="2" charset="-122"/>
              <a:ea typeface="黑体" pitchFamily="2" charset="-122"/>
            </a:endParaRPr>
          </a:p>
          <a:p>
            <a:pPr eaLnBrk="1" hangingPunct="1">
              <a:buFont typeface="Wingdings 2" pitchFamily="18" charset="2"/>
              <a:buNone/>
            </a:pPr>
            <a:r>
              <a:rPr lang="zh-CN" altLang="en-US">
                <a:latin typeface="黑体" pitchFamily="2" charset="-122"/>
                <a:ea typeface="黑体" pitchFamily="2" charset="-122"/>
              </a:rPr>
              <a:t>  实际的网络超链接环境没有这么理想化，</a:t>
            </a:r>
            <a:r>
              <a:rPr lang="en-US" altLang="zh-CN">
                <a:latin typeface="黑体" pitchFamily="2" charset="-122"/>
                <a:ea typeface="黑体" pitchFamily="2" charset="-122"/>
              </a:rPr>
              <a:t>PageRank</a:t>
            </a:r>
            <a:r>
              <a:rPr lang="zh-CN" altLang="en-US">
                <a:latin typeface="黑体" pitchFamily="2" charset="-122"/>
                <a:ea typeface="黑体" pitchFamily="2" charset="-122"/>
              </a:rPr>
              <a:t>会面临两个问题：</a:t>
            </a:r>
            <a:endParaRPr lang="en-US" altLang="zh-CN">
              <a:latin typeface="黑体" pitchFamily="2" charset="-122"/>
              <a:ea typeface="黑体" pitchFamily="2" charset="-122"/>
            </a:endParaRPr>
          </a:p>
          <a:p>
            <a:pPr lvl="1" eaLnBrk="1" hangingPunct="1">
              <a:buFont typeface="Arial" charset="0"/>
              <a:buChar char="•"/>
            </a:pPr>
            <a:r>
              <a:rPr lang="en-US" altLang="zh-CN">
                <a:latin typeface="黑体" pitchFamily="2" charset="-122"/>
                <a:ea typeface="黑体" pitchFamily="2" charset="-122"/>
              </a:rPr>
              <a:t>Rank leak</a:t>
            </a:r>
          </a:p>
          <a:p>
            <a:pPr lvl="1" eaLnBrk="1" hangingPunct="1">
              <a:buFont typeface="Arial" charset="0"/>
              <a:buChar char="•"/>
            </a:pPr>
            <a:r>
              <a:rPr lang="en-US" altLang="zh-CN">
                <a:latin typeface="黑体" pitchFamily="2" charset="-122"/>
                <a:ea typeface="黑体" pitchFamily="2" charset="-122"/>
              </a:rPr>
              <a:t>Rank sink</a:t>
            </a:r>
          </a:p>
          <a:p>
            <a:pPr eaLnBrk="1" hangingPunct="1"/>
            <a:endParaRPr lang="zh-CN" altLang="en-US">
              <a:latin typeface="黑体" pitchFamily="2" charset="-122"/>
              <a:ea typeface="黑体" pitchFamily="2" charset="-122"/>
            </a:endParaRPr>
          </a:p>
        </p:txBody>
      </p:sp>
      <p:sp>
        <p:nvSpPr>
          <p:cNvPr id="4" name="标题 1"/>
          <p:cNvSpPr txBox="1">
            <a:spLocks/>
          </p:cNvSpPr>
          <p:nvPr/>
        </p:nvSpPr>
        <p:spPr>
          <a:xfrm>
            <a:off x="1000125" y="214313"/>
            <a:ext cx="7772400" cy="571500"/>
          </a:xfrm>
          <a:prstGeom prst="rect">
            <a:avLst/>
          </a:prstGeom>
        </p:spPr>
        <p:txBody>
          <a:bodyPr bIns="91440" anchor="b">
            <a:normAutofit/>
          </a:bodyPr>
          <a:lstStyle/>
          <a:p>
            <a:pPr algn="r" fontAlgn="auto">
              <a:spcAft>
                <a:spcPts val="0"/>
              </a:spcAft>
              <a:defRPr/>
            </a:pPr>
            <a:r>
              <a:rPr lang="zh-CN" altLang="en-US"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网页排名图算法</a:t>
            </a:r>
            <a:r>
              <a:rPr lang="en-US" altLang="zh-CN"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PageRank</a:t>
            </a:r>
            <a:endParaRPr lang="zh-CN" altLang="en-US" sz="2400" dirty="0">
              <a:solidFill>
                <a:srgbClr val="C00000"/>
              </a:solidFill>
              <a:latin typeface="+mj-lt"/>
              <a:ea typeface="+mj-ea"/>
              <a:cs typeface="+mj-cs"/>
            </a:endParaRPr>
          </a:p>
        </p:txBody>
      </p:sp>
      <p:sp>
        <p:nvSpPr>
          <p:cNvPr id="5" name="标题 1"/>
          <p:cNvSpPr txBox="1">
            <a:spLocks/>
          </p:cNvSpPr>
          <p:nvPr/>
        </p:nvSpPr>
        <p:spPr>
          <a:xfrm>
            <a:off x="571500" y="571500"/>
            <a:ext cx="7772400" cy="714375"/>
          </a:xfrm>
          <a:prstGeom prst="rect">
            <a:avLst/>
          </a:prstGeom>
        </p:spPr>
        <p:txBody>
          <a:bodyPr bIns="91440" anchor="b">
            <a:normAutofit/>
          </a:bodyPr>
          <a:lstStyle/>
          <a:p>
            <a:pPr fontAlgn="auto">
              <a:spcAft>
                <a:spcPts val="0"/>
              </a:spcAft>
              <a:defRPr/>
            </a:pPr>
            <a:r>
              <a:rPr lang="zh-CN" altLang="en-US" sz="2600" b="1">
                <a:solidFill>
                  <a:srgbClr val="00B050"/>
                </a:solidFill>
                <a:latin typeface="黑体" pitchFamily="2" charset="-122"/>
                <a:ea typeface="黑体" pitchFamily="2" charset="-122"/>
                <a:cs typeface="+mj-cs"/>
              </a:rPr>
              <a:t>简化模型</a:t>
            </a:r>
            <a:endParaRPr lang="zh-CN" altLang="en-US" sz="2600" b="1" dirty="0">
              <a:solidFill>
                <a:srgbClr val="00B050"/>
              </a:solidFill>
              <a:latin typeface="黑体" pitchFamily="2" charset="-122"/>
              <a:ea typeface="黑体" pitchFamily="2" charset="-122"/>
              <a:cs typeface="+mj-cs"/>
            </a:endParaRPr>
          </a:p>
        </p:txBody>
      </p:sp>
    </p:spTree>
    <p:extLst>
      <p:ext uri="{BB962C8B-B14F-4D97-AF65-F5344CB8AC3E}">
        <p14:creationId xmlns:p14="http://schemas.microsoft.com/office/powerpoint/2010/main" val="24163641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642938" y="428625"/>
            <a:ext cx="7772400" cy="1143000"/>
          </a:xfrm>
        </p:spPr>
        <p:txBody>
          <a:bodyPr/>
          <a:lstStyle/>
          <a:p>
            <a:pPr eaLnBrk="1" hangingPunct="1"/>
            <a:r>
              <a:rPr lang="en-US" altLang="zh-CN" sz="2600" b="1">
                <a:solidFill>
                  <a:srgbClr val="00B050"/>
                </a:solidFill>
                <a:latin typeface="Arial" charset="0"/>
                <a:cs typeface="Arial" charset="0"/>
              </a:rPr>
              <a:t>Rank Leak</a:t>
            </a:r>
            <a:endParaRPr lang="zh-CN" altLang="en-US" sz="2600" b="1">
              <a:solidFill>
                <a:srgbClr val="00B050"/>
              </a:solidFill>
              <a:latin typeface="Arial" charset="0"/>
              <a:cs typeface="Arial" charset="0"/>
            </a:endParaRPr>
          </a:p>
        </p:txBody>
      </p:sp>
      <p:pic>
        <p:nvPicPr>
          <p:cNvPr id="17411" name="Picture 3"/>
          <p:cNvPicPr>
            <a:picLocks noGrp="1" noChangeAspect="1" noChangeArrowheads="1"/>
          </p:cNvPicPr>
          <p:nvPr>
            <p:ph sz="quarter" idx="1"/>
          </p:nvPr>
        </p:nvPicPr>
        <p:blipFill>
          <a:blip r:embed="rId2" cstate="print"/>
          <a:srcRect/>
          <a:stretch>
            <a:fillRect/>
          </a:stretch>
        </p:blipFill>
        <p:spPr>
          <a:xfrm>
            <a:off x="468313" y="1844675"/>
            <a:ext cx="2519362" cy="2416175"/>
          </a:xfrm>
        </p:spPr>
      </p:pic>
      <p:graphicFrame>
        <p:nvGraphicFramePr>
          <p:cNvPr id="8" name="内容占位符 5"/>
          <p:cNvGraphicFramePr>
            <a:graphicFrameLocks/>
          </p:cNvGraphicFramePr>
          <p:nvPr/>
        </p:nvGraphicFramePr>
        <p:xfrm>
          <a:off x="3276600" y="1773238"/>
          <a:ext cx="5143535" cy="2595880"/>
        </p:xfrm>
        <a:graphic>
          <a:graphicData uri="http://schemas.openxmlformats.org/drawingml/2006/table">
            <a:tbl>
              <a:tblPr firstRow="1" bandRow="1">
                <a:tableStyleId>{5C22544A-7EE6-4342-B048-85BDC9FD1C3A}</a:tableStyleId>
              </a:tblPr>
              <a:tblGrid>
                <a:gridCol w="1143008">
                  <a:extLst>
                    <a:ext uri="{9D8B030D-6E8A-4147-A177-3AD203B41FA5}">
                      <a16:colId xmlns:a16="http://schemas.microsoft.com/office/drawing/2014/main" val="20000"/>
                    </a:ext>
                  </a:extLst>
                </a:gridCol>
                <a:gridCol w="914406">
                  <a:extLst>
                    <a:ext uri="{9D8B030D-6E8A-4147-A177-3AD203B41FA5}">
                      <a16:colId xmlns:a16="http://schemas.microsoft.com/office/drawing/2014/main" val="20001"/>
                    </a:ext>
                  </a:extLst>
                </a:gridCol>
                <a:gridCol w="1028707">
                  <a:extLst>
                    <a:ext uri="{9D8B030D-6E8A-4147-A177-3AD203B41FA5}">
                      <a16:colId xmlns:a16="http://schemas.microsoft.com/office/drawing/2014/main" val="20002"/>
                    </a:ext>
                  </a:extLst>
                </a:gridCol>
                <a:gridCol w="1028707">
                  <a:extLst>
                    <a:ext uri="{9D8B030D-6E8A-4147-A177-3AD203B41FA5}">
                      <a16:colId xmlns:a16="http://schemas.microsoft.com/office/drawing/2014/main" val="20003"/>
                    </a:ext>
                  </a:extLst>
                </a:gridCol>
                <a:gridCol w="1028707">
                  <a:extLst>
                    <a:ext uri="{9D8B030D-6E8A-4147-A177-3AD203B41FA5}">
                      <a16:colId xmlns:a16="http://schemas.microsoft.com/office/drawing/2014/main" val="20004"/>
                    </a:ext>
                  </a:extLst>
                </a:gridCol>
              </a:tblGrid>
              <a:tr h="370840">
                <a:tc>
                  <a:txBody>
                    <a:bodyPr/>
                    <a:lstStyle/>
                    <a:p>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PR(A)</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PR(B)</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PR(C)</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PR(D)</a:t>
                      </a:r>
                      <a:endParaRPr lang="zh-CN" altLang="en-US" dirty="0">
                        <a:latin typeface="Arial Narrow" pitchFamily="34" charset="0"/>
                        <a:ea typeface="黑体" pitchFamily="2" charset="-122"/>
                      </a:endParaRPr>
                    </a:p>
                  </a:txBody>
                  <a:tcPr/>
                </a:tc>
                <a:extLst>
                  <a:ext uri="{0D108BD9-81ED-4DB2-BD59-A6C34878D82A}">
                    <a16:rowId xmlns:a16="http://schemas.microsoft.com/office/drawing/2014/main" val="10000"/>
                  </a:ext>
                </a:extLst>
              </a:tr>
              <a:tr h="370840">
                <a:tc>
                  <a:txBody>
                    <a:bodyPr/>
                    <a:lstStyle/>
                    <a:p>
                      <a:r>
                        <a:rPr lang="zh-CN" altLang="en-US" dirty="0">
                          <a:latin typeface="Arial Narrow" pitchFamily="34" charset="0"/>
                          <a:ea typeface="黑体" pitchFamily="2" charset="-122"/>
                        </a:rPr>
                        <a:t>初始</a:t>
                      </a:r>
                    </a:p>
                  </a:txBody>
                  <a:tcPr/>
                </a:tc>
                <a:tc>
                  <a:txBody>
                    <a:bodyPr/>
                    <a:lstStyle/>
                    <a:p>
                      <a:r>
                        <a:rPr lang="en-US" altLang="zh-CN" dirty="0">
                          <a:latin typeface="Arial Narrow" pitchFamily="34" charset="0"/>
                          <a:ea typeface="黑体" pitchFamily="2" charset="-122"/>
                        </a:rPr>
                        <a:t>0.25</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0.25</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0.25</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0.25</a:t>
                      </a:r>
                      <a:endParaRPr lang="zh-CN" altLang="en-US" dirty="0">
                        <a:latin typeface="Arial Narrow" pitchFamily="34" charset="0"/>
                        <a:ea typeface="黑体" pitchFamily="2" charset="-122"/>
                      </a:endParaRPr>
                    </a:p>
                  </a:txBody>
                  <a:tcPr/>
                </a:tc>
                <a:extLst>
                  <a:ext uri="{0D108BD9-81ED-4DB2-BD59-A6C34878D82A}">
                    <a16:rowId xmlns:a16="http://schemas.microsoft.com/office/drawing/2014/main" val="10001"/>
                  </a:ext>
                </a:extLst>
              </a:tr>
              <a:tr h="370840">
                <a:tc>
                  <a:txBody>
                    <a:bodyPr/>
                    <a:lstStyle/>
                    <a:p>
                      <a:r>
                        <a:rPr lang="zh-CN" altLang="en-US" dirty="0">
                          <a:latin typeface="Arial Narrow" pitchFamily="34" charset="0"/>
                          <a:ea typeface="黑体" pitchFamily="2" charset="-122"/>
                        </a:rPr>
                        <a:t>一次迭代</a:t>
                      </a:r>
                    </a:p>
                  </a:txBody>
                  <a:tcPr/>
                </a:tc>
                <a:tc>
                  <a:txBody>
                    <a:bodyPr/>
                    <a:lstStyle/>
                    <a:p>
                      <a:r>
                        <a:rPr lang="en-US" altLang="zh-CN" dirty="0">
                          <a:latin typeface="Arial Narrow" pitchFamily="34" charset="0"/>
                          <a:ea typeface="黑体" pitchFamily="2" charset="-122"/>
                        </a:rPr>
                        <a:t>0.125</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0.125</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0.25</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0.25</a:t>
                      </a:r>
                      <a:endParaRPr lang="zh-CN" altLang="en-US" dirty="0">
                        <a:latin typeface="Arial Narrow" pitchFamily="34" charset="0"/>
                        <a:ea typeface="黑体" pitchFamily="2" charset="-122"/>
                      </a:endParaRPr>
                    </a:p>
                  </a:txBody>
                  <a:tcPr/>
                </a:tc>
                <a:extLst>
                  <a:ext uri="{0D108BD9-81ED-4DB2-BD59-A6C34878D82A}">
                    <a16:rowId xmlns:a16="http://schemas.microsoft.com/office/drawing/2014/main" val="10002"/>
                  </a:ext>
                </a:extLst>
              </a:tr>
              <a:tr h="370840">
                <a:tc>
                  <a:txBody>
                    <a:bodyPr/>
                    <a:lstStyle/>
                    <a:p>
                      <a:r>
                        <a:rPr lang="zh-CN" altLang="en-US" dirty="0">
                          <a:latin typeface="Arial Narrow" pitchFamily="34" charset="0"/>
                          <a:ea typeface="黑体" pitchFamily="2" charset="-122"/>
                        </a:rPr>
                        <a:t>二次迭代</a:t>
                      </a:r>
                    </a:p>
                  </a:txBody>
                  <a:tcPr/>
                </a:tc>
                <a:tc>
                  <a:txBody>
                    <a:bodyPr/>
                    <a:lstStyle/>
                    <a:p>
                      <a:r>
                        <a:rPr lang="en-US" altLang="zh-CN" dirty="0">
                          <a:latin typeface="Arial Narrow" pitchFamily="34" charset="0"/>
                          <a:ea typeface="黑体" pitchFamily="2" charset="-122"/>
                        </a:rPr>
                        <a:t>0.125</a:t>
                      </a:r>
                      <a:endParaRPr lang="zh-CN" altLang="en-US" dirty="0">
                        <a:latin typeface="Arial Narrow" pitchFamily="34" charset="0"/>
                        <a:ea typeface="黑体" pitchFamily="2"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rial Narrow" pitchFamily="34" charset="0"/>
                          <a:ea typeface="黑体" pitchFamily="2" charset="-122"/>
                        </a:rPr>
                        <a:t>0.125</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0.125</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0.25</a:t>
                      </a:r>
                      <a:endParaRPr lang="zh-CN" altLang="en-US" dirty="0">
                        <a:latin typeface="Arial Narrow" pitchFamily="34" charset="0"/>
                        <a:ea typeface="黑体" pitchFamily="2" charset="-122"/>
                      </a:endParaRPr>
                    </a:p>
                  </a:txBody>
                  <a:tcPr/>
                </a:tc>
                <a:extLst>
                  <a:ext uri="{0D108BD9-81ED-4DB2-BD59-A6C34878D82A}">
                    <a16:rowId xmlns:a16="http://schemas.microsoft.com/office/drawing/2014/main" val="10003"/>
                  </a:ext>
                </a:extLst>
              </a:tr>
              <a:tr h="370840">
                <a:tc>
                  <a:txBody>
                    <a:bodyPr/>
                    <a:lstStyle/>
                    <a:p>
                      <a:r>
                        <a:rPr lang="zh-CN" altLang="en-US" dirty="0">
                          <a:latin typeface="Arial Narrow" pitchFamily="34" charset="0"/>
                          <a:ea typeface="黑体" pitchFamily="2" charset="-122"/>
                        </a:rPr>
                        <a:t>三次迭代</a:t>
                      </a:r>
                    </a:p>
                  </a:txBody>
                  <a:tcPr/>
                </a:tc>
                <a:tc>
                  <a:txBody>
                    <a:bodyPr/>
                    <a:lstStyle/>
                    <a:p>
                      <a:r>
                        <a:rPr lang="en-US" altLang="zh-CN" dirty="0">
                          <a:latin typeface="Arial Narrow" pitchFamily="34" charset="0"/>
                          <a:ea typeface="黑体" pitchFamily="2" charset="-122"/>
                        </a:rPr>
                        <a:t>0.125</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0.125</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0.125</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0.125</a:t>
                      </a:r>
                      <a:endParaRPr lang="zh-CN" altLang="en-US" dirty="0">
                        <a:latin typeface="Arial Narrow" pitchFamily="34" charset="0"/>
                        <a:ea typeface="黑体" pitchFamily="2" charset="-122"/>
                      </a:endParaRPr>
                    </a:p>
                  </a:txBody>
                  <a:tcPr/>
                </a:tc>
                <a:extLst>
                  <a:ext uri="{0D108BD9-81ED-4DB2-BD59-A6C34878D82A}">
                    <a16:rowId xmlns:a16="http://schemas.microsoft.com/office/drawing/2014/main" val="10004"/>
                  </a:ext>
                </a:extLst>
              </a:tr>
              <a:tr h="370840">
                <a:tc>
                  <a:txBody>
                    <a:bodyPr/>
                    <a:lstStyle/>
                    <a:p>
                      <a:r>
                        <a:rPr lang="en-US" altLang="zh-CN" dirty="0">
                          <a:latin typeface="Arial Narrow" pitchFamily="34" charset="0"/>
                          <a:ea typeface="黑体" pitchFamily="2" charset="-122"/>
                        </a:rPr>
                        <a:t>…</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a:t>
                      </a:r>
                      <a:endParaRPr lang="zh-CN" altLang="en-US" dirty="0">
                        <a:latin typeface="Arial Narrow" pitchFamily="34" charset="0"/>
                        <a:ea typeface="黑体" pitchFamily="2" charset="-122"/>
                      </a:endParaRPr>
                    </a:p>
                  </a:txBody>
                  <a:tcPr/>
                </a:tc>
                <a:extLst>
                  <a:ext uri="{0D108BD9-81ED-4DB2-BD59-A6C34878D82A}">
                    <a16:rowId xmlns:a16="http://schemas.microsoft.com/office/drawing/2014/main" val="10005"/>
                  </a:ext>
                </a:extLst>
              </a:tr>
              <a:tr h="370840">
                <a:tc>
                  <a:txBody>
                    <a:bodyPr/>
                    <a:lstStyle/>
                    <a:p>
                      <a:r>
                        <a:rPr lang="en-US" altLang="zh-CN" dirty="0">
                          <a:latin typeface="Arial Narrow" pitchFamily="34" charset="0"/>
                          <a:ea typeface="黑体" pitchFamily="2" charset="-122"/>
                        </a:rPr>
                        <a:t>n</a:t>
                      </a:r>
                      <a:r>
                        <a:rPr lang="zh-CN" altLang="en-US" dirty="0">
                          <a:latin typeface="Arial Narrow" pitchFamily="34" charset="0"/>
                          <a:ea typeface="黑体" pitchFamily="2" charset="-122"/>
                        </a:rPr>
                        <a:t>次迭代</a:t>
                      </a:r>
                    </a:p>
                  </a:txBody>
                  <a:tcPr/>
                </a:tc>
                <a:tc>
                  <a:txBody>
                    <a:bodyPr/>
                    <a:lstStyle/>
                    <a:p>
                      <a:r>
                        <a:rPr lang="en-US" altLang="zh-CN" dirty="0">
                          <a:latin typeface="Arial Narrow" pitchFamily="34" charset="0"/>
                          <a:ea typeface="黑体" pitchFamily="2" charset="-122"/>
                        </a:rPr>
                        <a:t>0</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a:t>
                      </a:r>
                      <a:endParaRPr lang="zh-CN" altLang="en-US" dirty="0">
                        <a:latin typeface="Arial Narrow" pitchFamily="34" charset="0"/>
                        <a:ea typeface="黑体" pitchFamily="2" charset="-122"/>
                      </a:endParaRPr>
                    </a:p>
                  </a:txBody>
                  <a:tcPr/>
                </a:tc>
                <a:extLst>
                  <a:ext uri="{0D108BD9-81ED-4DB2-BD59-A6C34878D82A}">
                    <a16:rowId xmlns:a16="http://schemas.microsoft.com/office/drawing/2014/main" val="10006"/>
                  </a:ext>
                </a:extLst>
              </a:tr>
            </a:tbl>
          </a:graphicData>
        </a:graphic>
      </p:graphicFrame>
      <p:sp>
        <p:nvSpPr>
          <p:cNvPr id="17462" name="TextBox 10"/>
          <p:cNvSpPr txBox="1">
            <a:spLocks noChangeArrowheads="1"/>
          </p:cNvSpPr>
          <p:nvPr/>
        </p:nvSpPr>
        <p:spPr bwMode="auto">
          <a:xfrm>
            <a:off x="571500" y="4786313"/>
            <a:ext cx="8175625" cy="1631950"/>
          </a:xfrm>
          <a:prstGeom prst="rect">
            <a:avLst/>
          </a:prstGeom>
          <a:noFill/>
          <a:ln w="9525">
            <a:noFill/>
            <a:miter lim="800000"/>
            <a:headEnd/>
            <a:tailEnd/>
          </a:ln>
        </p:spPr>
        <p:txBody>
          <a:bodyPr>
            <a:spAutoFit/>
          </a:bodyPr>
          <a:lstStyle/>
          <a:p>
            <a:r>
              <a:rPr lang="en-US" altLang="zh-CN" sz="2000" b="1" dirty="0">
                <a:latin typeface="Arial Narrow" pitchFamily="34" charset="0"/>
                <a:ea typeface="黑体" pitchFamily="2" charset="-122"/>
              </a:rPr>
              <a:t>Rank leak</a:t>
            </a:r>
            <a:r>
              <a:rPr lang="zh-CN" altLang="en-US" sz="2000" b="1" dirty="0">
                <a:latin typeface="Arial Narrow" pitchFamily="34" charset="0"/>
                <a:ea typeface="黑体" pitchFamily="2" charset="-122"/>
              </a:rPr>
              <a:t>：一个独立的网页如果没有外出的链接就产生排名泄漏</a:t>
            </a:r>
            <a:endParaRPr lang="en-US" altLang="zh-CN" sz="2000" b="1" dirty="0">
              <a:latin typeface="Arial Narrow" pitchFamily="34" charset="0"/>
              <a:ea typeface="黑体" pitchFamily="2" charset="-122"/>
            </a:endParaRPr>
          </a:p>
          <a:p>
            <a:r>
              <a:rPr lang="zh-CN" altLang="en-US" sz="2000" b="1" dirty="0">
                <a:latin typeface="Arial Narrow" pitchFamily="34" charset="0"/>
                <a:ea typeface="黑体" pitchFamily="2" charset="-122"/>
              </a:rPr>
              <a:t>解决办法：</a:t>
            </a:r>
            <a:endParaRPr lang="en-US" altLang="zh-CN" sz="2000" b="1" dirty="0">
              <a:latin typeface="Arial Narrow" pitchFamily="34" charset="0"/>
              <a:ea typeface="黑体" pitchFamily="2" charset="-122"/>
            </a:endParaRPr>
          </a:p>
          <a:p>
            <a:r>
              <a:rPr lang="en-US" altLang="zh-CN" sz="2000" b="1" dirty="0">
                <a:latin typeface="Arial Narrow" pitchFamily="34" charset="0"/>
                <a:ea typeface="黑体" pitchFamily="2" charset="-122"/>
              </a:rPr>
              <a:t>1.</a:t>
            </a:r>
            <a:r>
              <a:rPr lang="zh-CN" altLang="en-US" sz="2000" b="1" dirty="0">
                <a:latin typeface="Arial Narrow" pitchFamily="34" charset="0"/>
                <a:ea typeface="黑体" pitchFamily="2" charset="-122"/>
              </a:rPr>
              <a:t>将无出度的节点递归地从图中去掉，待其他节点计算完毕后再加上</a:t>
            </a:r>
            <a:endParaRPr lang="en-US" altLang="zh-CN" sz="2000" b="1" dirty="0">
              <a:latin typeface="Arial Narrow" pitchFamily="34" charset="0"/>
              <a:ea typeface="黑体" pitchFamily="2" charset="-122"/>
            </a:endParaRPr>
          </a:p>
          <a:p>
            <a:r>
              <a:rPr lang="en-US" altLang="zh-CN" sz="2000" b="1" dirty="0">
                <a:latin typeface="Arial Narrow" pitchFamily="34" charset="0"/>
                <a:ea typeface="黑体" pitchFamily="2" charset="-122"/>
              </a:rPr>
              <a:t>2.</a:t>
            </a:r>
            <a:r>
              <a:rPr lang="zh-CN" altLang="en-US" sz="2000" b="1" dirty="0">
                <a:latin typeface="Arial Narrow" pitchFamily="34" charset="0"/>
                <a:ea typeface="黑体" pitchFamily="2" charset="-122"/>
              </a:rPr>
              <a:t>对无出度的节点添加一条边，指向那些指向它的顶点</a:t>
            </a:r>
          </a:p>
          <a:p>
            <a:endParaRPr lang="zh-CN" altLang="en-US" sz="2000" dirty="0">
              <a:latin typeface="Arial Narrow" pitchFamily="34" charset="0"/>
              <a:ea typeface="黑体" pitchFamily="2" charset="-122"/>
            </a:endParaRPr>
          </a:p>
        </p:txBody>
      </p:sp>
      <p:sp>
        <p:nvSpPr>
          <p:cNvPr id="6" name="标题 1"/>
          <p:cNvSpPr txBox="1">
            <a:spLocks/>
          </p:cNvSpPr>
          <p:nvPr/>
        </p:nvSpPr>
        <p:spPr>
          <a:xfrm>
            <a:off x="1000125" y="214313"/>
            <a:ext cx="7772400" cy="571500"/>
          </a:xfrm>
          <a:prstGeom prst="rect">
            <a:avLst/>
          </a:prstGeom>
        </p:spPr>
        <p:txBody>
          <a:bodyPr bIns="91440" anchor="b">
            <a:normAutofit/>
          </a:bodyPr>
          <a:lstStyle/>
          <a:p>
            <a:pPr algn="r" fontAlgn="auto">
              <a:spcAft>
                <a:spcPts val="0"/>
              </a:spcAft>
              <a:defRPr/>
            </a:pPr>
            <a:r>
              <a:rPr lang="zh-CN" altLang="en-US"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网页排名图算法</a:t>
            </a:r>
            <a:r>
              <a:rPr lang="en-US" altLang="zh-CN"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PageRank</a:t>
            </a:r>
            <a:endParaRPr lang="zh-CN" altLang="en-US" sz="2400" dirty="0">
              <a:solidFill>
                <a:srgbClr val="C00000"/>
              </a:solidFill>
              <a:latin typeface="+mj-lt"/>
              <a:ea typeface="+mj-ea"/>
              <a:cs typeface="+mj-cs"/>
            </a:endParaRPr>
          </a:p>
        </p:txBody>
      </p:sp>
    </p:spTree>
    <p:extLst>
      <p:ext uri="{BB962C8B-B14F-4D97-AF65-F5344CB8AC3E}">
        <p14:creationId xmlns:p14="http://schemas.microsoft.com/office/powerpoint/2010/main" val="21413438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642938" y="428625"/>
            <a:ext cx="7772400" cy="928688"/>
          </a:xfrm>
        </p:spPr>
        <p:txBody>
          <a:bodyPr/>
          <a:lstStyle/>
          <a:p>
            <a:pPr eaLnBrk="1" hangingPunct="1"/>
            <a:r>
              <a:rPr lang="en-US" altLang="zh-CN" sz="2600" b="1">
                <a:solidFill>
                  <a:srgbClr val="00B050"/>
                </a:solidFill>
                <a:latin typeface="Arial" charset="0"/>
                <a:cs typeface="Arial" charset="0"/>
              </a:rPr>
              <a:t>Rank Sink</a:t>
            </a:r>
            <a:endParaRPr lang="zh-CN" altLang="en-US" sz="2600" b="1">
              <a:solidFill>
                <a:srgbClr val="00B050"/>
              </a:solidFill>
              <a:latin typeface="Arial" charset="0"/>
              <a:cs typeface="Arial" charset="0"/>
            </a:endParaRPr>
          </a:p>
        </p:txBody>
      </p:sp>
      <p:pic>
        <p:nvPicPr>
          <p:cNvPr id="18435" name="内容占位符 4" descr="div_ex.png"/>
          <p:cNvPicPr>
            <a:picLocks noGrp="1" noChangeAspect="1"/>
          </p:cNvPicPr>
          <p:nvPr>
            <p:ph sz="quarter" idx="1"/>
          </p:nvPr>
        </p:nvPicPr>
        <p:blipFill>
          <a:blip r:embed="rId2" cstate="print"/>
          <a:srcRect/>
          <a:stretch>
            <a:fillRect/>
          </a:stretch>
        </p:blipFill>
        <p:spPr>
          <a:xfrm>
            <a:off x="642938" y="1714500"/>
            <a:ext cx="2500312" cy="2738438"/>
          </a:xfrm>
        </p:spPr>
      </p:pic>
      <p:graphicFrame>
        <p:nvGraphicFramePr>
          <p:cNvPr id="6" name="内容占位符 5"/>
          <p:cNvGraphicFramePr>
            <a:graphicFrameLocks noGrp="1"/>
          </p:cNvGraphicFramePr>
          <p:nvPr>
            <p:ph sz="quarter" idx="2"/>
          </p:nvPr>
        </p:nvGraphicFramePr>
        <p:xfrm>
          <a:off x="3643313" y="1785938"/>
          <a:ext cx="5143535" cy="2595880"/>
        </p:xfrm>
        <a:graphic>
          <a:graphicData uri="http://schemas.openxmlformats.org/drawingml/2006/table">
            <a:tbl>
              <a:tblPr firstRow="1" bandRow="1">
                <a:tableStyleId>{5C22544A-7EE6-4342-B048-85BDC9FD1C3A}</a:tableStyleId>
              </a:tblPr>
              <a:tblGrid>
                <a:gridCol w="1143008">
                  <a:extLst>
                    <a:ext uri="{9D8B030D-6E8A-4147-A177-3AD203B41FA5}">
                      <a16:colId xmlns:a16="http://schemas.microsoft.com/office/drawing/2014/main" val="20000"/>
                    </a:ext>
                  </a:extLst>
                </a:gridCol>
                <a:gridCol w="914406">
                  <a:extLst>
                    <a:ext uri="{9D8B030D-6E8A-4147-A177-3AD203B41FA5}">
                      <a16:colId xmlns:a16="http://schemas.microsoft.com/office/drawing/2014/main" val="20001"/>
                    </a:ext>
                  </a:extLst>
                </a:gridCol>
                <a:gridCol w="1028707">
                  <a:extLst>
                    <a:ext uri="{9D8B030D-6E8A-4147-A177-3AD203B41FA5}">
                      <a16:colId xmlns:a16="http://schemas.microsoft.com/office/drawing/2014/main" val="20002"/>
                    </a:ext>
                  </a:extLst>
                </a:gridCol>
                <a:gridCol w="1028707">
                  <a:extLst>
                    <a:ext uri="{9D8B030D-6E8A-4147-A177-3AD203B41FA5}">
                      <a16:colId xmlns:a16="http://schemas.microsoft.com/office/drawing/2014/main" val="20003"/>
                    </a:ext>
                  </a:extLst>
                </a:gridCol>
                <a:gridCol w="1028707">
                  <a:extLst>
                    <a:ext uri="{9D8B030D-6E8A-4147-A177-3AD203B41FA5}">
                      <a16:colId xmlns:a16="http://schemas.microsoft.com/office/drawing/2014/main" val="20004"/>
                    </a:ext>
                  </a:extLst>
                </a:gridCol>
              </a:tblGrid>
              <a:tr h="370840">
                <a:tc>
                  <a:txBody>
                    <a:bodyPr/>
                    <a:lstStyle/>
                    <a:p>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PR(A)</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PR(B)</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PR(C)</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PR(D)</a:t>
                      </a:r>
                      <a:endParaRPr lang="zh-CN" altLang="en-US" dirty="0">
                        <a:latin typeface="Arial Narrow" pitchFamily="34" charset="0"/>
                        <a:ea typeface="黑体" pitchFamily="2" charset="-122"/>
                      </a:endParaRPr>
                    </a:p>
                  </a:txBody>
                  <a:tcPr/>
                </a:tc>
                <a:extLst>
                  <a:ext uri="{0D108BD9-81ED-4DB2-BD59-A6C34878D82A}">
                    <a16:rowId xmlns:a16="http://schemas.microsoft.com/office/drawing/2014/main" val="10000"/>
                  </a:ext>
                </a:extLst>
              </a:tr>
              <a:tr h="370840">
                <a:tc>
                  <a:txBody>
                    <a:bodyPr/>
                    <a:lstStyle/>
                    <a:p>
                      <a:r>
                        <a:rPr lang="zh-CN" altLang="en-US" dirty="0">
                          <a:latin typeface="Arial Narrow" pitchFamily="34" charset="0"/>
                          <a:ea typeface="黑体" pitchFamily="2" charset="-122"/>
                        </a:rPr>
                        <a:t>初始</a:t>
                      </a:r>
                    </a:p>
                  </a:txBody>
                  <a:tcPr/>
                </a:tc>
                <a:tc>
                  <a:txBody>
                    <a:bodyPr/>
                    <a:lstStyle/>
                    <a:p>
                      <a:r>
                        <a:rPr lang="en-US" altLang="zh-CN" dirty="0">
                          <a:latin typeface="Arial Narrow" pitchFamily="34" charset="0"/>
                          <a:ea typeface="黑体" pitchFamily="2" charset="-122"/>
                        </a:rPr>
                        <a:t>0.25</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0.25</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0.25</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0.25</a:t>
                      </a:r>
                      <a:endParaRPr lang="zh-CN" altLang="en-US" dirty="0">
                        <a:latin typeface="Arial Narrow" pitchFamily="34" charset="0"/>
                        <a:ea typeface="黑体" pitchFamily="2" charset="-122"/>
                      </a:endParaRPr>
                    </a:p>
                  </a:txBody>
                  <a:tcPr/>
                </a:tc>
                <a:extLst>
                  <a:ext uri="{0D108BD9-81ED-4DB2-BD59-A6C34878D82A}">
                    <a16:rowId xmlns:a16="http://schemas.microsoft.com/office/drawing/2014/main" val="10001"/>
                  </a:ext>
                </a:extLst>
              </a:tr>
              <a:tr h="370840">
                <a:tc>
                  <a:txBody>
                    <a:bodyPr/>
                    <a:lstStyle/>
                    <a:p>
                      <a:r>
                        <a:rPr lang="zh-CN" altLang="en-US" dirty="0">
                          <a:latin typeface="Arial Narrow" pitchFamily="34" charset="0"/>
                          <a:ea typeface="黑体" pitchFamily="2" charset="-122"/>
                        </a:rPr>
                        <a:t>一次迭代</a:t>
                      </a:r>
                    </a:p>
                  </a:txBody>
                  <a:tcPr/>
                </a:tc>
                <a:tc>
                  <a:txBody>
                    <a:bodyPr/>
                    <a:lstStyle/>
                    <a:p>
                      <a:r>
                        <a:rPr lang="en-US" altLang="zh-CN" dirty="0">
                          <a:latin typeface="Arial Narrow" pitchFamily="34" charset="0"/>
                          <a:ea typeface="黑体" pitchFamily="2" charset="-122"/>
                        </a:rPr>
                        <a:t>0</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0.375</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0.25</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0.375</a:t>
                      </a:r>
                      <a:endParaRPr lang="zh-CN" altLang="en-US" dirty="0">
                        <a:latin typeface="Arial Narrow" pitchFamily="34" charset="0"/>
                        <a:ea typeface="黑体" pitchFamily="2" charset="-122"/>
                      </a:endParaRPr>
                    </a:p>
                  </a:txBody>
                  <a:tcPr/>
                </a:tc>
                <a:extLst>
                  <a:ext uri="{0D108BD9-81ED-4DB2-BD59-A6C34878D82A}">
                    <a16:rowId xmlns:a16="http://schemas.microsoft.com/office/drawing/2014/main" val="10002"/>
                  </a:ext>
                </a:extLst>
              </a:tr>
              <a:tr h="370840">
                <a:tc>
                  <a:txBody>
                    <a:bodyPr/>
                    <a:lstStyle/>
                    <a:p>
                      <a:r>
                        <a:rPr lang="zh-CN" altLang="en-US" dirty="0">
                          <a:latin typeface="Arial Narrow" pitchFamily="34" charset="0"/>
                          <a:ea typeface="黑体" pitchFamily="2" charset="-122"/>
                        </a:rPr>
                        <a:t>二次迭代</a:t>
                      </a:r>
                    </a:p>
                  </a:txBody>
                  <a:tcPr/>
                </a:tc>
                <a:tc>
                  <a:txBody>
                    <a:bodyPr/>
                    <a:lstStyle/>
                    <a:p>
                      <a:r>
                        <a:rPr lang="en-US" altLang="zh-CN" dirty="0">
                          <a:latin typeface="Arial Narrow" pitchFamily="34" charset="0"/>
                          <a:ea typeface="黑体" pitchFamily="2" charset="-122"/>
                        </a:rPr>
                        <a:t>0</a:t>
                      </a:r>
                      <a:endParaRPr lang="zh-CN" altLang="en-US" dirty="0">
                        <a:latin typeface="Arial Narrow" pitchFamily="34" charset="0"/>
                        <a:ea typeface="黑体" pitchFamily="2"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rial Narrow" pitchFamily="34" charset="0"/>
                          <a:ea typeface="黑体" pitchFamily="2" charset="-122"/>
                        </a:rPr>
                        <a:t>0.375</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0.375</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0.25</a:t>
                      </a:r>
                      <a:endParaRPr lang="zh-CN" altLang="en-US" dirty="0">
                        <a:latin typeface="Arial Narrow" pitchFamily="34" charset="0"/>
                        <a:ea typeface="黑体" pitchFamily="2" charset="-122"/>
                      </a:endParaRPr>
                    </a:p>
                  </a:txBody>
                  <a:tcPr/>
                </a:tc>
                <a:extLst>
                  <a:ext uri="{0D108BD9-81ED-4DB2-BD59-A6C34878D82A}">
                    <a16:rowId xmlns:a16="http://schemas.microsoft.com/office/drawing/2014/main" val="10003"/>
                  </a:ext>
                </a:extLst>
              </a:tr>
              <a:tr h="370840">
                <a:tc>
                  <a:txBody>
                    <a:bodyPr/>
                    <a:lstStyle/>
                    <a:p>
                      <a:r>
                        <a:rPr lang="zh-CN" altLang="en-US" dirty="0">
                          <a:latin typeface="Arial Narrow" pitchFamily="34" charset="0"/>
                          <a:ea typeface="黑体" pitchFamily="2" charset="-122"/>
                        </a:rPr>
                        <a:t>三次迭代</a:t>
                      </a:r>
                    </a:p>
                  </a:txBody>
                  <a:tcPr/>
                </a:tc>
                <a:tc>
                  <a:txBody>
                    <a:bodyPr/>
                    <a:lstStyle/>
                    <a:p>
                      <a:r>
                        <a:rPr lang="en-US" altLang="zh-CN" dirty="0">
                          <a:latin typeface="Arial Narrow" pitchFamily="34" charset="0"/>
                          <a:ea typeface="黑体" pitchFamily="2" charset="-122"/>
                        </a:rPr>
                        <a:t>0</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0.25</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0.375</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0.375</a:t>
                      </a:r>
                      <a:endParaRPr lang="zh-CN" altLang="en-US" dirty="0">
                        <a:latin typeface="Arial Narrow" pitchFamily="34" charset="0"/>
                        <a:ea typeface="黑体" pitchFamily="2" charset="-122"/>
                      </a:endParaRPr>
                    </a:p>
                  </a:txBody>
                  <a:tcPr/>
                </a:tc>
                <a:extLst>
                  <a:ext uri="{0D108BD9-81ED-4DB2-BD59-A6C34878D82A}">
                    <a16:rowId xmlns:a16="http://schemas.microsoft.com/office/drawing/2014/main" val="10004"/>
                  </a:ext>
                </a:extLst>
              </a:tr>
              <a:tr h="370840">
                <a:tc>
                  <a:txBody>
                    <a:bodyPr/>
                    <a:lstStyle/>
                    <a:p>
                      <a:r>
                        <a:rPr lang="zh-CN" altLang="en-US" dirty="0">
                          <a:latin typeface="Arial Narrow" pitchFamily="34" charset="0"/>
                          <a:ea typeface="黑体" pitchFamily="2" charset="-122"/>
                        </a:rPr>
                        <a:t>四次迭代</a:t>
                      </a:r>
                    </a:p>
                  </a:txBody>
                  <a:tcPr/>
                </a:tc>
                <a:tc>
                  <a:txBody>
                    <a:bodyPr/>
                    <a:lstStyle/>
                    <a:p>
                      <a:r>
                        <a:rPr lang="en-US" altLang="zh-CN" dirty="0">
                          <a:latin typeface="Arial Narrow" pitchFamily="34" charset="0"/>
                          <a:ea typeface="黑体" pitchFamily="2" charset="-122"/>
                        </a:rPr>
                        <a:t>0</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0.375</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0.25</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0.375</a:t>
                      </a:r>
                      <a:endParaRPr lang="zh-CN" altLang="en-US" dirty="0">
                        <a:latin typeface="Arial Narrow" pitchFamily="34" charset="0"/>
                        <a:ea typeface="黑体" pitchFamily="2" charset="-122"/>
                      </a:endParaRPr>
                    </a:p>
                  </a:txBody>
                  <a:tcPr/>
                </a:tc>
                <a:extLst>
                  <a:ext uri="{0D108BD9-81ED-4DB2-BD59-A6C34878D82A}">
                    <a16:rowId xmlns:a16="http://schemas.microsoft.com/office/drawing/2014/main" val="10005"/>
                  </a:ext>
                </a:extLst>
              </a:tr>
              <a:tr h="370840">
                <a:tc>
                  <a:txBody>
                    <a:bodyPr/>
                    <a:lstStyle/>
                    <a:p>
                      <a:r>
                        <a:rPr lang="zh-CN" altLang="en-US" dirty="0">
                          <a:latin typeface="Arial Narrow" pitchFamily="34" charset="0"/>
                          <a:ea typeface="黑体" pitchFamily="2" charset="-122"/>
                        </a:rPr>
                        <a:t>五次迭代</a:t>
                      </a:r>
                    </a:p>
                  </a:txBody>
                  <a:tcPr/>
                </a:tc>
                <a:tc>
                  <a:txBody>
                    <a:bodyPr/>
                    <a:lstStyle/>
                    <a:p>
                      <a:r>
                        <a:rPr lang="en-US" altLang="zh-CN" dirty="0">
                          <a:latin typeface="Arial Narrow" pitchFamily="34" charset="0"/>
                          <a:ea typeface="黑体" pitchFamily="2" charset="-122"/>
                        </a:rPr>
                        <a:t>0</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a:t>
                      </a:r>
                      <a:endParaRPr lang="zh-CN" altLang="en-US" dirty="0">
                        <a:latin typeface="Arial Narrow" pitchFamily="34" charset="0"/>
                        <a:ea typeface="黑体" pitchFamily="2" charset="-122"/>
                      </a:endParaRPr>
                    </a:p>
                  </a:txBody>
                  <a:tcPr/>
                </a:tc>
                <a:tc>
                  <a:txBody>
                    <a:bodyPr/>
                    <a:lstStyle/>
                    <a:p>
                      <a:r>
                        <a:rPr lang="en-US" altLang="zh-CN" dirty="0">
                          <a:latin typeface="Arial Narrow" pitchFamily="34" charset="0"/>
                          <a:ea typeface="黑体" pitchFamily="2" charset="-122"/>
                        </a:rPr>
                        <a:t>…</a:t>
                      </a:r>
                      <a:endParaRPr lang="zh-CN" altLang="en-US" dirty="0">
                        <a:latin typeface="Arial Narrow" pitchFamily="34" charset="0"/>
                        <a:ea typeface="黑体" pitchFamily="2" charset="-122"/>
                      </a:endParaRPr>
                    </a:p>
                  </a:txBody>
                  <a:tcPr/>
                </a:tc>
                <a:extLst>
                  <a:ext uri="{0D108BD9-81ED-4DB2-BD59-A6C34878D82A}">
                    <a16:rowId xmlns:a16="http://schemas.microsoft.com/office/drawing/2014/main" val="10006"/>
                  </a:ext>
                </a:extLst>
              </a:tr>
            </a:tbl>
          </a:graphicData>
        </a:graphic>
      </p:graphicFrame>
      <p:sp>
        <p:nvSpPr>
          <p:cNvPr id="18486" name="TextBox 6"/>
          <p:cNvSpPr txBox="1">
            <a:spLocks noChangeArrowheads="1"/>
          </p:cNvSpPr>
          <p:nvPr/>
        </p:nvSpPr>
        <p:spPr bwMode="auto">
          <a:xfrm>
            <a:off x="857250" y="4929188"/>
            <a:ext cx="7500938" cy="1015663"/>
          </a:xfrm>
          <a:prstGeom prst="rect">
            <a:avLst/>
          </a:prstGeom>
          <a:noFill/>
          <a:ln w="9525">
            <a:noFill/>
            <a:miter lim="800000"/>
            <a:headEnd/>
            <a:tailEnd/>
          </a:ln>
        </p:spPr>
        <p:txBody>
          <a:bodyPr>
            <a:spAutoFit/>
          </a:bodyPr>
          <a:lstStyle/>
          <a:p>
            <a:r>
              <a:rPr lang="en-US" altLang="zh-CN" sz="2000" b="1" dirty="0">
                <a:latin typeface="黑体" pitchFamily="2" charset="-122"/>
                <a:ea typeface="黑体" pitchFamily="2" charset="-122"/>
              </a:rPr>
              <a:t>Rank sink</a:t>
            </a:r>
            <a:r>
              <a:rPr lang="zh-CN" altLang="en-US" sz="2000" b="1" dirty="0">
                <a:latin typeface="黑体" pitchFamily="2" charset="-122"/>
                <a:ea typeface="黑体" pitchFamily="2" charset="-122"/>
              </a:rPr>
              <a:t>：整个网页图中</a:t>
            </a:r>
            <a:r>
              <a:rPr lang="zh-CN" altLang="en-US" sz="2000" b="1" dirty="0"/>
              <a:t>若有网页没有入度链接，如节点</a:t>
            </a:r>
            <a:r>
              <a:rPr lang="en-US" sz="2000" b="1" dirty="0"/>
              <a:t>A</a:t>
            </a:r>
            <a:r>
              <a:rPr lang="zh-CN" altLang="en-US" sz="2000" b="1" dirty="0"/>
              <a:t>所示，其所产生的贡献会被由节点</a:t>
            </a:r>
            <a:r>
              <a:rPr lang="en-US" sz="2000" b="1" dirty="0"/>
              <a:t>B</a:t>
            </a:r>
            <a:r>
              <a:rPr lang="zh-CN" altLang="en-US" sz="2000" b="1" dirty="0"/>
              <a:t>、</a:t>
            </a:r>
            <a:r>
              <a:rPr lang="en-US" sz="2000" b="1" dirty="0"/>
              <a:t>C</a:t>
            </a:r>
            <a:r>
              <a:rPr lang="zh-CN" altLang="en-US" sz="2000" b="1" dirty="0"/>
              <a:t>、</a:t>
            </a:r>
            <a:r>
              <a:rPr lang="en-US" sz="2000" b="1" dirty="0"/>
              <a:t>D</a:t>
            </a:r>
            <a:r>
              <a:rPr lang="zh-CN" altLang="en-US" sz="2000" b="1" dirty="0"/>
              <a:t>构成的强联通分量“吞噬”掉，就会产生排名下沉，节点</a:t>
            </a:r>
            <a:r>
              <a:rPr lang="en-US" sz="2000" b="1" dirty="0"/>
              <a:t>A</a:t>
            </a:r>
            <a:r>
              <a:rPr lang="zh-CN" altLang="en-US" sz="2000" b="1" dirty="0"/>
              <a:t>的</a:t>
            </a:r>
            <a:r>
              <a:rPr lang="en-US" sz="2000" b="1" dirty="0"/>
              <a:t>PR</a:t>
            </a:r>
            <a:r>
              <a:rPr lang="zh-CN" altLang="en-US" sz="2000" b="1" dirty="0"/>
              <a:t>值在迭代后会趋向于</a:t>
            </a:r>
            <a:r>
              <a:rPr lang="en-US" sz="2000" b="1" dirty="0"/>
              <a:t>0</a:t>
            </a:r>
            <a:endParaRPr lang="en-US" altLang="zh-CN" sz="2000" b="1" dirty="0">
              <a:latin typeface="黑体" pitchFamily="2" charset="-122"/>
              <a:ea typeface="黑体" pitchFamily="2" charset="-122"/>
            </a:endParaRPr>
          </a:p>
        </p:txBody>
      </p:sp>
      <p:sp>
        <p:nvSpPr>
          <p:cNvPr id="8" name="标题 1"/>
          <p:cNvSpPr txBox="1">
            <a:spLocks/>
          </p:cNvSpPr>
          <p:nvPr/>
        </p:nvSpPr>
        <p:spPr>
          <a:xfrm>
            <a:off x="1000125" y="214313"/>
            <a:ext cx="7772400" cy="571500"/>
          </a:xfrm>
          <a:prstGeom prst="rect">
            <a:avLst/>
          </a:prstGeom>
        </p:spPr>
        <p:txBody>
          <a:bodyPr bIns="91440" anchor="b">
            <a:normAutofit/>
          </a:bodyPr>
          <a:lstStyle/>
          <a:p>
            <a:pPr algn="r" fontAlgn="auto">
              <a:spcAft>
                <a:spcPts val="0"/>
              </a:spcAft>
              <a:defRPr/>
            </a:pPr>
            <a:r>
              <a:rPr lang="zh-CN" altLang="en-US"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网页排名图算法</a:t>
            </a:r>
            <a:r>
              <a:rPr lang="en-US" altLang="zh-CN"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PageRank</a:t>
            </a:r>
            <a:endParaRPr lang="zh-CN" altLang="en-US" sz="2400" dirty="0">
              <a:solidFill>
                <a:srgbClr val="C00000"/>
              </a:solidFill>
              <a:latin typeface="+mj-lt"/>
              <a:ea typeface="+mj-ea"/>
              <a:cs typeface="+mj-cs"/>
            </a:endParaRPr>
          </a:p>
        </p:txBody>
      </p:sp>
    </p:spTree>
    <p:extLst>
      <p:ext uri="{BB962C8B-B14F-4D97-AF65-F5344CB8AC3E}">
        <p14:creationId xmlns:p14="http://schemas.microsoft.com/office/powerpoint/2010/main" val="15093122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500063" y="428625"/>
            <a:ext cx="7772400" cy="928688"/>
          </a:xfrm>
        </p:spPr>
        <p:txBody>
          <a:bodyPr/>
          <a:lstStyle/>
          <a:p>
            <a:pPr eaLnBrk="1" hangingPunct="1"/>
            <a:r>
              <a:rPr lang="zh-CN" altLang="en-US" sz="2600">
                <a:solidFill>
                  <a:srgbClr val="00B050"/>
                </a:solidFill>
                <a:latin typeface="黑体" pitchFamily="2" charset="-122"/>
                <a:ea typeface="黑体" pitchFamily="2" charset="-122"/>
              </a:rPr>
              <a:t>用</a:t>
            </a:r>
            <a:r>
              <a:rPr lang="en-US" altLang="zh-CN" sz="2600">
                <a:solidFill>
                  <a:srgbClr val="00B050"/>
                </a:solidFill>
                <a:latin typeface="黑体" pitchFamily="2" charset="-122"/>
                <a:ea typeface="黑体" pitchFamily="2" charset="-122"/>
              </a:rPr>
              <a:t>MapReduce</a:t>
            </a:r>
            <a:r>
              <a:rPr lang="zh-CN" altLang="en-US" sz="2600">
                <a:solidFill>
                  <a:srgbClr val="00B050"/>
                </a:solidFill>
                <a:latin typeface="黑体" pitchFamily="2" charset="-122"/>
                <a:ea typeface="黑体" pitchFamily="2" charset="-122"/>
              </a:rPr>
              <a:t>实现</a:t>
            </a:r>
            <a:r>
              <a:rPr lang="en-US" altLang="zh-CN" sz="2600">
                <a:solidFill>
                  <a:srgbClr val="00B050"/>
                </a:solidFill>
                <a:latin typeface="黑体" pitchFamily="2" charset="-122"/>
                <a:ea typeface="黑体" pitchFamily="2" charset="-122"/>
              </a:rPr>
              <a:t>PageRank</a:t>
            </a:r>
            <a:endParaRPr lang="zh-CN" altLang="en-US" sz="2600">
              <a:solidFill>
                <a:srgbClr val="00B050"/>
              </a:solidFill>
              <a:latin typeface="黑体" pitchFamily="2" charset="-122"/>
              <a:ea typeface="黑体" pitchFamily="2" charset="-122"/>
            </a:endParaRPr>
          </a:p>
        </p:txBody>
      </p:sp>
      <p:sp>
        <p:nvSpPr>
          <p:cNvPr id="25603" name="内容占位符 2"/>
          <p:cNvSpPr>
            <a:spLocks noGrp="1"/>
          </p:cNvSpPr>
          <p:nvPr>
            <p:ph sz="quarter" idx="1"/>
          </p:nvPr>
        </p:nvSpPr>
        <p:spPr>
          <a:xfrm>
            <a:off x="714375" y="1500188"/>
            <a:ext cx="7772400" cy="4572000"/>
          </a:xfrm>
        </p:spPr>
        <p:txBody>
          <a:bodyPr/>
          <a:lstStyle/>
          <a:p>
            <a:pPr eaLnBrk="1" hangingPunct="1"/>
            <a:r>
              <a:rPr lang="en-US" altLang="zh-CN" b="1">
                <a:latin typeface="Arial Narrow" pitchFamily="34" charset="0"/>
                <a:ea typeface="黑体" pitchFamily="2" charset="-122"/>
              </a:rPr>
              <a:t>Phase1: GraphBuilder</a:t>
            </a:r>
          </a:p>
          <a:p>
            <a:pPr lvl="1" eaLnBrk="1" hangingPunct="1"/>
            <a:r>
              <a:rPr lang="zh-CN" altLang="en-US">
                <a:latin typeface="Arial Narrow" pitchFamily="34" charset="0"/>
                <a:ea typeface="黑体" pitchFamily="2" charset="-122"/>
              </a:rPr>
              <a:t>建立网页之间的超链接图</a:t>
            </a:r>
            <a:endParaRPr lang="en-US" altLang="zh-CN">
              <a:latin typeface="Arial Narrow" pitchFamily="34" charset="0"/>
              <a:ea typeface="黑体" pitchFamily="2" charset="-122"/>
            </a:endParaRPr>
          </a:p>
          <a:p>
            <a:pPr eaLnBrk="1" hangingPunct="1"/>
            <a:r>
              <a:rPr lang="en-US" altLang="zh-CN" b="1">
                <a:latin typeface="Arial Narrow" pitchFamily="34" charset="0"/>
                <a:ea typeface="黑体" pitchFamily="2" charset="-122"/>
              </a:rPr>
              <a:t>Phase2: PageRankIter</a:t>
            </a:r>
          </a:p>
          <a:p>
            <a:pPr lvl="1" eaLnBrk="1" hangingPunct="1"/>
            <a:r>
              <a:rPr lang="zh-CN" altLang="en-US">
                <a:latin typeface="Arial Narrow" pitchFamily="34" charset="0"/>
                <a:ea typeface="黑体" pitchFamily="2" charset="-122"/>
              </a:rPr>
              <a:t>迭代计算各个网页的</a:t>
            </a:r>
            <a:r>
              <a:rPr lang="en-US" altLang="zh-CN">
                <a:latin typeface="Arial Narrow" pitchFamily="34" charset="0"/>
                <a:ea typeface="黑体" pitchFamily="2" charset="-122"/>
              </a:rPr>
              <a:t>PageRank</a:t>
            </a:r>
            <a:r>
              <a:rPr lang="zh-CN" altLang="en-US">
                <a:latin typeface="Arial Narrow" pitchFamily="34" charset="0"/>
                <a:ea typeface="黑体" pitchFamily="2" charset="-122"/>
              </a:rPr>
              <a:t>值</a:t>
            </a:r>
            <a:endParaRPr lang="en-US" altLang="zh-CN">
              <a:latin typeface="Arial Narrow" pitchFamily="34" charset="0"/>
              <a:ea typeface="黑体" pitchFamily="2" charset="-122"/>
            </a:endParaRPr>
          </a:p>
          <a:p>
            <a:pPr eaLnBrk="1" hangingPunct="1"/>
            <a:r>
              <a:rPr lang="en-US" altLang="zh-CN" b="1">
                <a:latin typeface="Arial Narrow" pitchFamily="34" charset="0"/>
                <a:ea typeface="黑体" pitchFamily="2" charset="-122"/>
              </a:rPr>
              <a:t>Phase3: RankViewer</a:t>
            </a:r>
          </a:p>
          <a:p>
            <a:pPr lvl="1" eaLnBrk="1" hangingPunct="1"/>
            <a:r>
              <a:rPr lang="zh-CN" altLang="en-US">
                <a:latin typeface="Arial Narrow" pitchFamily="34" charset="0"/>
                <a:ea typeface="黑体" pitchFamily="2" charset="-122"/>
              </a:rPr>
              <a:t>按</a:t>
            </a:r>
            <a:r>
              <a:rPr lang="en-US" altLang="zh-CN">
                <a:latin typeface="Arial Narrow" pitchFamily="34" charset="0"/>
                <a:ea typeface="黑体" pitchFamily="2" charset="-122"/>
              </a:rPr>
              <a:t>PageRank</a:t>
            </a:r>
            <a:r>
              <a:rPr lang="zh-CN" altLang="en-US">
                <a:latin typeface="Arial Narrow" pitchFamily="34" charset="0"/>
                <a:ea typeface="黑体" pitchFamily="2" charset="-122"/>
              </a:rPr>
              <a:t>值从大到小输出</a:t>
            </a:r>
          </a:p>
        </p:txBody>
      </p:sp>
      <p:sp>
        <p:nvSpPr>
          <p:cNvPr id="4" name="标题 1"/>
          <p:cNvSpPr txBox="1">
            <a:spLocks/>
          </p:cNvSpPr>
          <p:nvPr/>
        </p:nvSpPr>
        <p:spPr>
          <a:xfrm>
            <a:off x="1000125" y="214313"/>
            <a:ext cx="7772400" cy="571500"/>
          </a:xfrm>
          <a:prstGeom prst="rect">
            <a:avLst/>
          </a:prstGeom>
        </p:spPr>
        <p:txBody>
          <a:bodyPr bIns="91440" anchor="b">
            <a:normAutofit/>
          </a:bodyPr>
          <a:lstStyle/>
          <a:p>
            <a:pPr algn="r" fontAlgn="auto">
              <a:spcAft>
                <a:spcPts val="0"/>
              </a:spcAft>
              <a:defRPr/>
            </a:pPr>
            <a:r>
              <a:rPr lang="zh-CN" altLang="en-US"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网页排名图算法</a:t>
            </a:r>
            <a:r>
              <a:rPr lang="en-US" altLang="zh-CN"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PageRank</a:t>
            </a:r>
            <a:endParaRPr lang="zh-CN" altLang="en-US" sz="2400" dirty="0">
              <a:solidFill>
                <a:srgbClr val="C00000"/>
              </a:solidFill>
              <a:latin typeface="+mj-lt"/>
              <a:ea typeface="+mj-ea"/>
              <a:cs typeface="+mj-cs"/>
            </a:endParaRPr>
          </a:p>
        </p:txBody>
      </p:sp>
    </p:spTree>
    <p:extLst>
      <p:ext uri="{BB962C8B-B14F-4D97-AF65-F5344CB8AC3E}">
        <p14:creationId xmlns:p14="http://schemas.microsoft.com/office/powerpoint/2010/main" val="11009396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0063" y="285750"/>
            <a:ext cx="7772400" cy="1143000"/>
          </a:xfrm>
        </p:spPr>
        <p:txBody>
          <a:bodyPr/>
          <a:lstStyle/>
          <a:p>
            <a:pPr eaLnBrk="1" hangingPunct="1"/>
            <a:r>
              <a:rPr lang="en-US" altLang="zh-CN" sz="2600" b="1">
                <a:solidFill>
                  <a:srgbClr val="00B050"/>
                </a:solidFill>
                <a:latin typeface="Arial Narrow" pitchFamily="34" charset="0"/>
                <a:ea typeface="黑体" pitchFamily="2" charset="-122"/>
              </a:rPr>
              <a:t>Phase1</a:t>
            </a:r>
            <a:r>
              <a:rPr lang="zh-CN" altLang="en-US" sz="2600" b="1">
                <a:solidFill>
                  <a:srgbClr val="00B050"/>
                </a:solidFill>
                <a:latin typeface="Arial Narrow" pitchFamily="34" charset="0"/>
                <a:ea typeface="黑体" pitchFamily="2" charset="-122"/>
              </a:rPr>
              <a:t>：</a:t>
            </a:r>
            <a:r>
              <a:rPr lang="en-US" altLang="zh-CN" sz="2600" b="1">
                <a:solidFill>
                  <a:srgbClr val="00B050"/>
                </a:solidFill>
                <a:latin typeface="Arial Narrow" pitchFamily="34" charset="0"/>
                <a:ea typeface="黑体" pitchFamily="2" charset="-122"/>
              </a:rPr>
              <a:t>GraphBuilder</a:t>
            </a:r>
            <a:endParaRPr lang="zh-CN" altLang="en-US" sz="2600" b="1">
              <a:solidFill>
                <a:srgbClr val="00B050"/>
              </a:solidFill>
              <a:latin typeface="Arial Narrow" pitchFamily="34" charset="0"/>
              <a:ea typeface="黑体" pitchFamily="2" charset="-122"/>
            </a:endParaRPr>
          </a:p>
        </p:txBody>
      </p:sp>
      <p:sp>
        <p:nvSpPr>
          <p:cNvPr id="26627" name="内容占位符 2"/>
          <p:cNvSpPr>
            <a:spLocks noGrp="1"/>
          </p:cNvSpPr>
          <p:nvPr>
            <p:ph sz="quarter" idx="1"/>
          </p:nvPr>
        </p:nvSpPr>
        <p:spPr>
          <a:xfrm>
            <a:off x="500063" y="1571625"/>
            <a:ext cx="8142287" cy="4608513"/>
          </a:xfrm>
        </p:spPr>
        <p:txBody>
          <a:bodyPr/>
          <a:lstStyle/>
          <a:p>
            <a:pPr eaLnBrk="1" hangingPunct="1"/>
            <a:r>
              <a:rPr lang="zh-CN" altLang="en-US" sz="2400">
                <a:latin typeface="Arial Narrow" pitchFamily="34" charset="0"/>
                <a:ea typeface="黑体" pitchFamily="2" charset="-122"/>
              </a:rPr>
              <a:t>原始数据集：维基百科各网页间的链接信息。文本文件，共</a:t>
            </a:r>
            <a:r>
              <a:rPr lang="en-US" altLang="zh-CN" sz="2400">
                <a:latin typeface="Arial Narrow" pitchFamily="34" charset="0"/>
                <a:ea typeface="黑体" pitchFamily="2" charset="-122"/>
              </a:rPr>
              <a:t>11.2G</a:t>
            </a:r>
            <a:r>
              <a:rPr lang="zh-CN" altLang="en-US" sz="2400">
                <a:latin typeface="Arial Narrow" pitchFamily="34" charset="0"/>
                <a:ea typeface="黑体" pitchFamily="2" charset="-122"/>
              </a:rPr>
              <a:t>，每行包含一个网页名，及其所链接的全部网页名</a:t>
            </a:r>
            <a:endParaRPr lang="en-US" altLang="zh-CN" sz="2400">
              <a:latin typeface="Arial Narrow" pitchFamily="34" charset="0"/>
              <a:ea typeface="黑体" pitchFamily="2" charset="-122"/>
            </a:endParaRPr>
          </a:p>
          <a:p>
            <a:pPr eaLnBrk="1" hangingPunct="1"/>
            <a:r>
              <a:rPr lang="en-US" altLang="zh-CN" sz="2400">
                <a:latin typeface="Arial Narrow" pitchFamily="34" charset="0"/>
                <a:ea typeface="黑体" pitchFamily="2" charset="-122"/>
              </a:rPr>
              <a:t>GraphBuilder</a:t>
            </a:r>
            <a:r>
              <a:rPr lang="zh-CN" altLang="en-US" sz="2400">
                <a:latin typeface="Arial Narrow" pitchFamily="34" charset="0"/>
                <a:ea typeface="黑体" pitchFamily="2" charset="-122"/>
              </a:rPr>
              <a:t>目标：分析原始数据，建立各个网页之间的链接关系</a:t>
            </a:r>
            <a:endParaRPr lang="en-US" altLang="zh-CN" sz="2400">
              <a:latin typeface="Arial Narrow" pitchFamily="34" charset="0"/>
              <a:ea typeface="黑体" pitchFamily="2" charset="-122"/>
            </a:endParaRPr>
          </a:p>
          <a:p>
            <a:pPr lvl="1" eaLnBrk="1" hangingPunct="1">
              <a:buFont typeface="Arial" charset="0"/>
              <a:buChar char="•"/>
            </a:pPr>
            <a:r>
              <a:rPr lang="en-US" altLang="zh-CN">
                <a:latin typeface="Arial Narrow" pitchFamily="34" charset="0"/>
                <a:ea typeface="黑体" pitchFamily="2" charset="-122"/>
              </a:rPr>
              <a:t>Map</a:t>
            </a:r>
            <a:r>
              <a:rPr lang="zh-CN" altLang="en-US">
                <a:latin typeface="Arial Narrow" pitchFamily="34" charset="0"/>
                <a:ea typeface="黑体" pitchFamily="2" charset="-122"/>
              </a:rPr>
              <a:t>：逐行分析原始数据</a:t>
            </a:r>
            <a:r>
              <a:rPr lang="en-US" altLang="zh-CN">
                <a:latin typeface="Arial Narrow" pitchFamily="34" charset="0"/>
                <a:ea typeface="黑体" pitchFamily="2" charset="-122"/>
              </a:rPr>
              <a:t>, </a:t>
            </a:r>
            <a:r>
              <a:rPr lang="zh-CN" altLang="en-US">
                <a:latin typeface="Arial Narrow" pitchFamily="34" charset="0"/>
                <a:ea typeface="黑体" pitchFamily="2" charset="-122"/>
              </a:rPr>
              <a:t>输出</a:t>
            </a:r>
            <a:r>
              <a:rPr lang="en-US" altLang="zh-CN">
                <a:latin typeface="Arial Narrow" pitchFamily="34" charset="0"/>
                <a:ea typeface="黑体" pitchFamily="2" charset="-122"/>
              </a:rPr>
              <a:t>&lt;URL ,(PR_init, link_list)&gt;</a:t>
            </a:r>
          </a:p>
          <a:p>
            <a:pPr lvl="2" eaLnBrk="1" hangingPunct="1">
              <a:buFont typeface="Arial" charset="0"/>
              <a:buChar char="•"/>
            </a:pPr>
            <a:r>
              <a:rPr lang="zh-CN" altLang="en-US" sz="2400">
                <a:solidFill>
                  <a:schemeClr val="tx2"/>
                </a:solidFill>
                <a:latin typeface="Arial Narrow" pitchFamily="34" charset="0"/>
                <a:ea typeface="黑体" pitchFamily="2" charset="-122"/>
              </a:rPr>
              <a:t>其中网页的</a:t>
            </a:r>
            <a:r>
              <a:rPr lang="en-US" altLang="zh-CN" sz="2400">
                <a:solidFill>
                  <a:schemeClr val="tx2"/>
                </a:solidFill>
                <a:latin typeface="Arial Narrow" pitchFamily="34" charset="0"/>
                <a:ea typeface="黑体" pitchFamily="2" charset="-122"/>
              </a:rPr>
              <a:t>URL</a:t>
            </a:r>
            <a:r>
              <a:rPr lang="zh-CN" altLang="en-US" sz="2400">
                <a:solidFill>
                  <a:schemeClr val="tx2"/>
                </a:solidFill>
                <a:latin typeface="Arial Narrow" pitchFamily="34" charset="0"/>
                <a:ea typeface="黑体" pitchFamily="2" charset="-122"/>
              </a:rPr>
              <a:t>作为</a:t>
            </a:r>
            <a:r>
              <a:rPr lang="en-US" altLang="zh-CN" sz="2400">
                <a:solidFill>
                  <a:schemeClr val="tx2"/>
                </a:solidFill>
                <a:latin typeface="Arial Narrow" pitchFamily="34" charset="0"/>
                <a:ea typeface="黑体" pitchFamily="2" charset="-122"/>
              </a:rPr>
              <a:t>key,  PageRank</a:t>
            </a:r>
            <a:r>
              <a:rPr lang="zh-CN" altLang="en-US" sz="2400">
                <a:solidFill>
                  <a:schemeClr val="tx2"/>
                </a:solidFill>
                <a:latin typeface="Arial Narrow" pitchFamily="34" charset="0"/>
                <a:ea typeface="黑体" pitchFamily="2" charset="-122"/>
              </a:rPr>
              <a:t>初始值（</a:t>
            </a:r>
            <a:r>
              <a:rPr lang="en-US" altLang="zh-CN" sz="2400">
                <a:solidFill>
                  <a:schemeClr val="tx2"/>
                </a:solidFill>
                <a:latin typeface="Arial Narrow" pitchFamily="34" charset="0"/>
                <a:ea typeface="黑体" pitchFamily="2" charset="-122"/>
              </a:rPr>
              <a:t>PR_init</a:t>
            </a:r>
            <a:r>
              <a:rPr lang="zh-CN" altLang="en-US" sz="2400">
                <a:solidFill>
                  <a:schemeClr val="tx2"/>
                </a:solidFill>
                <a:latin typeface="Arial Narrow" pitchFamily="34" charset="0"/>
                <a:ea typeface="黑体" pitchFamily="2" charset="-122"/>
              </a:rPr>
              <a:t>）和网页的出度列表一起作为</a:t>
            </a:r>
            <a:r>
              <a:rPr lang="en-US" altLang="zh-CN" sz="2400">
                <a:solidFill>
                  <a:schemeClr val="tx2"/>
                </a:solidFill>
                <a:latin typeface="Arial Narrow" pitchFamily="34" charset="0"/>
                <a:ea typeface="黑体" pitchFamily="2" charset="-122"/>
              </a:rPr>
              <a:t>value,</a:t>
            </a:r>
            <a:r>
              <a:rPr lang="zh-CN" altLang="en-US" sz="2400">
                <a:solidFill>
                  <a:schemeClr val="tx2"/>
                </a:solidFill>
                <a:latin typeface="Arial Narrow" pitchFamily="34" charset="0"/>
                <a:ea typeface="黑体" pitchFamily="2" charset="-122"/>
              </a:rPr>
              <a:t>以字符串表示</a:t>
            </a:r>
            <a:r>
              <a:rPr lang="en-US" altLang="zh-CN" sz="2400">
                <a:solidFill>
                  <a:schemeClr val="tx2"/>
                </a:solidFill>
                <a:latin typeface="Arial Narrow" pitchFamily="34" charset="0"/>
                <a:ea typeface="黑体" pitchFamily="2" charset="-122"/>
              </a:rPr>
              <a:t>value</a:t>
            </a:r>
            <a:r>
              <a:rPr lang="zh-CN" altLang="en-US" sz="2400">
                <a:solidFill>
                  <a:schemeClr val="tx2"/>
                </a:solidFill>
                <a:latin typeface="Arial Narrow" pitchFamily="34" charset="0"/>
                <a:ea typeface="黑体" pitchFamily="2" charset="-122"/>
              </a:rPr>
              <a:t>，用特定的符号将二者分开</a:t>
            </a:r>
            <a:r>
              <a:rPr lang="zh-CN" altLang="en-US" sz="2400">
                <a:latin typeface="Arial Narrow" pitchFamily="34" charset="0"/>
                <a:ea typeface="黑体" pitchFamily="2" charset="-122"/>
              </a:rPr>
              <a:t>。</a:t>
            </a:r>
            <a:endParaRPr lang="en-US" altLang="zh-CN" sz="2400">
              <a:latin typeface="Arial Narrow" pitchFamily="34" charset="0"/>
              <a:ea typeface="黑体" pitchFamily="2" charset="-122"/>
            </a:endParaRPr>
          </a:p>
          <a:p>
            <a:pPr lvl="1" eaLnBrk="1" hangingPunct="1">
              <a:buFont typeface="Arial" charset="0"/>
              <a:buChar char="•"/>
            </a:pPr>
            <a:r>
              <a:rPr lang="en-US" altLang="zh-CN">
                <a:latin typeface="Arial Narrow" pitchFamily="34" charset="0"/>
                <a:ea typeface="黑体" pitchFamily="2" charset="-122"/>
              </a:rPr>
              <a:t>Reduce: </a:t>
            </a:r>
            <a:r>
              <a:rPr lang="zh-CN" altLang="en-US">
                <a:latin typeface="Arial Narrow" pitchFamily="34" charset="0"/>
                <a:ea typeface="黑体" pitchFamily="2" charset="-122"/>
              </a:rPr>
              <a:t>输出</a:t>
            </a:r>
            <a:r>
              <a:rPr lang="en-US" altLang="zh-CN">
                <a:latin typeface="Arial Narrow" pitchFamily="34" charset="0"/>
                <a:ea typeface="黑体" pitchFamily="2" charset="-122"/>
              </a:rPr>
              <a:t>&lt;URL, (PR_init, link_list)&gt;</a:t>
            </a:r>
          </a:p>
          <a:p>
            <a:pPr lvl="2" eaLnBrk="1" hangingPunct="1">
              <a:buFont typeface="Arial" charset="0"/>
              <a:buChar char="•"/>
            </a:pPr>
            <a:r>
              <a:rPr lang="zh-CN" altLang="en-US" sz="2400">
                <a:solidFill>
                  <a:schemeClr val="tx2"/>
                </a:solidFill>
                <a:latin typeface="Arial Narrow" pitchFamily="34" charset="0"/>
                <a:ea typeface="黑体" pitchFamily="2" charset="-122"/>
              </a:rPr>
              <a:t>该阶段的</a:t>
            </a:r>
            <a:r>
              <a:rPr lang="en-US" altLang="zh-CN" sz="2400">
                <a:solidFill>
                  <a:schemeClr val="tx2"/>
                </a:solidFill>
                <a:latin typeface="Arial Narrow" pitchFamily="34" charset="0"/>
                <a:ea typeface="黑体" pitchFamily="2" charset="-122"/>
              </a:rPr>
              <a:t>Reduce</a:t>
            </a:r>
            <a:r>
              <a:rPr lang="zh-CN" altLang="en-US" sz="2400">
                <a:solidFill>
                  <a:schemeClr val="tx2"/>
                </a:solidFill>
                <a:latin typeface="Arial Narrow" pitchFamily="34" charset="0"/>
                <a:ea typeface="黑体" pitchFamily="2" charset="-122"/>
              </a:rPr>
              <a:t>不需要做任何处理</a:t>
            </a:r>
            <a:endParaRPr lang="en-US" altLang="zh-CN" sz="2400">
              <a:solidFill>
                <a:schemeClr val="tx2"/>
              </a:solidFill>
              <a:latin typeface="Arial Narrow" pitchFamily="34" charset="0"/>
              <a:ea typeface="黑体" pitchFamily="2" charset="-122"/>
            </a:endParaRPr>
          </a:p>
        </p:txBody>
      </p:sp>
      <p:sp>
        <p:nvSpPr>
          <p:cNvPr id="4" name="标题 1"/>
          <p:cNvSpPr txBox="1">
            <a:spLocks/>
          </p:cNvSpPr>
          <p:nvPr/>
        </p:nvSpPr>
        <p:spPr>
          <a:xfrm>
            <a:off x="1000125" y="214313"/>
            <a:ext cx="7772400" cy="571500"/>
          </a:xfrm>
          <a:prstGeom prst="rect">
            <a:avLst/>
          </a:prstGeom>
        </p:spPr>
        <p:txBody>
          <a:bodyPr bIns="91440" anchor="b">
            <a:normAutofit/>
          </a:bodyPr>
          <a:lstStyle/>
          <a:p>
            <a:pPr algn="r" fontAlgn="auto">
              <a:spcAft>
                <a:spcPts val="0"/>
              </a:spcAft>
              <a:defRPr/>
            </a:pPr>
            <a:r>
              <a:rPr lang="zh-CN" altLang="en-US"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网页排名图算法</a:t>
            </a:r>
            <a:r>
              <a:rPr lang="en-US" altLang="zh-CN"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PageRank</a:t>
            </a:r>
            <a:endParaRPr lang="zh-CN" altLang="en-US" sz="2400" dirty="0">
              <a:solidFill>
                <a:srgbClr val="C00000"/>
              </a:solidFill>
              <a:latin typeface="+mj-lt"/>
              <a:ea typeface="+mj-ea"/>
              <a:cs typeface="+mj-cs"/>
            </a:endParaRPr>
          </a:p>
        </p:txBody>
      </p:sp>
    </p:spTree>
    <p:extLst>
      <p:ext uri="{BB962C8B-B14F-4D97-AF65-F5344CB8AC3E}">
        <p14:creationId xmlns:p14="http://schemas.microsoft.com/office/powerpoint/2010/main" val="9607408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0063" y="285750"/>
            <a:ext cx="7772400" cy="1000125"/>
          </a:xfrm>
        </p:spPr>
        <p:txBody>
          <a:bodyPr/>
          <a:lstStyle/>
          <a:p>
            <a:pPr eaLnBrk="1" hangingPunct="1"/>
            <a:r>
              <a:rPr lang="en-US" altLang="zh-CN" sz="2600" b="1">
                <a:solidFill>
                  <a:srgbClr val="00B050"/>
                </a:solidFill>
                <a:latin typeface="Arial Narrow" pitchFamily="34" charset="0"/>
              </a:rPr>
              <a:t>Phase2</a:t>
            </a:r>
            <a:r>
              <a:rPr lang="zh-CN" altLang="en-US" sz="2600" b="1">
                <a:solidFill>
                  <a:srgbClr val="00B050"/>
                </a:solidFill>
                <a:latin typeface="Arial Narrow" pitchFamily="34" charset="0"/>
              </a:rPr>
              <a:t>：</a:t>
            </a:r>
            <a:r>
              <a:rPr lang="en-US" altLang="zh-CN" sz="2600" b="1">
                <a:solidFill>
                  <a:srgbClr val="00B050"/>
                </a:solidFill>
                <a:latin typeface="Arial Narrow" pitchFamily="34" charset="0"/>
              </a:rPr>
              <a:t>PageRankIter</a:t>
            </a:r>
            <a:endParaRPr lang="zh-CN" altLang="en-US" sz="2600" b="1">
              <a:solidFill>
                <a:srgbClr val="00B050"/>
              </a:solidFill>
              <a:latin typeface="Arial Narrow" pitchFamily="34" charset="0"/>
            </a:endParaRPr>
          </a:p>
        </p:txBody>
      </p:sp>
      <p:sp>
        <p:nvSpPr>
          <p:cNvPr id="27651" name="内容占位符 2"/>
          <p:cNvSpPr>
            <a:spLocks noGrp="1"/>
          </p:cNvSpPr>
          <p:nvPr>
            <p:ph sz="quarter" idx="1"/>
          </p:nvPr>
        </p:nvSpPr>
        <p:spPr>
          <a:xfrm>
            <a:off x="428625" y="1357313"/>
            <a:ext cx="8429625" cy="4681537"/>
          </a:xfrm>
        </p:spPr>
        <p:txBody>
          <a:bodyPr/>
          <a:lstStyle/>
          <a:p>
            <a:pPr eaLnBrk="1" hangingPunct="1">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US" sz="2400" dirty="0">
                <a:latin typeface="Arial Narrow" pitchFamily="34" charset="0"/>
                <a:ea typeface="黑体" pitchFamily="2" charset="-122"/>
              </a:rPr>
              <a:t>迭代计算</a:t>
            </a:r>
            <a:r>
              <a:rPr lang="en-US" altLang="zh-CN" sz="2400" dirty="0">
                <a:latin typeface="Arial Narrow" pitchFamily="34" charset="0"/>
                <a:ea typeface="黑体" pitchFamily="2" charset="-122"/>
              </a:rPr>
              <a:t>PR</a:t>
            </a:r>
            <a:r>
              <a:rPr lang="zh-CN" altLang="en-US" sz="2400" dirty="0">
                <a:latin typeface="Arial Narrow" pitchFamily="34" charset="0"/>
                <a:ea typeface="黑体" pitchFamily="2" charset="-122"/>
              </a:rPr>
              <a:t>值，直到</a:t>
            </a:r>
            <a:r>
              <a:rPr lang="en-US" altLang="zh-CN" sz="2400" dirty="0">
                <a:latin typeface="Arial Narrow" pitchFamily="34" charset="0"/>
                <a:ea typeface="黑体" pitchFamily="2" charset="-122"/>
              </a:rPr>
              <a:t>PR</a:t>
            </a:r>
            <a:r>
              <a:rPr lang="zh-CN" altLang="en-US" sz="2400" dirty="0">
                <a:latin typeface="Arial Narrow" pitchFamily="34" charset="0"/>
                <a:ea typeface="黑体" pitchFamily="2" charset="-122"/>
              </a:rPr>
              <a:t>值收敛或迭代预定次数</a:t>
            </a:r>
            <a:endParaRPr lang="en-GB" altLang="zh-CN" sz="2400" dirty="0">
              <a:latin typeface="Arial Narrow" pitchFamily="34" charset="0"/>
              <a:ea typeface="黑体" pitchFamily="2" charset="-122"/>
            </a:endParaRPr>
          </a:p>
          <a:p>
            <a:pPr eaLnBrk="1" hangingPunct="1">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2400" dirty="0">
                <a:latin typeface="Arial Narrow" pitchFamily="34" charset="0"/>
                <a:ea typeface="黑体" pitchFamily="2" charset="-122"/>
              </a:rPr>
              <a:t>Map</a:t>
            </a:r>
            <a:r>
              <a:rPr lang="zh-CN" altLang="en-US" sz="2400" dirty="0">
                <a:latin typeface="Arial Narrow" pitchFamily="34" charset="0"/>
                <a:ea typeface="黑体" pitchFamily="2" charset="-122"/>
              </a:rPr>
              <a:t>对上阶段的</a:t>
            </a:r>
            <a:r>
              <a:rPr lang="en-GB" altLang="zh-CN" sz="2400" dirty="0">
                <a:latin typeface="Arial Narrow" pitchFamily="34" charset="0"/>
                <a:ea typeface="黑体" pitchFamily="2" charset="-122"/>
              </a:rPr>
              <a:t> &lt;URL, (</a:t>
            </a:r>
            <a:r>
              <a:rPr lang="en-GB" altLang="zh-CN" sz="2400" dirty="0" err="1">
                <a:latin typeface="Arial Narrow" pitchFamily="34" charset="0"/>
                <a:ea typeface="黑体" pitchFamily="2" charset="-122"/>
              </a:rPr>
              <a:t>cur_rank</a:t>
            </a:r>
            <a:r>
              <a:rPr lang="en-GB" altLang="zh-CN" sz="2400" dirty="0">
                <a:latin typeface="Arial Narrow" pitchFamily="34" charset="0"/>
                <a:ea typeface="黑体" pitchFamily="2" charset="-122"/>
              </a:rPr>
              <a:t>, </a:t>
            </a:r>
            <a:r>
              <a:rPr lang="en-US" altLang="zh-CN" sz="2400" dirty="0">
                <a:latin typeface="Arial Narrow" pitchFamily="34" charset="0"/>
                <a:ea typeface="黑体" pitchFamily="2" charset="-122"/>
              </a:rPr>
              <a:t>link</a:t>
            </a:r>
            <a:r>
              <a:rPr lang="en-GB" altLang="zh-CN" sz="2400" dirty="0">
                <a:latin typeface="Arial Narrow" pitchFamily="34" charset="0"/>
                <a:ea typeface="黑体" pitchFamily="2" charset="-122"/>
              </a:rPr>
              <a:t>_list)&gt;</a:t>
            </a:r>
            <a:r>
              <a:rPr lang="zh-CN" altLang="en-US" sz="2400" dirty="0">
                <a:latin typeface="Arial Narrow" pitchFamily="34" charset="0"/>
                <a:ea typeface="黑体" pitchFamily="2" charset="-122"/>
              </a:rPr>
              <a:t>产生两种</a:t>
            </a:r>
            <a:r>
              <a:rPr lang="en-US" altLang="zh-CN" sz="2400" dirty="0">
                <a:latin typeface="Arial Narrow" pitchFamily="34" charset="0"/>
                <a:ea typeface="黑体" pitchFamily="2" charset="-122"/>
              </a:rPr>
              <a:t>&lt;key, value&gt;</a:t>
            </a:r>
            <a:r>
              <a:rPr lang="zh-CN" altLang="en-US" sz="2400" dirty="0">
                <a:latin typeface="Arial Narrow" pitchFamily="34" charset="0"/>
                <a:ea typeface="黑体" pitchFamily="2" charset="-122"/>
              </a:rPr>
              <a:t>对：</a:t>
            </a:r>
            <a:endParaRPr lang="en-GB" altLang="zh-CN" sz="2400" dirty="0">
              <a:latin typeface="Arial Narrow" pitchFamily="34" charset="0"/>
              <a:ea typeface="黑体" pitchFamily="2" charset="-122"/>
            </a:endParaRPr>
          </a:p>
          <a:p>
            <a:pPr lvl="1" eaLnBrk="1" hangingPunct="1">
              <a:spcBef>
                <a:spcPts val="600"/>
              </a:spcBef>
              <a:buFont typeface="Wingdings 2" pitchFamily="18"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zh-CN" dirty="0">
                <a:latin typeface="Arial Narrow" pitchFamily="34" charset="0"/>
                <a:ea typeface="黑体" pitchFamily="2" charset="-122"/>
              </a:rPr>
              <a:t>1. </a:t>
            </a:r>
            <a:r>
              <a:rPr lang="en-GB" altLang="zh-CN" dirty="0">
                <a:latin typeface="Arial Narrow" pitchFamily="34" charset="0"/>
                <a:ea typeface="黑体" pitchFamily="2" charset="-122"/>
              </a:rPr>
              <a:t>For each </a:t>
            </a:r>
            <a:r>
              <a:rPr lang="en-GB" altLang="zh-CN" i="1" dirty="0">
                <a:latin typeface="Arial Narrow" pitchFamily="34" charset="0"/>
                <a:ea typeface="黑体" pitchFamily="2" charset="-122"/>
              </a:rPr>
              <a:t>u</a:t>
            </a:r>
            <a:r>
              <a:rPr lang="en-GB" altLang="zh-CN" dirty="0">
                <a:latin typeface="Arial Narrow" pitchFamily="34" charset="0"/>
                <a:ea typeface="黑体" pitchFamily="2" charset="-122"/>
              </a:rPr>
              <a:t> in </a:t>
            </a:r>
            <a:r>
              <a:rPr lang="en-GB" altLang="zh-CN" dirty="0" err="1">
                <a:latin typeface="Arial Narrow" pitchFamily="34" charset="0"/>
                <a:ea typeface="黑体" pitchFamily="2" charset="-122"/>
              </a:rPr>
              <a:t>link_list</a:t>
            </a:r>
            <a:r>
              <a:rPr lang="en-GB" altLang="zh-CN" dirty="0">
                <a:latin typeface="Arial Narrow" pitchFamily="34" charset="0"/>
                <a:ea typeface="黑体" pitchFamily="2" charset="-122"/>
              </a:rPr>
              <a:t>,  </a:t>
            </a:r>
            <a:r>
              <a:rPr lang="zh-CN" altLang="en-US" dirty="0">
                <a:latin typeface="Arial Narrow" pitchFamily="34" charset="0"/>
                <a:ea typeface="黑体" pitchFamily="2" charset="-122"/>
              </a:rPr>
              <a:t>输出</a:t>
            </a:r>
            <a:r>
              <a:rPr lang="en-GB" altLang="zh-CN" dirty="0">
                <a:latin typeface="Arial Narrow" pitchFamily="34" charset="0"/>
                <a:ea typeface="黑体" pitchFamily="2" charset="-122"/>
              </a:rPr>
              <a:t> &lt;</a:t>
            </a:r>
            <a:r>
              <a:rPr lang="en-GB" altLang="zh-CN" i="1" dirty="0">
                <a:latin typeface="Arial Narrow" pitchFamily="34" charset="0"/>
                <a:ea typeface="黑体" pitchFamily="2" charset="-122"/>
              </a:rPr>
              <a:t>u</a:t>
            </a:r>
            <a:r>
              <a:rPr lang="en-GB" altLang="zh-CN" dirty="0">
                <a:latin typeface="Arial Narrow" pitchFamily="34" charset="0"/>
                <a:ea typeface="黑体" pitchFamily="2" charset="-122"/>
              </a:rPr>
              <a:t>,  </a:t>
            </a:r>
            <a:r>
              <a:rPr lang="en-GB" altLang="zh-CN" dirty="0" err="1">
                <a:latin typeface="Arial Narrow" pitchFamily="34" charset="0"/>
                <a:ea typeface="黑体" pitchFamily="2" charset="-122"/>
              </a:rPr>
              <a:t>cur_rank</a:t>
            </a:r>
            <a:r>
              <a:rPr lang="en-GB" altLang="zh-CN" dirty="0">
                <a:latin typeface="Arial Narrow" pitchFamily="34" charset="0"/>
                <a:ea typeface="黑体" pitchFamily="2" charset="-122"/>
              </a:rPr>
              <a:t>/|</a:t>
            </a:r>
            <a:r>
              <a:rPr lang="en-GB" altLang="zh-CN" dirty="0" err="1">
                <a:latin typeface="Arial Narrow" pitchFamily="34" charset="0"/>
                <a:ea typeface="黑体" pitchFamily="2" charset="-122"/>
              </a:rPr>
              <a:t>link_list</a:t>
            </a:r>
            <a:r>
              <a:rPr lang="en-GB" altLang="zh-CN" dirty="0">
                <a:latin typeface="Arial Narrow" pitchFamily="34" charset="0"/>
                <a:ea typeface="黑体" pitchFamily="2" charset="-122"/>
              </a:rPr>
              <a:t>|&gt;</a:t>
            </a:r>
          </a:p>
          <a:p>
            <a:pPr lvl="2" eaLnBrk="1" hangingPunct="1">
              <a:spcBef>
                <a:spcPts val="600"/>
              </a:spcBef>
              <a:buFont typeface="Arial"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US" dirty="0">
                <a:solidFill>
                  <a:schemeClr val="tx2"/>
                </a:solidFill>
                <a:latin typeface="Arial Narrow" pitchFamily="34" charset="0"/>
                <a:ea typeface="黑体" pitchFamily="2" charset="-122"/>
              </a:rPr>
              <a:t>其中</a:t>
            </a:r>
            <a:r>
              <a:rPr lang="en-US" altLang="zh-CN" dirty="0">
                <a:solidFill>
                  <a:schemeClr val="tx2"/>
                </a:solidFill>
                <a:latin typeface="Arial Narrow" pitchFamily="34" charset="0"/>
                <a:ea typeface="黑体" pitchFamily="2" charset="-122"/>
              </a:rPr>
              <a:t>u</a:t>
            </a:r>
            <a:r>
              <a:rPr lang="zh-CN" altLang="en-US" dirty="0">
                <a:solidFill>
                  <a:schemeClr val="tx2"/>
                </a:solidFill>
                <a:latin typeface="Arial Narrow" pitchFamily="34" charset="0"/>
                <a:ea typeface="黑体" pitchFamily="2" charset="-122"/>
              </a:rPr>
              <a:t>代表当前</a:t>
            </a:r>
            <a:r>
              <a:rPr lang="en-US" altLang="zh-CN" dirty="0">
                <a:solidFill>
                  <a:schemeClr val="tx2"/>
                </a:solidFill>
                <a:latin typeface="Arial Narrow" pitchFamily="34" charset="0"/>
                <a:ea typeface="黑体" pitchFamily="2" charset="-122"/>
              </a:rPr>
              <a:t>URL</a:t>
            </a:r>
            <a:r>
              <a:rPr lang="zh-CN" altLang="en-US" dirty="0">
                <a:solidFill>
                  <a:schemeClr val="tx2"/>
                </a:solidFill>
                <a:latin typeface="Arial Narrow" pitchFamily="34" charset="0"/>
                <a:ea typeface="黑体" pitchFamily="2" charset="-122"/>
              </a:rPr>
              <a:t>所链接到网页</a:t>
            </a:r>
            <a:r>
              <a:rPr lang="en-US" altLang="zh-CN" dirty="0">
                <a:solidFill>
                  <a:schemeClr val="tx2"/>
                </a:solidFill>
                <a:latin typeface="Arial Narrow" pitchFamily="34" charset="0"/>
                <a:ea typeface="黑体" pitchFamily="2" charset="-122"/>
              </a:rPr>
              <a:t>ID</a:t>
            </a:r>
            <a:r>
              <a:rPr lang="zh-CN" altLang="en-US" dirty="0">
                <a:solidFill>
                  <a:schemeClr val="tx2"/>
                </a:solidFill>
                <a:latin typeface="Arial Narrow" pitchFamily="34" charset="0"/>
                <a:ea typeface="黑体" pitchFamily="2" charset="-122"/>
              </a:rPr>
              <a:t>，并作为</a:t>
            </a:r>
            <a:r>
              <a:rPr lang="en-US" altLang="zh-CN" dirty="0">
                <a:solidFill>
                  <a:schemeClr val="tx2"/>
                </a:solidFill>
                <a:latin typeface="Arial Narrow" pitchFamily="34" charset="0"/>
                <a:ea typeface="黑体" pitchFamily="2" charset="-122"/>
              </a:rPr>
              <a:t>key</a:t>
            </a:r>
            <a:r>
              <a:rPr lang="zh-CN" altLang="en-US" dirty="0">
                <a:solidFill>
                  <a:schemeClr val="tx2"/>
                </a:solidFill>
                <a:latin typeface="Arial Narrow" pitchFamily="34" charset="0"/>
                <a:ea typeface="黑体" pitchFamily="2" charset="-122"/>
              </a:rPr>
              <a:t>；</a:t>
            </a:r>
            <a:endParaRPr lang="en-US" altLang="zh-CN" dirty="0">
              <a:solidFill>
                <a:schemeClr val="tx2"/>
              </a:solidFill>
              <a:latin typeface="Arial Narrow" pitchFamily="34" charset="0"/>
              <a:ea typeface="黑体" pitchFamily="2" charset="-122"/>
            </a:endParaRPr>
          </a:p>
          <a:p>
            <a:pPr lvl="2" eaLnBrk="1" hangingPunct="1">
              <a:spcBef>
                <a:spcPts val="600"/>
              </a:spcBef>
              <a:buFont typeface="Arial"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zh-CN" dirty="0" err="1">
                <a:solidFill>
                  <a:schemeClr val="tx2"/>
                </a:solidFill>
                <a:latin typeface="Arial Narrow" pitchFamily="34" charset="0"/>
                <a:ea typeface="黑体" pitchFamily="2" charset="-122"/>
              </a:rPr>
              <a:t>Cur_rank</a:t>
            </a:r>
            <a:r>
              <a:rPr lang="zh-CN" altLang="en-US" dirty="0">
                <a:solidFill>
                  <a:schemeClr val="tx2"/>
                </a:solidFill>
                <a:latin typeface="Arial Narrow" pitchFamily="34" charset="0"/>
                <a:ea typeface="黑体" pitchFamily="2" charset="-122"/>
              </a:rPr>
              <a:t>为当前</a:t>
            </a:r>
            <a:r>
              <a:rPr lang="en-US" altLang="zh-CN" dirty="0">
                <a:solidFill>
                  <a:schemeClr val="tx2"/>
                </a:solidFill>
                <a:latin typeface="Arial Narrow" pitchFamily="34" charset="0"/>
                <a:ea typeface="黑体" pitchFamily="2" charset="-122"/>
              </a:rPr>
              <a:t>URL</a:t>
            </a:r>
            <a:r>
              <a:rPr lang="zh-CN" altLang="en-US" dirty="0">
                <a:solidFill>
                  <a:schemeClr val="tx2"/>
                </a:solidFill>
                <a:latin typeface="Arial Narrow" pitchFamily="34" charset="0"/>
                <a:ea typeface="黑体" pitchFamily="2" charset="-122"/>
              </a:rPr>
              <a:t>的</a:t>
            </a:r>
            <a:r>
              <a:rPr lang="en-US" altLang="zh-CN" dirty="0">
                <a:solidFill>
                  <a:schemeClr val="tx2"/>
                </a:solidFill>
                <a:latin typeface="Arial Narrow" pitchFamily="34" charset="0"/>
                <a:ea typeface="黑体" pitchFamily="2" charset="-122"/>
              </a:rPr>
              <a:t>PageRank</a:t>
            </a:r>
            <a:r>
              <a:rPr lang="zh-CN" altLang="en-US" dirty="0">
                <a:solidFill>
                  <a:schemeClr val="tx2"/>
                </a:solidFill>
                <a:latin typeface="Arial Narrow" pitchFamily="34" charset="0"/>
                <a:ea typeface="黑体" pitchFamily="2" charset="-122"/>
              </a:rPr>
              <a:t>值，</a:t>
            </a:r>
            <a:r>
              <a:rPr lang="en-GB" altLang="zh-CN" dirty="0">
                <a:solidFill>
                  <a:schemeClr val="tx2"/>
                </a:solidFill>
                <a:latin typeface="Arial Narrow" pitchFamily="34" charset="0"/>
                <a:ea typeface="黑体" pitchFamily="2" charset="-122"/>
              </a:rPr>
              <a:t> |</a:t>
            </a:r>
            <a:r>
              <a:rPr lang="en-GB" altLang="zh-CN" dirty="0" err="1">
                <a:solidFill>
                  <a:schemeClr val="tx2"/>
                </a:solidFill>
                <a:latin typeface="Arial Narrow" pitchFamily="34" charset="0"/>
                <a:ea typeface="黑体" pitchFamily="2" charset="-122"/>
              </a:rPr>
              <a:t>link_list</a:t>
            </a:r>
            <a:r>
              <a:rPr lang="en-US" altLang="zh-CN" dirty="0">
                <a:solidFill>
                  <a:schemeClr val="tx2"/>
                </a:solidFill>
                <a:latin typeface="Arial Narrow" pitchFamily="34" charset="0"/>
                <a:ea typeface="黑体" pitchFamily="2" charset="-122"/>
              </a:rPr>
              <a:t>|</a:t>
            </a:r>
            <a:r>
              <a:rPr lang="zh-CN" altLang="en-US" dirty="0">
                <a:solidFill>
                  <a:schemeClr val="tx2"/>
                </a:solidFill>
                <a:latin typeface="Arial Narrow" pitchFamily="34" charset="0"/>
                <a:ea typeface="黑体" pitchFamily="2" charset="-122"/>
              </a:rPr>
              <a:t>为当前</a:t>
            </a:r>
            <a:r>
              <a:rPr lang="en-US" altLang="zh-CN" dirty="0">
                <a:solidFill>
                  <a:schemeClr val="tx2"/>
                </a:solidFill>
                <a:latin typeface="Arial Narrow" pitchFamily="34" charset="0"/>
                <a:ea typeface="黑体" pitchFamily="2" charset="-122"/>
              </a:rPr>
              <a:t>URL</a:t>
            </a:r>
            <a:r>
              <a:rPr lang="zh-CN" altLang="en-US" dirty="0">
                <a:solidFill>
                  <a:schemeClr val="tx2"/>
                </a:solidFill>
                <a:latin typeface="Arial Narrow" pitchFamily="34" charset="0"/>
                <a:ea typeface="黑体" pitchFamily="2" charset="-122"/>
              </a:rPr>
              <a:t>的出度数量，</a:t>
            </a:r>
            <a:r>
              <a:rPr lang="en-GB" altLang="zh-CN" dirty="0">
                <a:solidFill>
                  <a:schemeClr val="tx2"/>
                </a:solidFill>
                <a:latin typeface="Arial Narrow" pitchFamily="34" charset="0"/>
                <a:ea typeface="黑体" pitchFamily="2" charset="-122"/>
              </a:rPr>
              <a:t> ,  </a:t>
            </a:r>
            <a:r>
              <a:rPr lang="en-GB" altLang="zh-CN" dirty="0" err="1">
                <a:solidFill>
                  <a:schemeClr val="tx2"/>
                </a:solidFill>
                <a:latin typeface="Arial Narrow" pitchFamily="34" charset="0"/>
                <a:ea typeface="黑体" pitchFamily="2" charset="-122"/>
              </a:rPr>
              <a:t>cur_rank</a:t>
            </a:r>
            <a:r>
              <a:rPr lang="en-GB" altLang="zh-CN" dirty="0">
                <a:solidFill>
                  <a:schemeClr val="tx2"/>
                </a:solidFill>
                <a:latin typeface="Arial Narrow" pitchFamily="34" charset="0"/>
                <a:ea typeface="黑体" pitchFamily="2" charset="-122"/>
              </a:rPr>
              <a:t>/|</a:t>
            </a:r>
            <a:r>
              <a:rPr lang="en-GB" altLang="zh-CN" dirty="0" err="1">
                <a:solidFill>
                  <a:schemeClr val="tx2"/>
                </a:solidFill>
                <a:latin typeface="Arial Narrow" pitchFamily="34" charset="0"/>
                <a:ea typeface="黑体" pitchFamily="2" charset="-122"/>
              </a:rPr>
              <a:t>link_list</a:t>
            </a:r>
            <a:r>
              <a:rPr lang="en-GB" altLang="zh-CN" dirty="0">
                <a:solidFill>
                  <a:schemeClr val="tx2"/>
                </a:solidFill>
                <a:latin typeface="Arial Narrow" pitchFamily="34" charset="0"/>
                <a:ea typeface="黑体" pitchFamily="2" charset="-122"/>
              </a:rPr>
              <a:t>|</a:t>
            </a:r>
            <a:r>
              <a:rPr lang="zh-CN" altLang="en-US" dirty="0">
                <a:solidFill>
                  <a:schemeClr val="tx2"/>
                </a:solidFill>
                <a:latin typeface="Arial Narrow" pitchFamily="34" charset="0"/>
                <a:ea typeface="黑体" pitchFamily="2" charset="-122"/>
              </a:rPr>
              <a:t>作为</a:t>
            </a:r>
            <a:r>
              <a:rPr lang="en-US" altLang="zh-CN" dirty="0">
                <a:solidFill>
                  <a:schemeClr val="tx2"/>
                </a:solidFill>
                <a:latin typeface="Arial Narrow" pitchFamily="34" charset="0"/>
                <a:ea typeface="黑体" pitchFamily="2" charset="-122"/>
              </a:rPr>
              <a:t>value</a:t>
            </a:r>
            <a:r>
              <a:rPr lang="zh-CN" altLang="en-US" dirty="0">
                <a:solidFill>
                  <a:schemeClr val="tx2"/>
                </a:solidFill>
                <a:latin typeface="Arial Narrow" pitchFamily="34" charset="0"/>
                <a:ea typeface="黑体" pitchFamily="2" charset="-122"/>
              </a:rPr>
              <a:t>。</a:t>
            </a:r>
            <a:endParaRPr lang="en-GB" altLang="zh-CN" dirty="0">
              <a:solidFill>
                <a:schemeClr val="tx2"/>
              </a:solidFill>
              <a:latin typeface="Arial Narrow" pitchFamily="34" charset="0"/>
              <a:ea typeface="黑体" pitchFamily="2" charset="-122"/>
            </a:endParaRPr>
          </a:p>
          <a:p>
            <a:pPr lvl="1" eaLnBrk="1" hangingPunct="1">
              <a:spcBef>
                <a:spcPts val="600"/>
              </a:spcBef>
              <a:buFont typeface="Wingdings 2" pitchFamily="18"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zh-CN" dirty="0">
                <a:latin typeface="Arial Narrow" pitchFamily="34" charset="0"/>
                <a:ea typeface="黑体" pitchFamily="2" charset="-122"/>
              </a:rPr>
              <a:t>2. </a:t>
            </a:r>
            <a:r>
              <a:rPr lang="zh-CN" altLang="en-US" dirty="0">
                <a:latin typeface="Arial Narrow" pitchFamily="34" charset="0"/>
                <a:ea typeface="黑体" pitchFamily="2" charset="-122"/>
              </a:rPr>
              <a:t>同时为了完成迭代过程，需要传递每个网页的链接信息</a:t>
            </a:r>
            <a:r>
              <a:rPr lang="en-GB" altLang="zh-CN" dirty="0">
                <a:latin typeface="Arial Narrow" pitchFamily="34" charset="0"/>
                <a:ea typeface="黑体" pitchFamily="2" charset="-122"/>
              </a:rPr>
              <a:t>&lt;URL, </a:t>
            </a:r>
            <a:r>
              <a:rPr lang="en-GB" altLang="zh-CN" dirty="0" err="1">
                <a:latin typeface="Arial Narrow" pitchFamily="34" charset="0"/>
                <a:ea typeface="黑体" pitchFamily="2" charset="-122"/>
              </a:rPr>
              <a:t>link_list</a:t>
            </a:r>
            <a:r>
              <a:rPr lang="en-GB" altLang="zh-CN" dirty="0">
                <a:latin typeface="Arial Narrow" pitchFamily="34" charset="0"/>
                <a:ea typeface="黑体" pitchFamily="2" charset="-122"/>
              </a:rPr>
              <a:t>&gt;</a:t>
            </a:r>
          </a:p>
          <a:p>
            <a:pPr lvl="2" eaLnBrk="1" hangingPunct="1">
              <a:spcBef>
                <a:spcPts val="600"/>
              </a:spcBef>
              <a:buFont typeface="Arial"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US" dirty="0">
                <a:solidFill>
                  <a:schemeClr val="tx2"/>
                </a:solidFill>
                <a:latin typeface="Arial Narrow" pitchFamily="34" charset="0"/>
                <a:ea typeface="黑体" pitchFamily="2" charset="-122"/>
              </a:rPr>
              <a:t>在迭代过程中，必须保留网页的局部链出信息，以维护图的结构。</a:t>
            </a:r>
            <a:endParaRPr lang="en-GB" altLang="zh-CN" dirty="0">
              <a:solidFill>
                <a:schemeClr val="tx2"/>
              </a:solidFill>
              <a:latin typeface="Arial Narrow" pitchFamily="34" charset="0"/>
              <a:ea typeface="黑体" pitchFamily="2" charset="-122"/>
            </a:endParaRPr>
          </a:p>
        </p:txBody>
      </p:sp>
      <p:sp>
        <p:nvSpPr>
          <p:cNvPr id="4" name="标题 1"/>
          <p:cNvSpPr txBox="1">
            <a:spLocks/>
          </p:cNvSpPr>
          <p:nvPr/>
        </p:nvSpPr>
        <p:spPr>
          <a:xfrm>
            <a:off x="1000125" y="214313"/>
            <a:ext cx="7772400" cy="571500"/>
          </a:xfrm>
          <a:prstGeom prst="rect">
            <a:avLst/>
          </a:prstGeom>
        </p:spPr>
        <p:txBody>
          <a:bodyPr bIns="91440" anchor="b">
            <a:normAutofit/>
          </a:bodyPr>
          <a:lstStyle/>
          <a:p>
            <a:pPr algn="r" fontAlgn="auto">
              <a:spcAft>
                <a:spcPts val="0"/>
              </a:spcAft>
              <a:defRPr/>
            </a:pPr>
            <a:r>
              <a:rPr lang="zh-CN" altLang="en-US"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网页排名图算法</a:t>
            </a:r>
            <a:r>
              <a:rPr lang="en-US" altLang="zh-CN"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PageRank</a:t>
            </a:r>
            <a:endParaRPr lang="zh-CN" altLang="en-US" sz="2400" dirty="0">
              <a:solidFill>
                <a:srgbClr val="C00000"/>
              </a:solidFill>
              <a:latin typeface="+mj-lt"/>
              <a:ea typeface="+mj-ea"/>
              <a:cs typeface="+mj-cs"/>
            </a:endParaRPr>
          </a:p>
        </p:txBody>
      </p:sp>
    </p:spTree>
    <p:extLst>
      <p:ext uri="{BB962C8B-B14F-4D97-AF65-F5344CB8AC3E}">
        <p14:creationId xmlns:p14="http://schemas.microsoft.com/office/powerpoint/2010/main" val="2640589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847399"/>
            <a:ext cx="8597160" cy="5540701"/>
          </a:xfrm>
        </p:spPr>
        <p:txBody>
          <a:bodyPr>
            <a:normAutofit lnSpcReduction="10000"/>
          </a:bodyPr>
          <a:lstStyle/>
          <a:p>
            <a:pPr marL="274320" lvl="1" indent="-274320" algn="just">
              <a:spcBef>
                <a:spcPts val="580"/>
              </a:spcBef>
              <a:buClr>
                <a:schemeClr val="accent1"/>
              </a:buClr>
              <a:buNone/>
              <a:defRPr/>
            </a:pPr>
            <a:r>
              <a:rPr lang="zh-CN" altLang="en-US" sz="2600" b="1" dirty="0">
                <a:solidFill>
                  <a:srgbClr val="00B050"/>
                </a:solidFill>
                <a:latin typeface="Arial Narrow" pitchFamily="34" charset="0"/>
                <a:ea typeface="黑体" pitchFamily="2" charset="-122"/>
              </a:rPr>
              <a:t>数据源：美国专利文献数据</a:t>
            </a:r>
            <a:endParaRPr lang="en-US" altLang="zh-CN" sz="2600" b="1" dirty="0">
              <a:solidFill>
                <a:srgbClr val="00B050"/>
              </a:solidFill>
              <a:latin typeface="Arial Narrow" pitchFamily="34" charset="0"/>
              <a:ea typeface="黑体" pitchFamily="2" charset="-122"/>
            </a:endParaRPr>
          </a:p>
          <a:p>
            <a:pPr marL="274320" lvl="1" indent="-274320" algn="just">
              <a:spcBef>
                <a:spcPts val="580"/>
              </a:spcBef>
              <a:buClr>
                <a:schemeClr val="accent1"/>
              </a:buClr>
              <a:buNone/>
              <a:defRPr/>
            </a:pPr>
            <a:r>
              <a:rPr lang="en-US" altLang="zh-CN" sz="3200" dirty="0">
                <a:solidFill>
                  <a:srgbClr val="C00000"/>
                </a:solidFill>
                <a:latin typeface="Arial Narrow" pitchFamily="34" charset="0"/>
                <a:ea typeface="黑体" pitchFamily="2" charset="-122"/>
              </a:rPr>
              <a:t>Citation data set </a:t>
            </a:r>
            <a:r>
              <a:rPr lang="zh-CN" altLang="en-US" sz="3200" dirty="0">
                <a:solidFill>
                  <a:srgbClr val="C00000"/>
                </a:solidFill>
                <a:latin typeface="Arial Narrow" pitchFamily="34" charset="0"/>
                <a:ea typeface="黑体" pitchFamily="2" charset="-122"/>
              </a:rPr>
              <a:t>“</a:t>
            </a:r>
            <a:r>
              <a:rPr lang="en-US" altLang="zh-CN" sz="3200" dirty="0">
                <a:solidFill>
                  <a:srgbClr val="C00000"/>
                </a:solidFill>
                <a:latin typeface="Arial Narrow" pitchFamily="34" charset="0"/>
                <a:ea typeface="黑体" pitchFamily="2" charset="-122"/>
              </a:rPr>
              <a:t>cite75_99.txt</a:t>
            </a:r>
            <a:r>
              <a:rPr lang="zh-CN" altLang="en-US" sz="3200" dirty="0">
                <a:solidFill>
                  <a:srgbClr val="C00000"/>
                </a:solidFill>
                <a:latin typeface="Arial Narrow" pitchFamily="34" charset="0"/>
                <a:ea typeface="黑体" pitchFamily="2" charset="-122"/>
              </a:rPr>
              <a:t>”</a:t>
            </a:r>
            <a:endParaRPr lang="en-US" altLang="zh-CN" sz="3200" dirty="0">
              <a:solidFill>
                <a:srgbClr val="C00000"/>
              </a:solidFill>
              <a:latin typeface="Arial Narrow" pitchFamily="34" charset="0"/>
              <a:ea typeface="黑体" pitchFamily="2" charset="-122"/>
            </a:endParaRPr>
          </a:p>
          <a:p>
            <a:pPr lvl="1" algn="just">
              <a:buNone/>
            </a:pPr>
            <a:r>
              <a:rPr lang="en-US" altLang="zh-CN" dirty="0">
                <a:latin typeface="Arial Narrow" pitchFamily="34" charset="0"/>
                <a:ea typeface="黑体" pitchFamily="2" charset="-122"/>
              </a:rPr>
              <a:t>“CITING”,”CITED”</a:t>
            </a:r>
          </a:p>
          <a:p>
            <a:pPr lvl="1" algn="just">
              <a:buNone/>
            </a:pPr>
            <a:r>
              <a:rPr lang="en-US" altLang="zh-CN" dirty="0">
                <a:latin typeface="Arial Narrow" pitchFamily="34" charset="0"/>
                <a:ea typeface="黑体" pitchFamily="2" charset="-122"/>
              </a:rPr>
              <a:t>3858241,956203</a:t>
            </a:r>
            <a:endParaRPr lang="en-US" altLang="zh-CN" dirty="0">
              <a:solidFill>
                <a:srgbClr val="0066FF"/>
              </a:solidFill>
              <a:latin typeface="Arial Narrow" pitchFamily="34" charset="0"/>
              <a:ea typeface="黑体" pitchFamily="2" charset="-122"/>
            </a:endParaRPr>
          </a:p>
          <a:p>
            <a:pPr lvl="1" algn="just">
              <a:buNone/>
            </a:pPr>
            <a:r>
              <a:rPr lang="en-US" altLang="zh-CN" dirty="0">
                <a:latin typeface="Arial Narrow" pitchFamily="34" charset="0"/>
                <a:ea typeface="黑体" pitchFamily="2" charset="-122"/>
              </a:rPr>
              <a:t>3858241,1324234    </a:t>
            </a:r>
            <a:endParaRPr lang="en-US" altLang="zh-CN" dirty="0">
              <a:solidFill>
                <a:srgbClr val="0066FF"/>
              </a:solidFill>
              <a:latin typeface="Arial Narrow" pitchFamily="34" charset="0"/>
              <a:ea typeface="黑体" pitchFamily="2" charset="-122"/>
            </a:endParaRPr>
          </a:p>
          <a:p>
            <a:pPr lvl="1" algn="just">
              <a:buNone/>
            </a:pPr>
            <a:r>
              <a:rPr lang="en-US" altLang="zh-CN" dirty="0">
                <a:latin typeface="Arial Narrow" pitchFamily="34" charset="0"/>
                <a:ea typeface="黑体" pitchFamily="2" charset="-122"/>
              </a:rPr>
              <a:t>3858241,3398406    </a:t>
            </a:r>
          </a:p>
          <a:p>
            <a:pPr lvl="1" algn="just">
              <a:buNone/>
            </a:pPr>
            <a:r>
              <a:rPr lang="en-US" altLang="zh-CN" dirty="0">
                <a:latin typeface="Arial Narrow" pitchFamily="34" charset="0"/>
                <a:ea typeface="黑体" pitchFamily="2" charset="-122"/>
              </a:rPr>
              <a:t>3858241,3557384</a:t>
            </a:r>
          </a:p>
          <a:p>
            <a:pPr lvl="1" algn="just">
              <a:buNone/>
            </a:pPr>
            <a:r>
              <a:rPr lang="en-US" altLang="zh-CN" dirty="0">
                <a:latin typeface="Arial Narrow" pitchFamily="34" charset="0"/>
                <a:ea typeface="黑体" pitchFamily="2" charset="-122"/>
              </a:rPr>
              <a:t>3858241,3634889</a:t>
            </a:r>
          </a:p>
          <a:p>
            <a:pPr lvl="1" algn="just">
              <a:buNone/>
            </a:pPr>
            <a:r>
              <a:rPr lang="en-US" altLang="zh-CN" dirty="0">
                <a:latin typeface="Arial Narrow" pitchFamily="34" charset="0"/>
                <a:ea typeface="黑体" pitchFamily="2" charset="-122"/>
              </a:rPr>
              <a:t>3858242,1515701</a:t>
            </a:r>
          </a:p>
          <a:p>
            <a:pPr lvl="1" algn="just">
              <a:buNone/>
            </a:pPr>
            <a:r>
              <a:rPr lang="en-US" altLang="zh-CN" dirty="0">
                <a:latin typeface="Arial Narrow" pitchFamily="34" charset="0"/>
                <a:ea typeface="黑体" pitchFamily="2" charset="-122"/>
              </a:rPr>
              <a:t>3858242,3319261</a:t>
            </a:r>
          </a:p>
          <a:p>
            <a:pPr lvl="1" algn="just">
              <a:buNone/>
            </a:pPr>
            <a:r>
              <a:rPr lang="en-US" altLang="zh-CN" dirty="0">
                <a:latin typeface="Arial Narrow" pitchFamily="34" charset="0"/>
                <a:ea typeface="黑体" pitchFamily="2" charset="-122"/>
              </a:rPr>
              <a:t>3858242,3668705</a:t>
            </a:r>
          </a:p>
          <a:p>
            <a:pPr lvl="1" algn="just">
              <a:buNone/>
            </a:pPr>
            <a:r>
              <a:rPr lang="en-US" altLang="zh-CN" dirty="0">
                <a:latin typeface="Arial Narrow" pitchFamily="34" charset="0"/>
                <a:ea typeface="黑体" pitchFamily="2" charset="-122"/>
              </a:rPr>
              <a:t>3858242,3707004</a:t>
            </a:r>
          </a:p>
          <a:p>
            <a:pPr lvl="1" algn="just">
              <a:buNone/>
            </a:pPr>
            <a:r>
              <a:rPr lang="en-US" altLang="zh-CN" dirty="0">
                <a:latin typeface="Arial Narrow" pitchFamily="34" charset="0"/>
                <a:ea typeface="黑体" pitchFamily="2" charset="-122"/>
              </a:rPr>
              <a:t>...</a:t>
            </a:r>
            <a:endParaRPr lang="en-US" altLang="zh-CN" dirty="0">
              <a:solidFill>
                <a:srgbClr val="33CC33"/>
              </a:solidFill>
              <a:latin typeface="Arial Narrow" pitchFamily="34" charset="0"/>
              <a:ea typeface="黑体" pitchFamily="2" charset="-122"/>
            </a:endParaRPr>
          </a:p>
        </p:txBody>
      </p:sp>
      <p:sp>
        <p:nvSpPr>
          <p:cNvPr id="5" name="Title 1"/>
          <p:cNvSpPr>
            <a:spLocks noGrp="1"/>
          </p:cNvSpPr>
          <p:nvPr>
            <p:ph type="title"/>
          </p:nvPr>
        </p:nvSpPr>
        <p:spPr>
          <a:xfrm>
            <a:off x="616578" y="2527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sp>
        <p:nvSpPr>
          <p:cNvPr id="7" name="Right Brace 6"/>
          <p:cNvSpPr/>
          <p:nvPr/>
        </p:nvSpPr>
        <p:spPr>
          <a:xfrm>
            <a:off x="2857500" y="2324100"/>
            <a:ext cx="165100" cy="1574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Rectangular Callout 7"/>
          <p:cNvSpPr/>
          <p:nvPr/>
        </p:nvSpPr>
        <p:spPr>
          <a:xfrm>
            <a:off x="3721100" y="2679700"/>
            <a:ext cx="3289300" cy="901700"/>
          </a:xfrm>
          <a:prstGeom prst="wedgeRectCallout">
            <a:avLst>
              <a:gd name="adj1" fmla="val -67076"/>
              <a:gd name="adj2" fmla="val -2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rgbClr val="0066FF"/>
                </a:solidFill>
                <a:latin typeface="Arial Narrow" pitchFamily="34" charset="0"/>
              </a:rPr>
              <a:t>3858241</a:t>
            </a:r>
            <a:r>
              <a:rPr lang="zh-CN" altLang="en-US" sz="2000" b="1" dirty="0">
                <a:solidFill>
                  <a:srgbClr val="0066FF"/>
                </a:solidFill>
                <a:latin typeface="Arial Narrow" pitchFamily="34" charset="0"/>
              </a:rPr>
              <a:t>引用了</a:t>
            </a:r>
            <a:endParaRPr lang="en-US" altLang="zh-CN" sz="2000" b="1" dirty="0">
              <a:solidFill>
                <a:srgbClr val="0066FF"/>
              </a:solidFill>
              <a:latin typeface="Arial Narrow" pitchFamily="34" charset="0"/>
            </a:endParaRPr>
          </a:p>
          <a:p>
            <a:r>
              <a:rPr lang="en-US" altLang="zh-CN" sz="2000" b="1" dirty="0">
                <a:solidFill>
                  <a:srgbClr val="0066FF"/>
                </a:solidFill>
                <a:latin typeface="Arial Narrow" pitchFamily="34" charset="0"/>
              </a:rPr>
              <a:t>956203</a:t>
            </a:r>
            <a:r>
              <a:rPr lang="zh-CN" altLang="en-US" sz="2000" b="1" dirty="0">
                <a:solidFill>
                  <a:srgbClr val="0066FF"/>
                </a:solidFill>
                <a:latin typeface="Arial Narrow" pitchFamily="34" charset="0"/>
              </a:rPr>
              <a:t>，</a:t>
            </a:r>
            <a:r>
              <a:rPr lang="en-US" altLang="zh-CN" sz="2000" b="1" dirty="0">
                <a:solidFill>
                  <a:srgbClr val="0066FF"/>
                </a:solidFill>
                <a:latin typeface="Arial Narrow" pitchFamily="34" charset="0"/>
              </a:rPr>
              <a:t>1324234</a:t>
            </a:r>
            <a:r>
              <a:rPr lang="zh-CN" altLang="en-US" sz="2000" b="1" dirty="0">
                <a:solidFill>
                  <a:srgbClr val="0066FF"/>
                </a:solidFill>
                <a:latin typeface="Arial Narrow" pitchFamily="34" charset="0"/>
              </a:rPr>
              <a:t>，</a:t>
            </a:r>
            <a:r>
              <a:rPr lang="en-US" altLang="zh-CN" sz="2000" b="1" dirty="0">
                <a:solidFill>
                  <a:srgbClr val="0066FF"/>
                </a:solidFill>
                <a:latin typeface="Arial Narrow" pitchFamily="34" charset="0"/>
              </a:rPr>
              <a:t>3398406</a:t>
            </a:r>
            <a:r>
              <a:rPr lang="zh-CN" altLang="en-US" sz="2000" b="1" dirty="0">
                <a:solidFill>
                  <a:srgbClr val="0066FF"/>
                </a:solidFill>
                <a:latin typeface="Arial Narrow" pitchFamily="34" charset="0"/>
              </a:rPr>
              <a:t>，</a:t>
            </a:r>
            <a:endParaRPr lang="en-US" altLang="zh-CN" sz="2000" b="1" dirty="0">
              <a:solidFill>
                <a:srgbClr val="0066FF"/>
              </a:solidFill>
              <a:latin typeface="Arial Narrow" pitchFamily="34" charset="0"/>
            </a:endParaRPr>
          </a:p>
          <a:p>
            <a:r>
              <a:rPr lang="en-US" altLang="zh-CN" sz="2000" b="1" dirty="0">
                <a:solidFill>
                  <a:srgbClr val="0066FF"/>
                </a:solidFill>
                <a:latin typeface="Arial Narrow" pitchFamily="34" charset="0"/>
              </a:rPr>
              <a:t>3557384, 3634889</a:t>
            </a:r>
            <a:endParaRPr lang="zh-CN" altLang="en-US" sz="2000" b="1" dirty="0">
              <a:latin typeface="Arial Narrow" pitchFamily="34" charset="0"/>
            </a:endParaRPr>
          </a:p>
        </p:txBody>
      </p:sp>
    </p:spTree>
    <p:extLst>
      <p:ext uri="{BB962C8B-B14F-4D97-AF65-F5344CB8AC3E}">
        <p14:creationId xmlns:p14="http://schemas.microsoft.com/office/powerpoint/2010/main" val="42347374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571500" y="428625"/>
            <a:ext cx="7772400" cy="928688"/>
          </a:xfrm>
        </p:spPr>
        <p:txBody>
          <a:bodyPr/>
          <a:lstStyle/>
          <a:p>
            <a:pPr eaLnBrk="1" hangingPunct="1"/>
            <a:r>
              <a:rPr lang="en-US" altLang="zh-CN" sz="2600" b="1">
                <a:solidFill>
                  <a:srgbClr val="00B050"/>
                </a:solidFill>
                <a:latin typeface="Arial Narrow" pitchFamily="34" charset="0"/>
              </a:rPr>
              <a:t>Phase2</a:t>
            </a:r>
            <a:r>
              <a:rPr lang="zh-CN" altLang="en-US" sz="2600" b="1">
                <a:solidFill>
                  <a:srgbClr val="00B050"/>
                </a:solidFill>
                <a:latin typeface="Arial Narrow" pitchFamily="34" charset="0"/>
              </a:rPr>
              <a:t>：</a:t>
            </a:r>
            <a:r>
              <a:rPr lang="en-US" altLang="zh-CN" sz="2600" b="1">
                <a:solidFill>
                  <a:srgbClr val="00B050"/>
                </a:solidFill>
                <a:latin typeface="Arial Narrow" pitchFamily="34" charset="0"/>
              </a:rPr>
              <a:t>PageRankIter</a:t>
            </a:r>
            <a:endParaRPr lang="zh-CN" altLang="en-US" sz="2600" b="1">
              <a:solidFill>
                <a:srgbClr val="00B050"/>
              </a:solidFill>
              <a:latin typeface="Arial Narrow" pitchFamily="34" charset="0"/>
            </a:endParaRPr>
          </a:p>
        </p:txBody>
      </p:sp>
      <p:sp>
        <p:nvSpPr>
          <p:cNvPr id="3" name="内容占位符 2"/>
          <p:cNvSpPr>
            <a:spLocks noGrp="1"/>
          </p:cNvSpPr>
          <p:nvPr>
            <p:ph sz="quarter" idx="1"/>
          </p:nvPr>
        </p:nvSpPr>
        <p:spPr>
          <a:xfrm>
            <a:off x="500063" y="1500188"/>
            <a:ext cx="8358187" cy="4572000"/>
          </a:xfrm>
        </p:spPr>
        <p:txBody>
          <a:bodyPr>
            <a:noAutofit/>
          </a:bodyPr>
          <a:lstStyle/>
          <a:p>
            <a:pPr marL="274320" indent="-274320" eaLnBrk="1" fontAlgn="auto" hangingPunct="1">
              <a:spcBef>
                <a:spcPts val="600"/>
              </a:spcBef>
              <a:spcAft>
                <a:spcPts val="0"/>
              </a:spcAft>
              <a:buFont typeface="Wingdings 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altLang="zh-CN" sz="2400" dirty="0">
                <a:latin typeface="Arial Narrow" pitchFamily="34" charset="0"/>
                <a:ea typeface="黑体" pitchFamily="2" charset="-122"/>
              </a:rPr>
              <a:t>Reduce </a:t>
            </a:r>
            <a:r>
              <a:rPr lang="zh-CN" altLang="en-US" sz="2400" dirty="0">
                <a:latin typeface="Arial Narrow" pitchFamily="34" charset="0"/>
                <a:ea typeface="黑体" pitchFamily="2" charset="-122"/>
              </a:rPr>
              <a:t>对 </a:t>
            </a:r>
            <a:r>
              <a:rPr lang="en-US" altLang="zh-CN" sz="2400" dirty="0">
                <a:latin typeface="Arial Narrow" pitchFamily="34" charset="0"/>
                <a:ea typeface="黑体" pitchFamily="2" charset="-122"/>
              </a:rPr>
              <a:t>Map</a:t>
            </a:r>
            <a:r>
              <a:rPr lang="zh-CN" altLang="en-US" sz="2400" dirty="0">
                <a:latin typeface="Arial Narrow" pitchFamily="34" charset="0"/>
                <a:ea typeface="黑体" pitchFamily="2" charset="-122"/>
              </a:rPr>
              <a:t>输出的</a:t>
            </a:r>
            <a:r>
              <a:rPr lang="en-US" altLang="zh-CN" sz="2400" dirty="0">
                <a:latin typeface="Arial Narrow" pitchFamily="34" charset="0"/>
                <a:ea typeface="黑体" pitchFamily="2" charset="-122"/>
              </a:rPr>
              <a:t>&lt;</a:t>
            </a:r>
            <a:r>
              <a:rPr lang="en-GB" altLang="zh-CN" sz="2400" dirty="0">
                <a:latin typeface="Arial Narrow" pitchFamily="34" charset="0"/>
                <a:ea typeface="黑体" pitchFamily="2" charset="-122"/>
              </a:rPr>
              <a:t>URL, </a:t>
            </a:r>
            <a:r>
              <a:rPr lang="en-GB" altLang="zh-CN" sz="2400" dirty="0" err="1">
                <a:latin typeface="Arial Narrow" pitchFamily="34" charset="0"/>
                <a:ea typeface="黑体" pitchFamily="2" charset="-122"/>
              </a:rPr>
              <a:t>url_list</a:t>
            </a:r>
            <a:r>
              <a:rPr lang="en-GB" altLang="zh-CN" sz="2400" dirty="0">
                <a:latin typeface="Arial Narrow" pitchFamily="34" charset="0"/>
                <a:ea typeface="黑体" pitchFamily="2" charset="-122"/>
              </a:rPr>
              <a:t>&gt; </a:t>
            </a:r>
            <a:r>
              <a:rPr lang="zh-CN" altLang="en-US" sz="2400" dirty="0">
                <a:latin typeface="Arial Narrow" pitchFamily="34" charset="0"/>
                <a:ea typeface="黑体" pitchFamily="2" charset="-122"/>
              </a:rPr>
              <a:t>和多个</a:t>
            </a:r>
            <a:r>
              <a:rPr lang="en-GB" altLang="zh-CN" sz="2400" dirty="0">
                <a:latin typeface="Arial Narrow" pitchFamily="34" charset="0"/>
                <a:ea typeface="黑体" pitchFamily="2" charset="-122"/>
              </a:rPr>
              <a:t> </a:t>
            </a:r>
            <a:r>
              <a:rPr lang="en-US" altLang="zh-CN" sz="2400" dirty="0">
                <a:latin typeface="Arial Narrow" pitchFamily="34" charset="0"/>
                <a:ea typeface="黑体" pitchFamily="2" charset="-122"/>
              </a:rPr>
              <a:t>&lt;</a:t>
            </a:r>
            <a:r>
              <a:rPr lang="en-GB" altLang="zh-CN" sz="2400" dirty="0">
                <a:latin typeface="Arial Narrow" pitchFamily="34" charset="0"/>
                <a:ea typeface="黑体" pitchFamily="2" charset="-122"/>
              </a:rPr>
              <a:t>URL, </a:t>
            </a:r>
            <a:r>
              <a:rPr lang="en-GB" altLang="zh-CN" sz="2400" i="1" dirty="0" err="1">
                <a:latin typeface="Arial Narrow" pitchFamily="34" charset="0"/>
                <a:ea typeface="黑体" pitchFamily="2" charset="-122"/>
              </a:rPr>
              <a:t>val</a:t>
            </a:r>
            <a:r>
              <a:rPr lang="en-GB" altLang="zh-CN" sz="2400" dirty="0">
                <a:latin typeface="Arial Narrow" pitchFamily="34" charset="0"/>
                <a:ea typeface="黑体" pitchFamily="2" charset="-122"/>
              </a:rPr>
              <a:t>&gt;</a:t>
            </a:r>
            <a:r>
              <a:rPr lang="zh-CN" altLang="en-US" sz="2400" dirty="0">
                <a:latin typeface="Arial Narrow" pitchFamily="34" charset="0"/>
                <a:ea typeface="黑体" pitchFamily="2" charset="-122"/>
              </a:rPr>
              <a:t>做如下处理：</a:t>
            </a:r>
            <a:endParaRPr lang="en-US" altLang="zh-CN" sz="2400" dirty="0">
              <a:latin typeface="Arial Narrow" pitchFamily="34" charset="0"/>
              <a:ea typeface="黑体" pitchFamily="2" charset="-122"/>
            </a:endParaRPr>
          </a:p>
          <a:p>
            <a:pPr marL="548640" lvl="1" eaLnBrk="1" fontAlgn="auto" hangingPunct="1">
              <a:spcBef>
                <a:spcPts val="600"/>
              </a:spcBef>
              <a:spcAft>
                <a:spcPts val="0"/>
              </a:spcAft>
              <a:buFont typeface="Wingdings 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zh-CN" altLang="en-US" dirty="0">
                <a:latin typeface="Arial Narrow" pitchFamily="34" charset="0"/>
                <a:ea typeface="黑体" pitchFamily="2" charset="-122"/>
              </a:rPr>
              <a:t>其中</a:t>
            </a:r>
            <a:r>
              <a:rPr lang="en-US" altLang="zh-CN" dirty="0">
                <a:latin typeface="Arial Narrow" pitchFamily="34" charset="0"/>
                <a:ea typeface="黑体" pitchFamily="2" charset="-122"/>
              </a:rPr>
              <a:t>&lt;</a:t>
            </a:r>
            <a:r>
              <a:rPr lang="en-GB" altLang="zh-CN" dirty="0">
                <a:latin typeface="Arial Narrow" pitchFamily="34" charset="0"/>
                <a:ea typeface="黑体" pitchFamily="2" charset="-122"/>
              </a:rPr>
              <a:t>URL, </a:t>
            </a:r>
            <a:r>
              <a:rPr lang="en-GB" altLang="zh-CN" dirty="0" err="1">
                <a:latin typeface="Arial Narrow" pitchFamily="34" charset="0"/>
                <a:ea typeface="黑体" pitchFamily="2" charset="-122"/>
              </a:rPr>
              <a:t>url_list</a:t>
            </a:r>
            <a:r>
              <a:rPr lang="en-GB" altLang="zh-CN" dirty="0">
                <a:latin typeface="Arial Narrow" pitchFamily="34" charset="0"/>
                <a:ea typeface="黑体" pitchFamily="2" charset="-122"/>
              </a:rPr>
              <a:t>&gt; </a:t>
            </a:r>
            <a:r>
              <a:rPr lang="zh-CN" altLang="en-US" dirty="0">
                <a:latin typeface="Arial Narrow" pitchFamily="34" charset="0"/>
                <a:ea typeface="黑体" pitchFamily="2" charset="-122"/>
              </a:rPr>
              <a:t>为当前</a:t>
            </a:r>
            <a:r>
              <a:rPr lang="en-US" altLang="zh-CN" dirty="0">
                <a:latin typeface="Arial Narrow" pitchFamily="34" charset="0"/>
                <a:ea typeface="黑体" pitchFamily="2" charset="-122"/>
              </a:rPr>
              <a:t>URL</a:t>
            </a:r>
            <a:r>
              <a:rPr lang="zh-CN" altLang="en-US" dirty="0">
                <a:latin typeface="Arial Narrow" pitchFamily="34" charset="0"/>
                <a:ea typeface="黑体" pitchFamily="2" charset="-122"/>
              </a:rPr>
              <a:t>的链出信息；</a:t>
            </a:r>
            <a:endParaRPr lang="en-US" altLang="zh-CN" dirty="0">
              <a:latin typeface="Arial Narrow" pitchFamily="34" charset="0"/>
              <a:ea typeface="黑体" pitchFamily="2" charset="-122"/>
            </a:endParaRPr>
          </a:p>
          <a:p>
            <a:pPr marL="548640" lvl="1" eaLnBrk="1" fontAlgn="auto" hangingPunct="1">
              <a:spcBef>
                <a:spcPts val="600"/>
              </a:spcBef>
              <a:spcAft>
                <a:spcPts val="0"/>
              </a:spcAft>
              <a:buFont typeface="Wingdings 2"/>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altLang="zh-CN" dirty="0">
                <a:latin typeface="Arial Narrow" pitchFamily="34" charset="0"/>
                <a:ea typeface="黑体" pitchFamily="2" charset="-122"/>
              </a:rPr>
              <a:t> </a:t>
            </a:r>
            <a:r>
              <a:rPr lang="en-US" altLang="zh-CN" dirty="0">
                <a:latin typeface="Arial Narrow" pitchFamily="34" charset="0"/>
                <a:ea typeface="黑体" pitchFamily="2" charset="-122"/>
              </a:rPr>
              <a:t>&lt;</a:t>
            </a:r>
            <a:r>
              <a:rPr lang="en-GB" altLang="zh-CN" dirty="0">
                <a:latin typeface="Arial Narrow" pitchFamily="34" charset="0"/>
                <a:ea typeface="黑体" pitchFamily="2" charset="-122"/>
              </a:rPr>
              <a:t>URL, </a:t>
            </a:r>
            <a:r>
              <a:rPr lang="en-GB" altLang="zh-CN" dirty="0" err="1">
                <a:latin typeface="Arial Narrow" pitchFamily="34" charset="0"/>
                <a:ea typeface="黑体" pitchFamily="2" charset="-122"/>
              </a:rPr>
              <a:t>val</a:t>
            </a:r>
            <a:r>
              <a:rPr lang="en-GB" altLang="zh-CN" dirty="0">
                <a:latin typeface="Arial Narrow" pitchFamily="34" charset="0"/>
                <a:ea typeface="黑体" pitchFamily="2" charset="-122"/>
              </a:rPr>
              <a:t>&gt;</a:t>
            </a:r>
            <a:r>
              <a:rPr lang="zh-CN" altLang="en-US" dirty="0">
                <a:latin typeface="Arial Narrow" pitchFamily="34" charset="0"/>
                <a:ea typeface="黑体" pitchFamily="2" charset="-122"/>
              </a:rPr>
              <a:t>为当前</a:t>
            </a:r>
            <a:r>
              <a:rPr lang="en-US" altLang="zh-CN" dirty="0">
                <a:latin typeface="Arial Narrow" pitchFamily="34" charset="0"/>
                <a:ea typeface="黑体" pitchFamily="2" charset="-122"/>
              </a:rPr>
              <a:t>URL</a:t>
            </a:r>
            <a:r>
              <a:rPr lang="zh-CN" altLang="en-US" dirty="0">
                <a:latin typeface="Arial Narrow" pitchFamily="34" charset="0"/>
                <a:ea typeface="黑体" pitchFamily="2" charset="-122"/>
              </a:rPr>
              <a:t>的链入网页对其贡献的</a:t>
            </a:r>
            <a:r>
              <a:rPr lang="en-US" altLang="zh-CN" dirty="0" err="1">
                <a:latin typeface="Arial Narrow" pitchFamily="34" charset="0"/>
                <a:ea typeface="黑体" pitchFamily="2" charset="-122"/>
              </a:rPr>
              <a:t>PageRank</a:t>
            </a:r>
            <a:r>
              <a:rPr lang="zh-CN" altLang="en-US" dirty="0">
                <a:latin typeface="Arial Narrow" pitchFamily="34" charset="0"/>
                <a:ea typeface="黑体" pitchFamily="2" charset="-122"/>
              </a:rPr>
              <a:t>值</a:t>
            </a:r>
            <a:endParaRPr lang="en-GB" altLang="zh-CN" dirty="0">
              <a:latin typeface="Arial Narrow" pitchFamily="34" charset="0"/>
              <a:ea typeface="黑体" pitchFamily="2" charset="-122"/>
            </a:endParaRPr>
          </a:p>
          <a:p>
            <a:pPr marL="548640" lvl="1" eaLnBrk="1" fontAlgn="auto" hangingPunct="1">
              <a:spcBef>
                <a:spcPts val="600"/>
              </a:spcBef>
              <a:spcAft>
                <a:spcPts val="0"/>
              </a:spcAft>
              <a:buFont typeface="Wingdings 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zh-CN" altLang="en-US" dirty="0">
                <a:latin typeface="Arial Narrow" pitchFamily="34" charset="0"/>
                <a:ea typeface="黑体" pitchFamily="2" charset="-122"/>
              </a:rPr>
              <a:t>   计算所有</a:t>
            </a:r>
            <a:r>
              <a:rPr lang="en-US" altLang="zh-CN" dirty="0" err="1">
                <a:latin typeface="Arial Narrow" pitchFamily="34" charset="0"/>
                <a:ea typeface="黑体" pitchFamily="2" charset="-122"/>
              </a:rPr>
              <a:t>val</a:t>
            </a:r>
            <a:r>
              <a:rPr lang="zh-CN" altLang="en-US" dirty="0">
                <a:latin typeface="Arial Narrow" pitchFamily="34" charset="0"/>
                <a:ea typeface="黑体" pitchFamily="2" charset="-122"/>
              </a:rPr>
              <a:t>的和，并乘上</a:t>
            </a:r>
            <a:r>
              <a:rPr lang="en-US" altLang="zh-CN" dirty="0">
                <a:latin typeface="Arial Narrow" pitchFamily="34" charset="0"/>
                <a:ea typeface="黑体" pitchFamily="2" charset="-122"/>
              </a:rPr>
              <a:t>d</a:t>
            </a:r>
            <a:r>
              <a:rPr lang="zh-CN" altLang="en-US" dirty="0">
                <a:latin typeface="Arial Narrow" pitchFamily="34" charset="0"/>
                <a:ea typeface="黑体" pitchFamily="2" charset="-122"/>
              </a:rPr>
              <a:t>，在加上常数</a:t>
            </a:r>
            <a:r>
              <a:rPr lang="en-GB" altLang="zh-CN" dirty="0">
                <a:latin typeface="Arial Narrow" pitchFamily="34" charset="0"/>
                <a:ea typeface="黑体" pitchFamily="2" charset="-122"/>
              </a:rPr>
              <a:t>(1-d) /N</a:t>
            </a:r>
            <a:r>
              <a:rPr lang="zh-CN" altLang="en-US" dirty="0">
                <a:latin typeface="Arial Narrow" pitchFamily="34" charset="0"/>
                <a:ea typeface="黑体" pitchFamily="2" charset="-122"/>
              </a:rPr>
              <a:t>得到</a:t>
            </a:r>
            <a:r>
              <a:rPr lang="en-US" altLang="zh-CN" dirty="0" err="1">
                <a:latin typeface="Arial Narrow" pitchFamily="34" charset="0"/>
                <a:ea typeface="黑体" pitchFamily="2" charset="-122"/>
              </a:rPr>
              <a:t>new_rank</a:t>
            </a:r>
            <a:r>
              <a:rPr lang="zh-CN" altLang="en-US" dirty="0">
                <a:latin typeface="Arial Narrow" pitchFamily="34" charset="0"/>
                <a:ea typeface="黑体" pitchFamily="2" charset="-122"/>
              </a:rPr>
              <a:t>。</a:t>
            </a:r>
            <a:endParaRPr lang="en-GB" altLang="zh-CN" dirty="0">
              <a:latin typeface="Arial Narrow" pitchFamily="34" charset="0"/>
              <a:ea typeface="黑体" pitchFamily="2" charset="-122"/>
            </a:endParaRPr>
          </a:p>
          <a:p>
            <a:pPr marL="548640" lvl="1" eaLnBrk="1" fontAlgn="auto" hangingPunct="1">
              <a:spcBef>
                <a:spcPts val="600"/>
              </a:spcBef>
              <a:spcAft>
                <a:spcPts val="0"/>
              </a:spcAft>
              <a:buFont typeface="Wingdings 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zh-CN" altLang="en-US" dirty="0">
                <a:latin typeface="Arial Narrow" pitchFamily="34" charset="0"/>
                <a:ea typeface="黑体" pitchFamily="2" charset="-122"/>
              </a:rPr>
              <a:t>    输出</a:t>
            </a:r>
            <a:r>
              <a:rPr lang="en-GB" altLang="zh-CN" dirty="0">
                <a:latin typeface="Arial Narrow" pitchFamily="34" charset="0"/>
                <a:ea typeface="黑体" pitchFamily="2" charset="-122"/>
              </a:rPr>
              <a:t> (URL, (</a:t>
            </a:r>
            <a:r>
              <a:rPr lang="en-GB" altLang="zh-CN" dirty="0" err="1">
                <a:latin typeface="Arial Narrow" pitchFamily="34" charset="0"/>
                <a:ea typeface="黑体" pitchFamily="2" charset="-122"/>
              </a:rPr>
              <a:t>new_rank</a:t>
            </a:r>
            <a:r>
              <a:rPr lang="en-GB" altLang="zh-CN" dirty="0">
                <a:latin typeface="Arial Narrow" pitchFamily="34" charset="0"/>
                <a:ea typeface="黑体" pitchFamily="2" charset="-122"/>
              </a:rPr>
              <a:t>, </a:t>
            </a:r>
            <a:r>
              <a:rPr lang="en-GB" altLang="zh-CN" dirty="0" err="1">
                <a:latin typeface="Arial Narrow" pitchFamily="34" charset="0"/>
                <a:ea typeface="黑体" pitchFamily="2" charset="-122"/>
              </a:rPr>
              <a:t>url_list</a:t>
            </a:r>
            <a:r>
              <a:rPr lang="en-GB" altLang="zh-CN" dirty="0">
                <a:latin typeface="Arial Narrow" pitchFamily="34" charset="0"/>
                <a:ea typeface="黑体" pitchFamily="2" charset="-122"/>
              </a:rPr>
              <a:t>))</a:t>
            </a:r>
            <a:r>
              <a:rPr lang="zh-CN" altLang="en-US" dirty="0">
                <a:latin typeface="Arial Narrow" pitchFamily="34" charset="0"/>
                <a:ea typeface="黑体" pitchFamily="2" charset="-122"/>
              </a:rPr>
              <a:t>。</a:t>
            </a:r>
            <a:endParaRPr lang="en-GB" altLang="zh-CN" dirty="0">
              <a:latin typeface="Arial Narrow" pitchFamily="34" charset="0"/>
              <a:ea typeface="黑体" pitchFamily="2" charset="-122"/>
            </a:endParaRPr>
          </a:p>
          <a:p>
            <a:pPr marL="274320" indent="-274320" eaLnBrk="1" fontAlgn="auto" hangingPunct="1">
              <a:spcBef>
                <a:spcPts val="600"/>
              </a:spcBef>
              <a:spcAft>
                <a:spcPts val="0"/>
              </a:spcAft>
              <a:buFont typeface="Wingdings 2"/>
              <a:buChar char=""/>
              <a:defRPr/>
            </a:pPr>
            <a:endParaRPr lang="en-US" altLang="zh-CN" sz="2400" dirty="0">
              <a:latin typeface="Arial Narrow" pitchFamily="34" charset="0"/>
              <a:ea typeface="黑体" pitchFamily="2" charset="-122"/>
            </a:endParaRPr>
          </a:p>
          <a:p>
            <a:pPr marL="342900" lvl="1" indent="-342900" eaLnBrk="1" fontAlgn="auto" hangingPunct="1">
              <a:spcBef>
                <a:spcPts val="600"/>
              </a:spcBef>
              <a:spcAft>
                <a:spcPts val="0"/>
              </a:spcAft>
              <a:buFont typeface="Wingdings 2"/>
              <a:buNone/>
              <a:defRPr/>
            </a:pPr>
            <a:r>
              <a:rPr lang="zh-CN" altLang="en-US" dirty="0">
                <a:latin typeface="Arial Narrow" pitchFamily="34" charset="0"/>
                <a:ea typeface="黑体" pitchFamily="2" charset="-122"/>
              </a:rPr>
              <a:t>迭代计算公式：</a:t>
            </a:r>
            <a:endParaRPr lang="en-US" altLang="zh-CN" dirty="0">
              <a:latin typeface="Arial Narrow" pitchFamily="34" charset="0"/>
              <a:ea typeface="黑体" pitchFamily="2" charset="-122"/>
            </a:endParaRPr>
          </a:p>
          <a:p>
            <a:pPr marL="742950" lvl="2" indent="-342900" eaLnBrk="1" fontAlgn="auto" hangingPunct="1">
              <a:spcBef>
                <a:spcPts val="600"/>
              </a:spcBef>
              <a:spcAft>
                <a:spcPts val="0"/>
              </a:spcAft>
              <a:buClr>
                <a:schemeClr val="accent1">
                  <a:tint val="60000"/>
                </a:schemeClr>
              </a:buClr>
              <a:buFont typeface="Wingdings 2"/>
              <a:buChar char=""/>
              <a:defRPr/>
            </a:pPr>
            <a:r>
              <a:rPr lang="en-GB" altLang="zh-CN" dirty="0">
                <a:latin typeface="Arial Narrow" pitchFamily="34" charset="0"/>
                <a:ea typeface="黑体" pitchFamily="2" charset="-122"/>
              </a:rPr>
              <a:t>PR(A) = (1-d) /N+ d (PR(T</a:t>
            </a:r>
            <a:r>
              <a:rPr lang="en-GB" altLang="zh-CN" baseline="-33000" dirty="0">
                <a:latin typeface="Arial Narrow" pitchFamily="34" charset="0"/>
                <a:ea typeface="黑体" pitchFamily="2" charset="-122"/>
              </a:rPr>
              <a:t>1</a:t>
            </a:r>
            <a:r>
              <a:rPr lang="en-GB" altLang="zh-CN" dirty="0">
                <a:latin typeface="Arial Narrow" pitchFamily="34" charset="0"/>
                <a:ea typeface="黑体" pitchFamily="2" charset="-122"/>
              </a:rPr>
              <a:t>)/C(T</a:t>
            </a:r>
            <a:r>
              <a:rPr lang="en-GB" altLang="zh-CN" baseline="-33000" dirty="0">
                <a:latin typeface="Arial Narrow" pitchFamily="34" charset="0"/>
                <a:ea typeface="黑体" pitchFamily="2" charset="-122"/>
              </a:rPr>
              <a:t>1</a:t>
            </a:r>
            <a:r>
              <a:rPr lang="en-GB" altLang="zh-CN" dirty="0">
                <a:latin typeface="Arial Narrow" pitchFamily="34" charset="0"/>
                <a:ea typeface="黑体" pitchFamily="2" charset="-122"/>
              </a:rPr>
              <a:t>) + ... + PR(</a:t>
            </a:r>
            <a:r>
              <a:rPr lang="en-GB" altLang="zh-CN" dirty="0" err="1">
                <a:latin typeface="Arial Narrow" pitchFamily="34" charset="0"/>
                <a:ea typeface="黑体" pitchFamily="2" charset="-122"/>
              </a:rPr>
              <a:t>T</a:t>
            </a:r>
            <a:r>
              <a:rPr lang="en-GB" altLang="zh-CN" baseline="-33000" dirty="0" err="1">
                <a:latin typeface="Arial Narrow" pitchFamily="34" charset="0"/>
                <a:ea typeface="黑体" pitchFamily="2" charset="-122"/>
              </a:rPr>
              <a:t>n</a:t>
            </a:r>
            <a:r>
              <a:rPr lang="en-GB" altLang="zh-CN" dirty="0">
                <a:latin typeface="Arial Narrow" pitchFamily="34" charset="0"/>
                <a:ea typeface="黑体" pitchFamily="2" charset="-122"/>
              </a:rPr>
              <a:t>)/C(</a:t>
            </a:r>
            <a:r>
              <a:rPr lang="en-GB" altLang="zh-CN" dirty="0" err="1">
                <a:latin typeface="Arial Narrow" pitchFamily="34" charset="0"/>
                <a:ea typeface="黑体" pitchFamily="2" charset="-122"/>
              </a:rPr>
              <a:t>T</a:t>
            </a:r>
            <a:r>
              <a:rPr lang="en-GB" altLang="zh-CN" baseline="-33000" dirty="0" err="1">
                <a:latin typeface="Arial Narrow" pitchFamily="34" charset="0"/>
                <a:ea typeface="黑体" pitchFamily="2" charset="-122"/>
              </a:rPr>
              <a:t>n</a:t>
            </a:r>
            <a:r>
              <a:rPr lang="en-GB" altLang="zh-CN" dirty="0">
                <a:latin typeface="Arial Narrow" pitchFamily="34" charset="0"/>
                <a:ea typeface="黑体" pitchFamily="2" charset="-122"/>
              </a:rPr>
              <a:t>))</a:t>
            </a:r>
          </a:p>
        </p:txBody>
      </p:sp>
      <p:sp>
        <p:nvSpPr>
          <p:cNvPr id="4" name="标题 1"/>
          <p:cNvSpPr txBox="1">
            <a:spLocks/>
          </p:cNvSpPr>
          <p:nvPr/>
        </p:nvSpPr>
        <p:spPr>
          <a:xfrm>
            <a:off x="1000125" y="214313"/>
            <a:ext cx="7772400" cy="571500"/>
          </a:xfrm>
          <a:prstGeom prst="rect">
            <a:avLst/>
          </a:prstGeom>
        </p:spPr>
        <p:txBody>
          <a:bodyPr bIns="91440" anchor="b">
            <a:normAutofit/>
          </a:bodyPr>
          <a:lstStyle/>
          <a:p>
            <a:pPr algn="r" fontAlgn="auto">
              <a:spcAft>
                <a:spcPts val="0"/>
              </a:spcAft>
              <a:defRPr/>
            </a:pPr>
            <a:r>
              <a:rPr lang="zh-CN" altLang="en-US"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网页排名图算法</a:t>
            </a:r>
            <a:r>
              <a:rPr lang="en-US" altLang="zh-CN"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PageRank</a:t>
            </a:r>
            <a:endParaRPr lang="zh-CN" altLang="en-US" sz="2400" dirty="0">
              <a:solidFill>
                <a:srgbClr val="C00000"/>
              </a:solidFill>
              <a:latin typeface="+mj-lt"/>
              <a:ea typeface="+mj-ea"/>
              <a:cs typeface="+mj-cs"/>
            </a:endParaRPr>
          </a:p>
        </p:txBody>
      </p:sp>
    </p:spTree>
    <p:extLst>
      <p:ext uri="{BB962C8B-B14F-4D97-AF65-F5344CB8AC3E}">
        <p14:creationId xmlns:p14="http://schemas.microsoft.com/office/powerpoint/2010/main" val="194146062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5"/>
          <p:cNvSpPr>
            <a:spLocks noGrp="1"/>
          </p:cNvSpPr>
          <p:nvPr>
            <p:ph type="title"/>
          </p:nvPr>
        </p:nvSpPr>
        <p:spPr>
          <a:xfrm>
            <a:off x="571500" y="428625"/>
            <a:ext cx="7772400" cy="857250"/>
          </a:xfrm>
        </p:spPr>
        <p:txBody>
          <a:bodyPr/>
          <a:lstStyle/>
          <a:p>
            <a:pPr eaLnBrk="1" hangingPunct="1"/>
            <a:r>
              <a:rPr lang="en-US" altLang="zh-CN" sz="2600" b="1">
                <a:solidFill>
                  <a:srgbClr val="00B050"/>
                </a:solidFill>
                <a:latin typeface="Arial Narrow" pitchFamily="34" charset="0"/>
              </a:rPr>
              <a:t>PageRank</a:t>
            </a:r>
            <a:r>
              <a:rPr lang="zh-CN" altLang="en-US" sz="2600" b="1">
                <a:solidFill>
                  <a:srgbClr val="00B050"/>
                </a:solidFill>
                <a:latin typeface="黑体" pitchFamily="2" charset="-122"/>
                <a:ea typeface="黑体" pitchFamily="2" charset="-122"/>
              </a:rPr>
              <a:t>过程示意图</a:t>
            </a:r>
            <a:endParaRPr lang="en-US" sz="2600" b="1">
              <a:solidFill>
                <a:srgbClr val="00B050"/>
              </a:solidFill>
              <a:latin typeface="黑体" pitchFamily="2" charset="-122"/>
              <a:ea typeface="黑体" pitchFamily="2" charset="-122"/>
            </a:endParaRPr>
          </a:p>
        </p:txBody>
      </p:sp>
      <p:graphicFrame>
        <p:nvGraphicFramePr>
          <p:cNvPr id="297" name="Table 296"/>
          <p:cNvGraphicFramePr>
            <a:graphicFrameLocks noGrp="1"/>
          </p:cNvGraphicFramePr>
          <p:nvPr/>
        </p:nvGraphicFramePr>
        <p:xfrm>
          <a:off x="6781800" y="1500188"/>
          <a:ext cx="1447800" cy="279400"/>
        </p:xfrm>
        <a:graphic>
          <a:graphicData uri="http://schemas.openxmlformats.org/drawingml/2006/table">
            <a:tbl>
              <a:tblPr firstRow="1" bandRow="1"/>
              <a:tblGrid>
                <a:gridCol w="1447800">
                  <a:extLst>
                    <a:ext uri="{9D8B030D-6E8A-4147-A177-3AD203B41FA5}">
                      <a16:colId xmlns:a16="http://schemas.microsoft.com/office/drawing/2014/main" val="20000"/>
                    </a:ext>
                  </a:extLst>
                </a:gridCol>
              </a:tblGrid>
              <a:tr h="279400">
                <a:tc>
                  <a:txBody>
                    <a:bodyPr/>
                    <a:lstStyle>
                      <a:defPPr>
                        <a:defRPr lang="en-US"/>
                      </a:defPPr>
                      <a:lvl1pPr marL="0" algn="l" defTabSz="914259" rtl="0" eaLnBrk="1" latinLnBrk="0" hangingPunct="1">
                        <a:defRPr sz="1800" kern="1200">
                          <a:solidFill>
                            <a:schemeClr val="tx1"/>
                          </a:solidFill>
                          <a:latin typeface="Calibri"/>
                        </a:defRPr>
                      </a:lvl1pPr>
                      <a:lvl2pPr marL="457130" algn="l" defTabSz="914259" rtl="0" eaLnBrk="1" latinLnBrk="0" hangingPunct="1">
                        <a:defRPr sz="1800" kern="1200">
                          <a:solidFill>
                            <a:schemeClr val="tx1"/>
                          </a:solidFill>
                          <a:latin typeface="Calibri"/>
                        </a:defRPr>
                      </a:lvl2pPr>
                      <a:lvl3pPr marL="914259" algn="l" defTabSz="914259" rtl="0" eaLnBrk="1" latinLnBrk="0" hangingPunct="1">
                        <a:defRPr sz="1800" kern="1200">
                          <a:solidFill>
                            <a:schemeClr val="tx1"/>
                          </a:solidFill>
                          <a:latin typeface="Calibri"/>
                        </a:defRPr>
                      </a:lvl3pPr>
                      <a:lvl4pPr marL="1371390" algn="l" defTabSz="914259" rtl="0" eaLnBrk="1" latinLnBrk="0" hangingPunct="1">
                        <a:defRPr sz="1800" kern="1200">
                          <a:solidFill>
                            <a:schemeClr val="tx1"/>
                          </a:solidFill>
                          <a:latin typeface="Calibri"/>
                        </a:defRPr>
                      </a:lvl4pPr>
                      <a:lvl5pPr marL="1828519" algn="l" defTabSz="914259" rtl="0" eaLnBrk="1" latinLnBrk="0" hangingPunct="1">
                        <a:defRPr sz="1800" kern="1200">
                          <a:solidFill>
                            <a:schemeClr val="tx1"/>
                          </a:solidFill>
                          <a:latin typeface="Calibri"/>
                        </a:defRPr>
                      </a:lvl5pPr>
                      <a:lvl6pPr marL="2285649" algn="l" defTabSz="914259" rtl="0" eaLnBrk="1" latinLnBrk="0" hangingPunct="1">
                        <a:defRPr sz="1800" kern="1200">
                          <a:solidFill>
                            <a:schemeClr val="tx1"/>
                          </a:solidFill>
                          <a:latin typeface="Calibri"/>
                        </a:defRPr>
                      </a:lvl6pPr>
                      <a:lvl7pPr marL="2742780" algn="l" defTabSz="914259" rtl="0" eaLnBrk="1" latinLnBrk="0" hangingPunct="1">
                        <a:defRPr sz="1800" kern="1200">
                          <a:solidFill>
                            <a:schemeClr val="tx1"/>
                          </a:solidFill>
                          <a:latin typeface="Calibri"/>
                        </a:defRPr>
                      </a:lvl7pPr>
                      <a:lvl8pPr marL="3199908" algn="l" defTabSz="914259" rtl="0" eaLnBrk="1" latinLnBrk="0" hangingPunct="1">
                        <a:defRPr sz="1800" kern="1200">
                          <a:solidFill>
                            <a:schemeClr val="tx1"/>
                          </a:solidFill>
                          <a:latin typeface="Calibri"/>
                        </a:defRPr>
                      </a:lvl8pPr>
                      <a:lvl9pPr marL="3657039" algn="l" defTabSz="914259"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tx1"/>
                          </a:solidFill>
                          <a:effectLst/>
                          <a:uLnTx/>
                          <a:uFillTx/>
                          <a:latin typeface="Arial" pitchFamily="34" charset="0"/>
                          <a:ea typeface="+mn-ea"/>
                          <a:cs typeface="Arial" pitchFamily="34" charset="0"/>
                        </a:rPr>
                        <a:t>n</a:t>
                      </a:r>
                      <a:r>
                        <a:rPr kumimoji="0" lang="en-US" sz="1200" b="1" i="1" u="none" strike="noStrike" kern="1200" cap="none" spc="0" normalizeH="0" baseline="-25000" noProof="0" dirty="0">
                          <a:ln>
                            <a:noFill/>
                          </a:ln>
                          <a:solidFill>
                            <a:schemeClr val="tx1"/>
                          </a:solidFill>
                          <a:effectLst/>
                          <a:uLnTx/>
                          <a:uFillTx/>
                          <a:latin typeface="Arial" pitchFamily="34" charset="0"/>
                          <a:ea typeface="+mn-ea"/>
                          <a:cs typeface="Arial" pitchFamily="34" charset="0"/>
                        </a:rPr>
                        <a:t>5</a:t>
                      </a:r>
                      <a:r>
                        <a:rPr lang="en-US" sz="1200" dirty="0">
                          <a:solidFill>
                            <a:schemeClr val="tx1"/>
                          </a:solidFill>
                          <a:latin typeface="Arial" pitchFamily="34" charset="0"/>
                          <a:cs typeface="Arial" pitchFamily="34" charset="0"/>
                        </a:rPr>
                        <a:t> [</a:t>
                      </a:r>
                      <a:r>
                        <a:rPr lang="en-US" sz="1200" i="1" dirty="0">
                          <a:solidFill>
                            <a:schemeClr val="tx1"/>
                          </a:solidFill>
                          <a:latin typeface="Arial" pitchFamily="34" charset="0"/>
                          <a:cs typeface="Arial" pitchFamily="34" charset="0"/>
                        </a:rPr>
                        <a:t>n</a:t>
                      </a:r>
                      <a:r>
                        <a:rPr lang="en-US" sz="1200" i="1" baseline="-25000" dirty="0">
                          <a:solidFill>
                            <a:schemeClr val="tx1"/>
                          </a:solidFill>
                          <a:latin typeface="Arial" pitchFamily="34" charset="0"/>
                          <a:cs typeface="Arial" pitchFamily="34" charset="0"/>
                        </a:rPr>
                        <a:t>1</a:t>
                      </a:r>
                      <a:r>
                        <a:rPr lang="en-US" sz="1200" dirty="0">
                          <a:solidFill>
                            <a:schemeClr val="tx1"/>
                          </a:solidFill>
                          <a:latin typeface="Arial" pitchFamily="34" charset="0"/>
                          <a:cs typeface="Arial" pitchFamily="34" charset="0"/>
                        </a:rPr>
                        <a:t>, </a:t>
                      </a:r>
                      <a:r>
                        <a:rPr lang="en-US" sz="1200" i="1" dirty="0">
                          <a:solidFill>
                            <a:schemeClr val="tx1"/>
                          </a:solidFill>
                          <a:latin typeface="Arial" pitchFamily="34" charset="0"/>
                          <a:cs typeface="Arial" pitchFamily="34" charset="0"/>
                        </a:rPr>
                        <a:t>n</a:t>
                      </a:r>
                      <a:r>
                        <a:rPr lang="en-US" sz="1200" i="1" baseline="-25000" dirty="0">
                          <a:solidFill>
                            <a:schemeClr val="tx1"/>
                          </a:solidFill>
                          <a:latin typeface="Arial" pitchFamily="34" charset="0"/>
                          <a:cs typeface="Arial" pitchFamily="34" charset="0"/>
                        </a:rPr>
                        <a:t>2</a:t>
                      </a:r>
                      <a:r>
                        <a:rPr lang="en-US" sz="1200" dirty="0">
                          <a:solidFill>
                            <a:schemeClr val="tx1"/>
                          </a:solidFill>
                          <a:latin typeface="Arial" pitchFamily="34" charset="0"/>
                          <a:cs typeface="Arial" pitchFamily="34" charset="0"/>
                        </a:rPr>
                        <a:t>, </a:t>
                      </a:r>
                      <a:r>
                        <a:rPr lang="en-US" sz="1200" i="1" dirty="0">
                          <a:solidFill>
                            <a:schemeClr val="tx1"/>
                          </a:solidFill>
                          <a:latin typeface="Arial" pitchFamily="34" charset="0"/>
                          <a:cs typeface="Arial" pitchFamily="34" charset="0"/>
                        </a:rPr>
                        <a:t>n</a:t>
                      </a:r>
                      <a:r>
                        <a:rPr lang="en-US" sz="1200" i="1" baseline="-25000" dirty="0">
                          <a:solidFill>
                            <a:schemeClr val="tx1"/>
                          </a:solidFill>
                          <a:latin typeface="Arial" pitchFamily="34" charset="0"/>
                          <a:cs typeface="Arial" pitchFamily="34" charset="0"/>
                        </a:rPr>
                        <a:t>3</a:t>
                      </a:r>
                      <a:r>
                        <a:rPr lang="en-US" sz="1200" dirty="0">
                          <a:solidFill>
                            <a:schemeClr val="tx1"/>
                          </a:solidFill>
                          <a:latin typeface="Arial" pitchFamily="34" charset="0"/>
                          <a:cs typeface="Arial" pitchFamily="34" charset="0"/>
                        </a:rPr>
                        <a:t>]</a:t>
                      </a: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98" name="Table 297"/>
          <p:cNvGraphicFramePr>
            <a:graphicFrameLocks noGrp="1"/>
          </p:cNvGraphicFramePr>
          <p:nvPr/>
        </p:nvGraphicFramePr>
        <p:xfrm>
          <a:off x="1905000" y="1500188"/>
          <a:ext cx="1447800" cy="279400"/>
        </p:xfrm>
        <a:graphic>
          <a:graphicData uri="http://schemas.openxmlformats.org/drawingml/2006/table">
            <a:tbl>
              <a:tblPr firstRow="1" bandRow="1"/>
              <a:tblGrid>
                <a:gridCol w="1447800">
                  <a:extLst>
                    <a:ext uri="{9D8B030D-6E8A-4147-A177-3AD203B41FA5}">
                      <a16:colId xmlns:a16="http://schemas.microsoft.com/office/drawing/2014/main" val="20000"/>
                    </a:ext>
                  </a:extLst>
                </a:gridCol>
              </a:tblGrid>
              <a:tr h="279400">
                <a:tc>
                  <a:txBody>
                    <a:bodyPr/>
                    <a:lstStyle>
                      <a:defPPr>
                        <a:defRPr lang="en-US"/>
                      </a:defPPr>
                      <a:lvl1pPr marL="0" algn="l" defTabSz="914259" rtl="0" eaLnBrk="1" latinLnBrk="0" hangingPunct="1">
                        <a:defRPr sz="1800" kern="1200">
                          <a:solidFill>
                            <a:schemeClr val="tx1"/>
                          </a:solidFill>
                          <a:latin typeface="Calibri"/>
                        </a:defRPr>
                      </a:lvl1pPr>
                      <a:lvl2pPr marL="457130" algn="l" defTabSz="914259" rtl="0" eaLnBrk="1" latinLnBrk="0" hangingPunct="1">
                        <a:defRPr sz="1800" kern="1200">
                          <a:solidFill>
                            <a:schemeClr val="tx1"/>
                          </a:solidFill>
                          <a:latin typeface="Calibri"/>
                        </a:defRPr>
                      </a:lvl2pPr>
                      <a:lvl3pPr marL="914259" algn="l" defTabSz="914259" rtl="0" eaLnBrk="1" latinLnBrk="0" hangingPunct="1">
                        <a:defRPr sz="1800" kern="1200">
                          <a:solidFill>
                            <a:schemeClr val="tx1"/>
                          </a:solidFill>
                          <a:latin typeface="Calibri"/>
                        </a:defRPr>
                      </a:lvl3pPr>
                      <a:lvl4pPr marL="1371390" algn="l" defTabSz="914259" rtl="0" eaLnBrk="1" latinLnBrk="0" hangingPunct="1">
                        <a:defRPr sz="1800" kern="1200">
                          <a:solidFill>
                            <a:schemeClr val="tx1"/>
                          </a:solidFill>
                          <a:latin typeface="Calibri"/>
                        </a:defRPr>
                      </a:lvl4pPr>
                      <a:lvl5pPr marL="1828519" algn="l" defTabSz="914259" rtl="0" eaLnBrk="1" latinLnBrk="0" hangingPunct="1">
                        <a:defRPr sz="1800" kern="1200">
                          <a:solidFill>
                            <a:schemeClr val="tx1"/>
                          </a:solidFill>
                          <a:latin typeface="Calibri"/>
                        </a:defRPr>
                      </a:lvl5pPr>
                      <a:lvl6pPr marL="2285649" algn="l" defTabSz="914259" rtl="0" eaLnBrk="1" latinLnBrk="0" hangingPunct="1">
                        <a:defRPr sz="1800" kern="1200">
                          <a:solidFill>
                            <a:schemeClr val="tx1"/>
                          </a:solidFill>
                          <a:latin typeface="Calibri"/>
                        </a:defRPr>
                      </a:lvl6pPr>
                      <a:lvl7pPr marL="2742780" algn="l" defTabSz="914259" rtl="0" eaLnBrk="1" latinLnBrk="0" hangingPunct="1">
                        <a:defRPr sz="1800" kern="1200">
                          <a:solidFill>
                            <a:schemeClr val="tx1"/>
                          </a:solidFill>
                          <a:latin typeface="Calibri"/>
                        </a:defRPr>
                      </a:lvl7pPr>
                      <a:lvl8pPr marL="3199908" algn="l" defTabSz="914259" rtl="0" eaLnBrk="1" latinLnBrk="0" hangingPunct="1">
                        <a:defRPr sz="1800" kern="1200">
                          <a:solidFill>
                            <a:schemeClr val="tx1"/>
                          </a:solidFill>
                          <a:latin typeface="Calibri"/>
                        </a:defRPr>
                      </a:lvl8pPr>
                      <a:lvl9pPr marL="3657039" algn="l" defTabSz="914259"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tx1"/>
                          </a:solidFill>
                          <a:effectLst/>
                          <a:uLnTx/>
                          <a:uFillTx/>
                          <a:latin typeface="Arial" pitchFamily="34" charset="0"/>
                          <a:ea typeface="+mn-ea"/>
                          <a:cs typeface="Arial" pitchFamily="34" charset="0"/>
                        </a:rPr>
                        <a:t>n</a:t>
                      </a:r>
                      <a:r>
                        <a:rPr kumimoji="0" lang="en-US" sz="1200" b="1" i="1" u="none" strike="noStrike" kern="1200" cap="none" spc="0" normalizeH="0" baseline="-25000" noProof="0" dirty="0">
                          <a:ln>
                            <a:noFill/>
                          </a:ln>
                          <a:solidFill>
                            <a:schemeClr val="tx1"/>
                          </a:solidFill>
                          <a:effectLst/>
                          <a:uLnTx/>
                          <a:uFillTx/>
                          <a:latin typeface="Arial" pitchFamily="34" charset="0"/>
                          <a:ea typeface="+mn-ea"/>
                          <a:cs typeface="Arial" pitchFamily="34" charset="0"/>
                        </a:rPr>
                        <a:t>1</a:t>
                      </a:r>
                      <a:r>
                        <a:rPr lang="en-US" sz="1200" dirty="0">
                          <a:solidFill>
                            <a:schemeClr val="tx1"/>
                          </a:solidFill>
                          <a:latin typeface="Arial" pitchFamily="34" charset="0"/>
                          <a:cs typeface="Arial" pitchFamily="34" charset="0"/>
                        </a:rPr>
                        <a:t> [</a:t>
                      </a:r>
                      <a:r>
                        <a:rPr lang="en-US" sz="1200" i="1" dirty="0">
                          <a:solidFill>
                            <a:schemeClr val="tx1"/>
                          </a:solidFill>
                          <a:latin typeface="Arial" pitchFamily="34" charset="0"/>
                          <a:cs typeface="Arial" pitchFamily="34" charset="0"/>
                        </a:rPr>
                        <a:t>n</a:t>
                      </a:r>
                      <a:r>
                        <a:rPr lang="en-US" sz="1200" i="1" baseline="-25000" dirty="0">
                          <a:solidFill>
                            <a:schemeClr val="tx1"/>
                          </a:solidFill>
                          <a:latin typeface="Arial" pitchFamily="34" charset="0"/>
                          <a:cs typeface="Arial" pitchFamily="34" charset="0"/>
                        </a:rPr>
                        <a:t>2</a:t>
                      </a:r>
                      <a:r>
                        <a:rPr lang="en-US" sz="1200" dirty="0">
                          <a:solidFill>
                            <a:schemeClr val="tx1"/>
                          </a:solidFill>
                          <a:latin typeface="Arial" pitchFamily="34" charset="0"/>
                          <a:cs typeface="Arial" pitchFamily="34" charset="0"/>
                        </a:rPr>
                        <a:t>, </a:t>
                      </a:r>
                      <a:r>
                        <a:rPr lang="en-US" sz="1200" i="1" dirty="0">
                          <a:solidFill>
                            <a:schemeClr val="tx1"/>
                          </a:solidFill>
                          <a:latin typeface="Arial" pitchFamily="34" charset="0"/>
                          <a:cs typeface="Arial" pitchFamily="34" charset="0"/>
                        </a:rPr>
                        <a:t>n</a:t>
                      </a:r>
                      <a:r>
                        <a:rPr lang="en-US" sz="1200" i="1" baseline="-25000" dirty="0">
                          <a:solidFill>
                            <a:schemeClr val="tx1"/>
                          </a:solidFill>
                          <a:latin typeface="Arial" pitchFamily="34" charset="0"/>
                          <a:cs typeface="Arial" pitchFamily="34" charset="0"/>
                        </a:rPr>
                        <a:t>4</a:t>
                      </a:r>
                      <a:r>
                        <a:rPr lang="en-US" sz="1200" dirty="0">
                          <a:solidFill>
                            <a:schemeClr val="tx1"/>
                          </a:solidFill>
                          <a:latin typeface="Arial" pitchFamily="34" charset="0"/>
                          <a:cs typeface="Arial" pitchFamily="34" charset="0"/>
                        </a:rPr>
                        <a:t>]</a:t>
                      </a: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99" name="Table 298"/>
          <p:cNvGraphicFramePr>
            <a:graphicFrameLocks noGrp="1"/>
          </p:cNvGraphicFramePr>
          <p:nvPr/>
        </p:nvGraphicFramePr>
        <p:xfrm>
          <a:off x="3124200" y="1500188"/>
          <a:ext cx="1447800" cy="279400"/>
        </p:xfrm>
        <a:graphic>
          <a:graphicData uri="http://schemas.openxmlformats.org/drawingml/2006/table">
            <a:tbl>
              <a:tblPr firstRow="1" bandRow="1"/>
              <a:tblGrid>
                <a:gridCol w="1447800">
                  <a:extLst>
                    <a:ext uri="{9D8B030D-6E8A-4147-A177-3AD203B41FA5}">
                      <a16:colId xmlns:a16="http://schemas.microsoft.com/office/drawing/2014/main" val="20000"/>
                    </a:ext>
                  </a:extLst>
                </a:gridCol>
              </a:tblGrid>
              <a:tr h="279400">
                <a:tc>
                  <a:txBody>
                    <a:bodyPr/>
                    <a:lstStyle>
                      <a:defPPr>
                        <a:defRPr lang="en-US"/>
                      </a:defPPr>
                      <a:lvl1pPr marL="0" algn="l" defTabSz="914259" rtl="0" eaLnBrk="1" latinLnBrk="0" hangingPunct="1">
                        <a:defRPr sz="1800" kern="1200">
                          <a:solidFill>
                            <a:schemeClr val="tx1"/>
                          </a:solidFill>
                          <a:latin typeface="Calibri"/>
                        </a:defRPr>
                      </a:lvl1pPr>
                      <a:lvl2pPr marL="457130" algn="l" defTabSz="914259" rtl="0" eaLnBrk="1" latinLnBrk="0" hangingPunct="1">
                        <a:defRPr sz="1800" kern="1200">
                          <a:solidFill>
                            <a:schemeClr val="tx1"/>
                          </a:solidFill>
                          <a:latin typeface="Calibri"/>
                        </a:defRPr>
                      </a:lvl2pPr>
                      <a:lvl3pPr marL="914259" algn="l" defTabSz="914259" rtl="0" eaLnBrk="1" latinLnBrk="0" hangingPunct="1">
                        <a:defRPr sz="1800" kern="1200">
                          <a:solidFill>
                            <a:schemeClr val="tx1"/>
                          </a:solidFill>
                          <a:latin typeface="Calibri"/>
                        </a:defRPr>
                      </a:lvl3pPr>
                      <a:lvl4pPr marL="1371390" algn="l" defTabSz="914259" rtl="0" eaLnBrk="1" latinLnBrk="0" hangingPunct="1">
                        <a:defRPr sz="1800" kern="1200">
                          <a:solidFill>
                            <a:schemeClr val="tx1"/>
                          </a:solidFill>
                          <a:latin typeface="Calibri"/>
                        </a:defRPr>
                      </a:lvl4pPr>
                      <a:lvl5pPr marL="1828519" algn="l" defTabSz="914259" rtl="0" eaLnBrk="1" latinLnBrk="0" hangingPunct="1">
                        <a:defRPr sz="1800" kern="1200">
                          <a:solidFill>
                            <a:schemeClr val="tx1"/>
                          </a:solidFill>
                          <a:latin typeface="Calibri"/>
                        </a:defRPr>
                      </a:lvl5pPr>
                      <a:lvl6pPr marL="2285649" algn="l" defTabSz="914259" rtl="0" eaLnBrk="1" latinLnBrk="0" hangingPunct="1">
                        <a:defRPr sz="1800" kern="1200">
                          <a:solidFill>
                            <a:schemeClr val="tx1"/>
                          </a:solidFill>
                          <a:latin typeface="Calibri"/>
                        </a:defRPr>
                      </a:lvl6pPr>
                      <a:lvl7pPr marL="2742780" algn="l" defTabSz="914259" rtl="0" eaLnBrk="1" latinLnBrk="0" hangingPunct="1">
                        <a:defRPr sz="1800" kern="1200">
                          <a:solidFill>
                            <a:schemeClr val="tx1"/>
                          </a:solidFill>
                          <a:latin typeface="Calibri"/>
                        </a:defRPr>
                      </a:lvl7pPr>
                      <a:lvl8pPr marL="3199908" algn="l" defTabSz="914259" rtl="0" eaLnBrk="1" latinLnBrk="0" hangingPunct="1">
                        <a:defRPr sz="1800" kern="1200">
                          <a:solidFill>
                            <a:schemeClr val="tx1"/>
                          </a:solidFill>
                          <a:latin typeface="Calibri"/>
                        </a:defRPr>
                      </a:lvl8pPr>
                      <a:lvl9pPr marL="3657039" algn="l" defTabSz="914259"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tx1"/>
                          </a:solidFill>
                          <a:effectLst/>
                          <a:uLnTx/>
                          <a:uFillTx/>
                          <a:latin typeface="Arial" pitchFamily="34" charset="0"/>
                          <a:ea typeface="+mn-ea"/>
                          <a:cs typeface="Arial" pitchFamily="34" charset="0"/>
                        </a:rPr>
                        <a:t>n</a:t>
                      </a:r>
                      <a:r>
                        <a:rPr kumimoji="0" lang="en-US" sz="1200" b="1" i="1" u="none" strike="noStrike" kern="1200" cap="none" spc="0" normalizeH="0" baseline="-25000" noProof="0" dirty="0">
                          <a:ln>
                            <a:noFill/>
                          </a:ln>
                          <a:solidFill>
                            <a:schemeClr val="tx1"/>
                          </a:solidFill>
                          <a:effectLst/>
                          <a:uLnTx/>
                          <a:uFillTx/>
                          <a:latin typeface="Arial" pitchFamily="34" charset="0"/>
                          <a:ea typeface="+mn-ea"/>
                          <a:cs typeface="Arial" pitchFamily="34" charset="0"/>
                        </a:rPr>
                        <a:t>2</a:t>
                      </a:r>
                      <a:r>
                        <a:rPr lang="en-US" sz="1200" dirty="0">
                          <a:solidFill>
                            <a:schemeClr val="tx1"/>
                          </a:solidFill>
                          <a:latin typeface="Arial" pitchFamily="34" charset="0"/>
                          <a:cs typeface="Arial" pitchFamily="34" charset="0"/>
                        </a:rPr>
                        <a:t> [</a:t>
                      </a:r>
                      <a:r>
                        <a:rPr lang="en-US" sz="1200" i="1" dirty="0">
                          <a:solidFill>
                            <a:schemeClr val="tx1"/>
                          </a:solidFill>
                          <a:latin typeface="Arial" pitchFamily="34" charset="0"/>
                          <a:cs typeface="Arial" pitchFamily="34" charset="0"/>
                        </a:rPr>
                        <a:t>n</a:t>
                      </a:r>
                      <a:r>
                        <a:rPr lang="en-US" sz="1200" i="1" baseline="-25000" dirty="0">
                          <a:solidFill>
                            <a:schemeClr val="tx1"/>
                          </a:solidFill>
                          <a:latin typeface="Arial" pitchFamily="34" charset="0"/>
                          <a:cs typeface="Arial" pitchFamily="34" charset="0"/>
                        </a:rPr>
                        <a:t>3</a:t>
                      </a:r>
                      <a:r>
                        <a:rPr lang="en-US" sz="1200" dirty="0">
                          <a:solidFill>
                            <a:schemeClr val="tx1"/>
                          </a:solidFill>
                          <a:latin typeface="Arial" pitchFamily="34" charset="0"/>
                          <a:cs typeface="Arial" pitchFamily="34" charset="0"/>
                        </a:rPr>
                        <a:t>, </a:t>
                      </a:r>
                      <a:r>
                        <a:rPr lang="en-US" sz="1200" i="1" dirty="0">
                          <a:solidFill>
                            <a:schemeClr val="tx1"/>
                          </a:solidFill>
                          <a:latin typeface="Arial" pitchFamily="34" charset="0"/>
                          <a:cs typeface="Arial" pitchFamily="34" charset="0"/>
                        </a:rPr>
                        <a:t>n</a:t>
                      </a:r>
                      <a:r>
                        <a:rPr lang="en-US" sz="1200" i="1" baseline="-25000" dirty="0">
                          <a:solidFill>
                            <a:schemeClr val="tx1"/>
                          </a:solidFill>
                          <a:latin typeface="Arial" pitchFamily="34" charset="0"/>
                          <a:cs typeface="Arial" pitchFamily="34" charset="0"/>
                        </a:rPr>
                        <a:t>5</a:t>
                      </a:r>
                      <a:r>
                        <a:rPr lang="en-US" sz="1200" dirty="0">
                          <a:solidFill>
                            <a:schemeClr val="tx1"/>
                          </a:solidFill>
                          <a:latin typeface="Arial" pitchFamily="34" charset="0"/>
                          <a:cs typeface="Arial" pitchFamily="34" charset="0"/>
                        </a:rPr>
                        <a:t>]</a:t>
                      </a: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00" name="Table 299"/>
          <p:cNvGraphicFramePr>
            <a:graphicFrameLocks noGrp="1"/>
          </p:cNvGraphicFramePr>
          <p:nvPr/>
        </p:nvGraphicFramePr>
        <p:xfrm>
          <a:off x="4343400" y="1500188"/>
          <a:ext cx="1447800" cy="279400"/>
        </p:xfrm>
        <a:graphic>
          <a:graphicData uri="http://schemas.openxmlformats.org/drawingml/2006/table">
            <a:tbl>
              <a:tblPr firstRow="1" bandRow="1"/>
              <a:tblGrid>
                <a:gridCol w="1447800">
                  <a:extLst>
                    <a:ext uri="{9D8B030D-6E8A-4147-A177-3AD203B41FA5}">
                      <a16:colId xmlns:a16="http://schemas.microsoft.com/office/drawing/2014/main" val="20000"/>
                    </a:ext>
                  </a:extLst>
                </a:gridCol>
              </a:tblGrid>
              <a:tr h="279400">
                <a:tc>
                  <a:txBody>
                    <a:bodyPr/>
                    <a:lstStyle>
                      <a:defPPr>
                        <a:defRPr lang="en-US"/>
                      </a:defPPr>
                      <a:lvl1pPr marL="0" algn="l" defTabSz="914259" rtl="0" eaLnBrk="1" latinLnBrk="0" hangingPunct="1">
                        <a:defRPr sz="1800" kern="1200">
                          <a:solidFill>
                            <a:schemeClr val="tx1"/>
                          </a:solidFill>
                          <a:latin typeface="Calibri"/>
                        </a:defRPr>
                      </a:lvl1pPr>
                      <a:lvl2pPr marL="457130" algn="l" defTabSz="914259" rtl="0" eaLnBrk="1" latinLnBrk="0" hangingPunct="1">
                        <a:defRPr sz="1800" kern="1200">
                          <a:solidFill>
                            <a:schemeClr val="tx1"/>
                          </a:solidFill>
                          <a:latin typeface="Calibri"/>
                        </a:defRPr>
                      </a:lvl2pPr>
                      <a:lvl3pPr marL="914259" algn="l" defTabSz="914259" rtl="0" eaLnBrk="1" latinLnBrk="0" hangingPunct="1">
                        <a:defRPr sz="1800" kern="1200">
                          <a:solidFill>
                            <a:schemeClr val="tx1"/>
                          </a:solidFill>
                          <a:latin typeface="Calibri"/>
                        </a:defRPr>
                      </a:lvl3pPr>
                      <a:lvl4pPr marL="1371390" algn="l" defTabSz="914259" rtl="0" eaLnBrk="1" latinLnBrk="0" hangingPunct="1">
                        <a:defRPr sz="1800" kern="1200">
                          <a:solidFill>
                            <a:schemeClr val="tx1"/>
                          </a:solidFill>
                          <a:latin typeface="Calibri"/>
                        </a:defRPr>
                      </a:lvl4pPr>
                      <a:lvl5pPr marL="1828519" algn="l" defTabSz="914259" rtl="0" eaLnBrk="1" latinLnBrk="0" hangingPunct="1">
                        <a:defRPr sz="1800" kern="1200">
                          <a:solidFill>
                            <a:schemeClr val="tx1"/>
                          </a:solidFill>
                          <a:latin typeface="Calibri"/>
                        </a:defRPr>
                      </a:lvl5pPr>
                      <a:lvl6pPr marL="2285649" algn="l" defTabSz="914259" rtl="0" eaLnBrk="1" latinLnBrk="0" hangingPunct="1">
                        <a:defRPr sz="1800" kern="1200">
                          <a:solidFill>
                            <a:schemeClr val="tx1"/>
                          </a:solidFill>
                          <a:latin typeface="Calibri"/>
                        </a:defRPr>
                      </a:lvl6pPr>
                      <a:lvl7pPr marL="2742780" algn="l" defTabSz="914259" rtl="0" eaLnBrk="1" latinLnBrk="0" hangingPunct="1">
                        <a:defRPr sz="1800" kern="1200">
                          <a:solidFill>
                            <a:schemeClr val="tx1"/>
                          </a:solidFill>
                          <a:latin typeface="Calibri"/>
                        </a:defRPr>
                      </a:lvl7pPr>
                      <a:lvl8pPr marL="3199908" algn="l" defTabSz="914259" rtl="0" eaLnBrk="1" latinLnBrk="0" hangingPunct="1">
                        <a:defRPr sz="1800" kern="1200">
                          <a:solidFill>
                            <a:schemeClr val="tx1"/>
                          </a:solidFill>
                          <a:latin typeface="Calibri"/>
                        </a:defRPr>
                      </a:lvl8pPr>
                      <a:lvl9pPr marL="3657039" algn="l" defTabSz="914259"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tx1"/>
                          </a:solidFill>
                          <a:effectLst/>
                          <a:uLnTx/>
                          <a:uFillTx/>
                          <a:latin typeface="Arial" pitchFamily="34" charset="0"/>
                          <a:ea typeface="+mn-ea"/>
                          <a:cs typeface="Arial" pitchFamily="34" charset="0"/>
                        </a:rPr>
                        <a:t>n</a:t>
                      </a:r>
                      <a:r>
                        <a:rPr kumimoji="0" lang="en-US" sz="1200" b="1" i="1" u="none" strike="noStrike" kern="1200" cap="none" spc="0" normalizeH="0" baseline="-25000" noProof="0" dirty="0">
                          <a:ln>
                            <a:noFill/>
                          </a:ln>
                          <a:solidFill>
                            <a:schemeClr val="tx1"/>
                          </a:solidFill>
                          <a:effectLst/>
                          <a:uLnTx/>
                          <a:uFillTx/>
                          <a:latin typeface="Arial" pitchFamily="34" charset="0"/>
                          <a:ea typeface="+mn-ea"/>
                          <a:cs typeface="Arial" pitchFamily="34" charset="0"/>
                        </a:rPr>
                        <a:t>3</a:t>
                      </a:r>
                      <a:r>
                        <a:rPr lang="en-US" sz="1200" dirty="0">
                          <a:solidFill>
                            <a:schemeClr val="tx1"/>
                          </a:solidFill>
                          <a:latin typeface="Arial" pitchFamily="34" charset="0"/>
                          <a:cs typeface="Arial" pitchFamily="34" charset="0"/>
                        </a:rPr>
                        <a:t> [</a:t>
                      </a:r>
                      <a:r>
                        <a:rPr lang="en-US" sz="1200" i="1" dirty="0">
                          <a:solidFill>
                            <a:schemeClr val="tx1"/>
                          </a:solidFill>
                          <a:latin typeface="Arial" pitchFamily="34" charset="0"/>
                          <a:cs typeface="Arial" pitchFamily="34" charset="0"/>
                        </a:rPr>
                        <a:t>n</a:t>
                      </a:r>
                      <a:r>
                        <a:rPr lang="en-US" sz="1200" i="1" baseline="-25000" dirty="0">
                          <a:solidFill>
                            <a:schemeClr val="tx1"/>
                          </a:solidFill>
                          <a:latin typeface="Arial" pitchFamily="34" charset="0"/>
                          <a:cs typeface="Arial" pitchFamily="34" charset="0"/>
                        </a:rPr>
                        <a:t>4</a:t>
                      </a:r>
                      <a:r>
                        <a:rPr lang="en-US" sz="1200" dirty="0">
                          <a:solidFill>
                            <a:schemeClr val="tx1"/>
                          </a:solidFill>
                          <a:latin typeface="Arial" pitchFamily="34" charset="0"/>
                          <a:cs typeface="Arial" pitchFamily="34" charset="0"/>
                        </a:rPr>
                        <a:t>]</a:t>
                      </a: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01" name="Table 300"/>
          <p:cNvGraphicFramePr>
            <a:graphicFrameLocks noGrp="1"/>
          </p:cNvGraphicFramePr>
          <p:nvPr/>
        </p:nvGraphicFramePr>
        <p:xfrm>
          <a:off x="5562600" y="1500188"/>
          <a:ext cx="1447800" cy="279400"/>
        </p:xfrm>
        <a:graphic>
          <a:graphicData uri="http://schemas.openxmlformats.org/drawingml/2006/table">
            <a:tbl>
              <a:tblPr firstRow="1" bandRow="1"/>
              <a:tblGrid>
                <a:gridCol w="1447800">
                  <a:extLst>
                    <a:ext uri="{9D8B030D-6E8A-4147-A177-3AD203B41FA5}">
                      <a16:colId xmlns:a16="http://schemas.microsoft.com/office/drawing/2014/main" val="20000"/>
                    </a:ext>
                  </a:extLst>
                </a:gridCol>
              </a:tblGrid>
              <a:tr h="279400">
                <a:tc>
                  <a:txBody>
                    <a:bodyPr/>
                    <a:lstStyle>
                      <a:defPPr>
                        <a:defRPr lang="en-US"/>
                      </a:defPPr>
                      <a:lvl1pPr marL="0" algn="l" defTabSz="914259" rtl="0" eaLnBrk="1" latinLnBrk="0" hangingPunct="1">
                        <a:defRPr sz="1800" kern="1200">
                          <a:solidFill>
                            <a:schemeClr val="tx1"/>
                          </a:solidFill>
                          <a:latin typeface="Calibri"/>
                        </a:defRPr>
                      </a:lvl1pPr>
                      <a:lvl2pPr marL="457130" algn="l" defTabSz="914259" rtl="0" eaLnBrk="1" latinLnBrk="0" hangingPunct="1">
                        <a:defRPr sz="1800" kern="1200">
                          <a:solidFill>
                            <a:schemeClr val="tx1"/>
                          </a:solidFill>
                          <a:latin typeface="Calibri"/>
                        </a:defRPr>
                      </a:lvl2pPr>
                      <a:lvl3pPr marL="914259" algn="l" defTabSz="914259" rtl="0" eaLnBrk="1" latinLnBrk="0" hangingPunct="1">
                        <a:defRPr sz="1800" kern="1200">
                          <a:solidFill>
                            <a:schemeClr val="tx1"/>
                          </a:solidFill>
                          <a:latin typeface="Calibri"/>
                        </a:defRPr>
                      </a:lvl3pPr>
                      <a:lvl4pPr marL="1371390" algn="l" defTabSz="914259" rtl="0" eaLnBrk="1" latinLnBrk="0" hangingPunct="1">
                        <a:defRPr sz="1800" kern="1200">
                          <a:solidFill>
                            <a:schemeClr val="tx1"/>
                          </a:solidFill>
                          <a:latin typeface="Calibri"/>
                        </a:defRPr>
                      </a:lvl4pPr>
                      <a:lvl5pPr marL="1828519" algn="l" defTabSz="914259" rtl="0" eaLnBrk="1" latinLnBrk="0" hangingPunct="1">
                        <a:defRPr sz="1800" kern="1200">
                          <a:solidFill>
                            <a:schemeClr val="tx1"/>
                          </a:solidFill>
                          <a:latin typeface="Calibri"/>
                        </a:defRPr>
                      </a:lvl5pPr>
                      <a:lvl6pPr marL="2285649" algn="l" defTabSz="914259" rtl="0" eaLnBrk="1" latinLnBrk="0" hangingPunct="1">
                        <a:defRPr sz="1800" kern="1200">
                          <a:solidFill>
                            <a:schemeClr val="tx1"/>
                          </a:solidFill>
                          <a:latin typeface="Calibri"/>
                        </a:defRPr>
                      </a:lvl6pPr>
                      <a:lvl7pPr marL="2742780" algn="l" defTabSz="914259" rtl="0" eaLnBrk="1" latinLnBrk="0" hangingPunct="1">
                        <a:defRPr sz="1800" kern="1200">
                          <a:solidFill>
                            <a:schemeClr val="tx1"/>
                          </a:solidFill>
                          <a:latin typeface="Calibri"/>
                        </a:defRPr>
                      </a:lvl7pPr>
                      <a:lvl8pPr marL="3199908" algn="l" defTabSz="914259" rtl="0" eaLnBrk="1" latinLnBrk="0" hangingPunct="1">
                        <a:defRPr sz="1800" kern="1200">
                          <a:solidFill>
                            <a:schemeClr val="tx1"/>
                          </a:solidFill>
                          <a:latin typeface="Calibri"/>
                        </a:defRPr>
                      </a:lvl8pPr>
                      <a:lvl9pPr marL="3657039" algn="l" defTabSz="914259"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tx1"/>
                          </a:solidFill>
                          <a:effectLst/>
                          <a:uLnTx/>
                          <a:uFillTx/>
                          <a:latin typeface="Arial" pitchFamily="34" charset="0"/>
                          <a:ea typeface="+mn-ea"/>
                          <a:cs typeface="Arial" pitchFamily="34" charset="0"/>
                        </a:rPr>
                        <a:t>n</a:t>
                      </a:r>
                      <a:r>
                        <a:rPr kumimoji="0" lang="en-US" sz="1200" b="1" i="1" u="none" strike="noStrike" kern="1200" cap="none" spc="0" normalizeH="0" baseline="-25000" noProof="0" dirty="0">
                          <a:ln>
                            <a:noFill/>
                          </a:ln>
                          <a:solidFill>
                            <a:schemeClr val="tx1"/>
                          </a:solidFill>
                          <a:effectLst/>
                          <a:uLnTx/>
                          <a:uFillTx/>
                          <a:latin typeface="Arial" pitchFamily="34" charset="0"/>
                          <a:ea typeface="+mn-ea"/>
                          <a:cs typeface="Arial" pitchFamily="34" charset="0"/>
                        </a:rPr>
                        <a:t>4</a:t>
                      </a:r>
                      <a:r>
                        <a:rPr lang="en-US" sz="1200" dirty="0">
                          <a:solidFill>
                            <a:schemeClr val="tx1"/>
                          </a:solidFill>
                          <a:latin typeface="Arial" pitchFamily="34" charset="0"/>
                          <a:cs typeface="Arial" pitchFamily="34" charset="0"/>
                        </a:rPr>
                        <a:t> [</a:t>
                      </a:r>
                      <a:r>
                        <a:rPr lang="en-US" sz="1200" i="1" dirty="0">
                          <a:solidFill>
                            <a:schemeClr val="tx1"/>
                          </a:solidFill>
                          <a:latin typeface="Arial" pitchFamily="34" charset="0"/>
                          <a:cs typeface="Arial" pitchFamily="34" charset="0"/>
                        </a:rPr>
                        <a:t>n</a:t>
                      </a:r>
                      <a:r>
                        <a:rPr lang="en-US" sz="1200" i="1" baseline="-25000" dirty="0">
                          <a:solidFill>
                            <a:schemeClr val="tx1"/>
                          </a:solidFill>
                          <a:latin typeface="Arial" pitchFamily="34" charset="0"/>
                          <a:cs typeface="Arial" pitchFamily="34" charset="0"/>
                        </a:rPr>
                        <a:t>5</a:t>
                      </a:r>
                      <a:r>
                        <a:rPr lang="en-US" sz="1200" dirty="0">
                          <a:solidFill>
                            <a:schemeClr val="tx1"/>
                          </a:solidFill>
                          <a:latin typeface="Arial" pitchFamily="34" charset="0"/>
                          <a:cs typeface="Arial" pitchFamily="34" charset="0"/>
                        </a:rPr>
                        <a:t>]</a:t>
                      </a: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02" name="Rectangle 301"/>
          <p:cNvSpPr/>
          <p:nvPr/>
        </p:nvSpPr>
        <p:spPr>
          <a:xfrm>
            <a:off x="1905000" y="1792288"/>
            <a:ext cx="9144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en-US" kern="0">
              <a:solidFill>
                <a:schemeClr val="bg1"/>
              </a:solidFill>
              <a:latin typeface="Calibri"/>
            </a:endParaRPr>
          </a:p>
        </p:txBody>
      </p:sp>
      <p:sp>
        <p:nvSpPr>
          <p:cNvPr id="303" name="Rectangle 302"/>
          <p:cNvSpPr/>
          <p:nvPr/>
        </p:nvSpPr>
        <p:spPr>
          <a:xfrm>
            <a:off x="1828800" y="2478088"/>
            <a:ext cx="4572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none" lIns="0" tIns="0" rIns="0" bIns="0" anchor="ctr"/>
          <a:lstStyle/>
          <a:p>
            <a:pPr algn="ctr" fontAlgn="auto">
              <a:spcBef>
                <a:spcPts val="0"/>
              </a:spcBef>
              <a:spcAft>
                <a:spcPts val="0"/>
              </a:spcAft>
              <a:defRPr/>
            </a:pPr>
            <a:r>
              <a:rPr lang="en-US" sz="1200" i="1" kern="0" dirty="0">
                <a:solidFill>
                  <a:schemeClr val="bg1"/>
                </a:solidFill>
                <a:latin typeface="Arial" pitchFamily="34" charset="0"/>
                <a:cs typeface="Arial" pitchFamily="34" charset="0"/>
              </a:rPr>
              <a:t>n</a:t>
            </a:r>
            <a:r>
              <a:rPr lang="en-US" sz="1200" i="1" kern="0" baseline="-25000" dirty="0">
                <a:solidFill>
                  <a:schemeClr val="bg1"/>
                </a:solidFill>
                <a:latin typeface="Arial" pitchFamily="34" charset="0"/>
                <a:cs typeface="Arial" pitchFamily="34" charset="0"/>
              </a:rPr>
              <a:t>2</a:t>
            </a:r>
          </a:p>
        </p:txBody>
      </p:sp>
      <p:sp>
        <p:nvSpPr>
          <p:cNvPr id="304" name="Rectangle 303"/>
          <p:cNvSpPr/>
          <p:nvPr/>
        </p:nvSpPr>
        <p:spPr>
          <a:xfrm>
            <a:off x="2438400" y="2478088"/>
            <a:ext cx="4572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anchor="ctr"/>
          <a:lstStyle/>
          <a:p>
            <a:pPr algn="ctr" fontAlgn="auto">
              <a:spcBef>
                <a:spcPts val="0"/>
              </a:spcBef>
              <a:spcAft>
                <a:spcPts val="0"/>
              </a:spcAft>
              <a:defRPr/>
            </a:pPr>
            <a:r>
              <a:rPr lang="en-US" sz="1200" i="1" kern="0" dirty="0">
                <a:solidFill>
                  <a:schemeClr val="bg1"/>
                </a:solidFill>
                <a:latin typeface="Arial" pitchFamily="34" charset="0"/>
                <a:cs typeface="Arial" pitchFamily="34" charset="0"/>
              </a:rPr>
              <a:t>n</a:t>
            </a:r>
            <a:r>
              <a:rPr lang="en-US" sz="1200" i="1" kern="0" baseline="-25000" dirty="0">
                <a:solidFill>
                  <a:schemeClr val="bg1"/>
                </a:solidFill>
                <a:latin typeface="Arial" pitchFamily="34" charset="0"/>
                <a:cs typeface="Arial" pitchFamily="34" charset="0"/>
              </a:rPr>
              <a:t>4</a:t>
            </a:r>
          </a:p>
        </p:txBody>
      </p:sp>
      <p:cxnSp>
        <p:nvCxnSpPr>
          <p:cNvPr id="305" name="Straight Arrow Connector 304"/>
          <p:cNvCxnSpPr>
            <a:endCxn id="304" idx="0"/>
          </p:cNvCxnSpPr>
          <p:nvPr/>
        </p:nvCxnSpPr>
        <p:spPr>
          <a:xfrm rot="16200000" flipH="1">
            <a:off x="2400300" y="2211388"/>
            <a:ext cx="304800" cy="22860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306" name="Straight Arrow Connector 305"/>
          <p:cNvCxnSpPr>
            <a:endCxn id="303" idx="0"/>
          </p:cNvCxnSpPr>
          <p:nvPr/>
        </p:nvCxnSpPr>
        <p:spPr>
          <a:xfrm rot="5400000">
            <a:off x="2019300" y="2211388"/>
            <a:ext cx="304800" cy="22860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307" name="Rectangle 306"/>
          <p:cNvSpPr/>
          <p:nvPr/>
        </p:nvSpPr>
        <p:spPr>
          <a:xfrm>
            <a:off x="3124200" y="1792288"/>
            <a:ext cx="9144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endParaRPr lang="en-US" kern="0">
              <a:solidFill>
                <a:schemeClr val="bg1"/>
              </a:solidFill>
              <a:latin typeface="Calibri"/>
            </a:endParaRPr>
          </a:p>
        </p:txBody>
      </p:sp>
      <p:sp>
        <p:nvSpPr>
          <p:cNvPr id="308" name="Rectangle 307"/>
          <p:cNvSpPr/>
          <p:nvPr/>
        </p:nvSpPr>
        <p:spPr>
          <a:xfrm>
            <a:off x="3048000" y="2478088"/>
            <a:ext cx="4572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anchor="ctr"/>
          <a:lstStyle/>
          <a:p>
            <a:pPr algn="ctr" fontAlgn="auto">
              <a:spcBef>
                <a:spcPts val="0"/>
              </a:spcBef>
              <a:spcAft>
                <a:spcPts val="0"/>
              </a:spcAft>
              <a:defRPr/>
            </a:pPr>
            <a:r>
              <a:rPr lang="en-US" sz="1200" i="1" kern="0" dirty="0">
                <a:solidFill>
                  <a:schemeClr val="tx1"/>
                </a:solidFill>
                <a:latin typeface="Arial" pitchFamily="34" charset="0"/>
                <a:cs typeface="Arial" pitchFamily="34" charset="0"/>
              </a:rPr>
              <a:t>n</a:t>
            </a:r>
            <a:r>
              <a:rPr lang="en-US" sz="1200" i="1" kern="0" baseline="-25000" dirty="0">
                <a:solidFill>
                  <a:schemeClr val="tx1"/>
                </a:solidFill>
                <a:latin typeface="Arial" pitchFamily="34" charset="0"/>
                <a:cs typeface="Arial" pitchFamily="34" charset="0"/>
              </a:rPr>
              <a:t>3</a:t>
            </a:r>
          </a:p>
        </p:txBody>
      </p:sp>
      <p:sp>
        <p:nvSpPr>
          <p:cNvPr id="309" name="Rectangle 308"/>
          <p:cNvSpPr/>
          <p:nvPr/>
        </p:nvSpPr>
        <p:spPr>
          <a:xfrm>
            <a:off x="3657600" y="2478088"/>
            <a:ext cx="4572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spcBef>
                <a:spcPts val="0"/>
              </a:spcBef>
              <a:spcAft>
                <a:spcPts val="0"/>
              </a:spcAft>
              <a:defRPr/>
            </a:pPr>
            <a:r>
              <a:rPr lang="en-US" sz="1200" i="1" kern="0" dirty="0">
                <a:solidFill>
                  <a:schemeClr val="bg1"/>
                </a:solidFill>
                <a:latin typeface="Arial" pitchFamily="34" charset="0"/>
                <a:cs typeface="Arial" pitchFamily="34" charset="0"/>
              </a:rPr>
              <a:t>n</a:t>
            </a:r>
            <a:r>
              <a:rPr lang="en-US" sz="1200" i="1" kern="0" baseline="-25000" dirty="0">
                <a:solidFill>
                  <a:schemeClr val="bg1"/>
                </a:solidFill>
                <a:latin typeface="Arial" pitchFamily="34" charset="0"/>
                <a:cs typeface="Arial" pitchFamily="34" charset="0"/>
              </a:rPr>
              <a:t>5</a:t>
            </a:r>
          </a:p>
        </p:txBody>
      </p:sp>
      <p:cxnSp>
        <p:nvCxnSpPr>
          <p:cNvPr id="310" name="Straight Arrow Connector 309"/>
          <p:cNvCxnSpPr>
            <a:endCxn id="309" idx="0"/>
          </p:cNvCxnSpPr>
          <p:nvPr/>
        </p:nvCxnSpPr>
        <p:spPr>
          <a:xfrm rot="16200000" flipH="1">
            <a:off x="3619500" y="2211388"/>
            <a:ext cx="304800" cy="22860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311" name="Straight Arrow Connector 310"/>
          <p:cNvCxnSpPr>
            <a:endCxn id="308" idx="0"/>
          </p:cNvCxnSpPr>
          <p:nvPr/>
        </p:nvCxnSpPr>
        <p:spPr>
          <a:xfrm rot="5400000">
            <a:off x="3238500" y="2211388"/>
            <a:ext cx="304800" cy="22860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312" name="Rectangle 311"/>
          <p:cNvSpPr/>
          <p:nvPr/>
        </p:nvSpPr>
        <p:spPr>
          <a:xfrm>
            <a:off x="6781800" y="1792288"/>
            <a:ext cx="9144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kern="0">
              <a:solidFill>
                <a:schemeClr val="bg1"/>
              </a:solidFill>
              <a:latin typeface="Calibri"/>
            </a:endParaRPr>
          </a:p>
        </p:txBody>
      </p:sp>
      <p:cxnSp>
        <p:nvCxnSpPr>
          <p:cNvPr id="313" name="Straight Arrow Connector 312"/>
          <p:cNvCxnSpPr/>
          <p:nvPr/>
        </p:nvCxnSpPr>
        <p:spPr>
          <a:xfrm rot="16200000" flipH="1">
            <a:off x="7429500" y="2211388"/>
            <a:ext cx="304800" cy="22860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314" name="Straight Arrow Connector 313"/>
          <p:cNvCxnSpPr/>
          <p:nvPr/>
        </p:nvCxnSpPr>
        <p:spPr>
          <a:xfrm rot="5400000">
            <a:off x="6743700" y="2211388"/>
            <a:ext cx="304800" cy="22860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315" name="Rectangle 314"/>
          <p:cNvSpPr/>
          <p:nvPr/>
        </p:nvSpPr>
        <p:spPr>
          <a:xfrm>
            <a:off x="6629400" y="2478088"/>
            <a:ext cx="3048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anchor="ctr"/>
          <a:lstStyle/>
          <a:p>
            <a:pPr algn="ctr" fontAlgn="auto">
              <a:spcBef>
                <a:spcPts val="0"/>
              </a:spcBef>
              <a:spcAft>
                <a:spcPts val="0"/>
              </a:spcAft>
              <a:defRPr/>
            </a:pPr>
            <a:r>
              <a:rPr lang="en-US" sz="1200" i="1" kern="0" dirty="0">
                <a:solidFill>
                  <a:schemeClr val="bg1"/>
                </a:solidFill>
                <a:latin typeface="Arial" pitchFamily="34" charset="0"/>
                <a:cs typeface="Arial" pitchFamily="34" charset="0"/>
              </a:rPr>
              <a:t>n</a:t>
            </a:r>
            <a:r>
              <a:rPr lang="en-US" sz="1200" i="1" kern="0" baseline="-25000" dirty="0">
                <a:solidFill>
                  <a:schemeClr val="bg1"/>
                </a:solidFill>
                <a:latin typeface="Arial" pitchFamily="34" charset="0"/>
                <a:cs typeface="Arial" pitchFamily="34" charset="0"/>
              </a:rPr>
              <a:t>1</a:t>
            </a:r>
          </a:p>
        </p:txBody>
      </p:sp>
      <p:sp>
        <p:nvSpPr>
          <p:cNvPr id="316" name="Rectangle 315"/>
          <p:cNvSpPr/>
          <p:nvPr/>
        </p:nvSpPr>
        <p:spPr>
          <a:xfrm>
            <a:off x="7086600" y="2478088"/>
            <a:ext cx="304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none" lIns="0" tIns="0" rIns="0" bIns="0" anchor="ctr"/>
          <a:lstStyle/>
          <a:p>
            <a:pPr algn="ctr" fontAlgn="auto">
              <a:spcBef>
                <a:spcPts val="0"/>
              </a:spcBef>
              <a:spcAft>
                <a:spcPts val="0"/>
              </a:spcAft>
              <a:defRPr/>
            </a:pPr>
            <a:r>
              <a:rPr lang="en-US" sz="1200" i="1" kern="0" dirty="0">
                <a:solidFill>
                  <a:schemeClr val="bg1"/>
                </a:solidFill>
                <a:latin typeface="Arial" pitchFamily="34" charset="0"/>
                <a:cs typeface="Arial" pitchFamily="34" charset="0"/>
              </a:rPr>
              <a:t>n</a:t>
            </a:r>
            <a:r>
              <a:rPr lang="en-US" sz="1200" i="1" kern="0" baseline="-25000" dirty="0">
                <a:solidFill>
                  <a:schemeClr val="bg1"/>
                </a:solidFill>
                <a:latin typeface="Arial" pitchFamily="34" charset="0"/>
                <a:cs typeface="Arial" pitchFamily="34" charset="0"/>
              </a:rPr>
              <a:t>2</a:t>
            </a:r>
          </a:p>
        </p:txBody>
      </p:sp>
      <p:sp>
        <p:nvSpPr>
          <p:cNvPr id="317" name="Rectangle 316"/>
          <p:cNvSpPr/>
          <p:nvPr/>
        </p:nvSpPr>
        <p:spPr>
          <a:xfrm>
            <a:off x="7543800" y="2478088"/>
            <a:ext cx="304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anchor="ctr"/>
          <a:lstStyle/>
          <a:p>
            <a:pPr algn="ctr" fontAlgn="auto">
              <a:spcBef>
                <a:spcPts val="0"/>
              </a:spcBef>
              <a:spcAft>
                <a:spcPts val="0"/>
              </a:spcAft>
              <a:defRPr/>
            </a:pPr>
            <a:r>
              <a:rPr lang="en-US" sz="1200" i="1" kern="0" dirty="0">
                <a:solidFill>
                  <a:schemeClr val="tx1"/>
                </a:solidFill>
                <a:latin typeface="Arial" pitchFamily="34" charset="0"/>
                <a:cs typeface="Arial" pitchFamily="34" charset="0"/>
              </a:rPr>
              <a:t>n</a:t>
            </a:r>
            <a:r>
              <a:rPr lang="en-US" sz="1200" i="1" kern="0" baseline="-25000" dirty="0">
                <a:solidFill>
                  <a:schemeClr val="tx1"/>
                </a:solidFill>
                <a:latin typeface="Arial" pitchFamily="34" charset="0"/>
                <a:cs typeface="Arial" pitchFamily="34" charset="0"/>
              </a:rPr>
              <a:t>3</a:t>
            </a:r>
          </a:p>
        </p:txBody>
      </p:sp>
      <p:cxnSp>
        <p:nvCxnSpPr>
          <p:cNvPr id="318" name="Straight Arrow Connector 317"/>
          <p:cNvCxnSpPr>
            <a:stCxn id="312" idx="2"/>
            <a:endCxn id="316" idx="0"/>
          </p:cNvCxnSpPr>
          <p:nvPr/>
        </p:nvCxnSpPr>
        <p:spPr>
          <a:xfrm rot="5400000">
            <a:off x="7086601" y="2324100"/>
            <a:ext cx="304800" cy="3175"/>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319" name="Rectangle 318"/>
          <p:cNvSpPr/>
          <p:nvPr/>
        </p:nvSpPr>
        <p:spPr>
          <a:xfrm>
            <a:off x="4343400" y="1792288"/>
            <a:ext cx="9144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kern="0">
              <a:solidFill>
                <a:schemeClr val="bg1"/>
              </a:solidFill>
              <a:latin typeface="Calibri"/>
            </a:endParaRPr>
          </a:p>
        </p:txBody>
      </p:sp>
      <p:sp>
        <p:nvSpPr>
          <p:cNvPr id="320" name="Rectangle 319"/>
          <p:cNvSpPr/>
          <p:nvPr/>
        </p:nvSpPr>
        <p:spPr>
          <a:xfrm>
            <a:off x="4343400" y="2478088"/>
            <a:ext cx="9144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anchor="ctr"/>
          <a:lstStyle/>
          <a:p>
            <a:pPr algn="ctr" fontAlgn="auto">
              <a:spcBef>
                <a:spcPts val="0"/>
              </a:spcBef>
              <a:spcAft>
                <a:spcPts val="0"/>
              </a:spcAft>
              <a:defRPr/>
            </a:pPr>
            <a:r>
              <a:rPr lang="en-US" sz="1200" i="1" kern="0" dirty="0">
                <a:solidFill>
                  <a:schemeClr val="bg1"/>
                </a:solidFill>
                <a:latin typeface="Arial" pitchFamily="34" charset="0"/>
                <a:cs typeface="Arial" pitchFamily="34" charset="0"/>
              </a:rPr>
              <a:t>n</a:t>
            </a:r>
            <a:r>
              <a:rPr lang="en-US" sz="1200" i="1" kern="0" baseline="-25000" dirty="0">
                <a:solidFill>
                  <a:schemeClr val="bg1"/>
                </a:solidFill>
                <a:latin typeface="Arial" pitchFamily="34" charset="0"/>
                <a:cs typeface="Arial" pitchFamily="34" charset="0"/>
              </a:rPr>
              <a:t>4</a:t>
            </a:r>
          </a:p>
        </p:txBody>
      </p:sp>
      <p:cxnSp>
        <p:nvCxnSpPr>
          <p:cNvPr id="321" name="Straight Arrow Connector 320"/>
          <p:cNvCxnSpPr>
            <a:stCxn id="319" idx="2"/>
            <a:endCxn id="320" idx="0"/>
          </p:cNvCxnSpPr>
          <p:nvPr/>
        </p:nvCxnSpPr>
        <p:spPr>
          <a:xfrm rot="5400000">
            <a:off x="4648201" y="2324100"/>
            <a:ext cx="304800" cy="3175"/>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322" name="Rectangle 321"/>
          <p:cNvSpPr/>
          <p:nvPr/>
        </p:nvSpPr>
        <p:spPr>
          <a:xfrm>
            <a:off x="5562600" y="1792288"/>
            <a:ext cx="9144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kern="0">
              <a:solidFill>
                <a:schemeClr val="bg1"/>
              </a:solidFill>
              <a:latin typeface="Calibri"/>
            </a:endParaRPr>
          </a:p>
        </p:txBody>
      </p:sp>
      <p:sp>
        <p:nvSpPr>
          <p:cNvPr id="323" name="Rectangle 322"/>
          <p:cNvSpPr/>
          <p:nvPr/>
        </p:nvSpPr>
        <p:spPr>
          <a:xfrm>
            <a:off x="5562600" y="2478088"/>
            <a:ext cx="9144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spcBef>
                <a:spcPts val="0"/>
              </a:spcBef>
              <a:spcAft>
                <a:spcPts val="0"/>
              </a:spcAft>
              <a:defRPr/>
            </a:pPr>
            <a:r>
              <a:rPr lang="en-US" sz="1200" i="1" kern="0" dirty="0">
                <a:solidFill>
                  <a:schemeClr val="bg1"/>
                </a:solidFill>
                <a:latin typeface="Arial" pitchFamily="34" charset="0"/>
                <a:cs typeface="Arial" pitchFamily="34" charset="0"/>
              </a:rPr>
              <a:t>n</a:t>
            </a:r>
            <a:r>
              <a:rPr lang="en-US" sz="1200" i="1" kern="0" baseline="-25000" dirty="0">
                <a:solidFill>
                  <a:schemeClr val="bg1"/>
                </a:solidFill>
                <a:latin typeface="Arial" pitchFamily="34" charset="0"/>
                <a:cs typeface="Arial" pitchFamily="34" charset="0"/>
              </a:rPr>
              <a:t>5</a:t>
            </a:r>
          </a:p>
        </p:txBody>
      </p:sp>
      <p:cxnSp>
        <p:nvCxnSpPr>
          <p:cNvPr id="324" name="Straight Arrow Connector 323"/>
          <p:cNvCxnSpPr>
            <a:stCxn id="322" idx="2"/>
            <a:endCxn id="323" idx="0"/>
          </p:cNvCxnSpPr>
          <p:nvPr/>
        </p:nvCxnSpPr>
        <p:spPr>
          <a:xfrm rot="5400000">
            <a:off x="5867401" y="2324100"/>
            <a:ext cx="304800" cy="3175"/>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325" name="Rectangle 324"/>
          <p:cNvSpPr/>
          <p:nvPr/>
        </p:nvSpPr>
        <p:spPr>
          <a:xfrm>
            <a:off x="2286000" y="4071938"/>
            <a:ext cx="4572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none" lIns="0" tIns="0" rIns="0" bIns="0" anchor="ctr"/>
          <a:lstStyle/>
          <a:p>
            <a:pPr algn="ctr" fontAlgn="auto">
              <a:spcBef>
                <a:spcPts val="0"/>
              </a:spcBef>
              <a:spcAft>
                <a:spcPts val="0"/>
              </a:spcAft>
              <a:defRPr/>
            </a:pPr>
            <a:r>
              <a:rPr lang="en-US" sz="1200" i="1" kern="0" dirty="0">
                <a:solidFill>
                  <a:schemeClr val="bg1"/>
                </a:solidFill>
                <a:latin typeface="Arial" pitchFamily="34" charset="0"/>
                <a:cs typeface="Arial" pitchFamily="34" charset="0"/>
              </a:rPr>
              <a:t>n</a:t>
            </a:r>
            <a:r>
              <a:rPr lang="en-US" sz="1200" i="1" kern="0" baseline="-25000" dirty="0">
                <a:solidFill>
                  <a:schemeClr val="bg1"/>
                </a:solidFill>
                <a:latin typeface="Arial" pitchFamily="34" charset="0"/>
                <a:cs typeface="Arial" pitchFamily="34" charset="0"/>
              </a:rPr>
              <a:t>2</a:t>
            </a:r>
          </a:p>
        </p:txBody>
      </p:sp>
      <p:sp>
        <p:nvSpPr>
          <p:cNvPr id="326" name="Rectangle 325"/>
          <p:cNvSpPr/>
          <p:nvPr/>
        </p:nvSpPr>
        <p:spPr>
          <a:xfrm>
            <a:off x="4724400" y="4071938"/>
            <a:ext cx="4572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anchor="ctr"/>
          <a:lstStyle/>
          <a:p>
            <a:pPr algn="ctr" fontAlgn="auto">
              <a:spcBef>
                <a:spcPts val="0"/>
              </a:spcBef>
              <a:spcAft>
                <a:spcPts val="0"/>
              </a:spcAft>
              <a:defRPr/>
            </a:pPr>
            <a:r>
              <a:rPr lang="en-US" sz="1200" i="1" kern="0" dirty="0">
                <a:solidFill>
                  <a:schemeClr val="bg1"/>
                </a:solidFill>
                <a:latin typeface="Arial" pitchFamily="34" charset="0"/>
                <a:cs typeface="Arial" pitchFamily="34" charset="0"/>
              </a:rPr>
              <a:t>n</a:t>
            </a:r>
            <a:r>
              <a:rPr lang="en-US" sz="1200" i="1" kern="0" baseline="-25000" dirty="0">
                <a:solidFill>
                  <a:schemeClr val="bg1"/>
                </a:solidFill>
                <a:latin typeface="Arial" pitchFamily="34" charset="0"/>
                <a:cs typeface="Arial" pitchFamily="34" charset="0"/>
              </a:rPr>
              <a:t>4</a:t>
            </a:r>
          </a:p>
        </p:txBody>
      </p:sp>
      <p:sp>
        <p:nvSpPr>
          <p:cNvPr id="327" name="Rectangle 326"/>
          <p:cNvSpPr/>
          <p:nvPr/>
        </p:nvSpPr>
        <p:spPr>
          <a:xfrm>
            <a:off x="3505200" y="4071938"/>
            <a:ext cx="4572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anchor="ctr"/>
          <a:lstStyle/>
          <a:p>
            <a:pPr algn="ctr" fontAlgn="auto">
              <a:spcBef>
                <a:spcPts val="0"/>
              </a:spcBef>
              <a:spcAft>
                <a:spcPts val="0"/>
              </a:spcAft>
              <a:defRPr/>
            </a:pPr>
            <a:r>
              <a:rPr lang="en-US" sz="1200" i="1" kern="0" dirty="0">
                <a:solidFill>
                  <a:schemeClr val="tx1"/>
                </a:solidFill>
                <a:latin typeface="Arial" pitchFamily="34" charset="0"/>
                <a:cs typeface="Arial" pitchFamily="34" charset="0"/>
              </a:rPr>
              <a:t>n</a:t>
            </a:r>
            <a:r>
              <a:rPr lang="en-US" sz="1200" i="1" kern="0" baseline="-25000" dirty="0">
                <a:solidFill>
                  <a:schemeClr val="tx1"/>
                </a:solidFill>
                <a:latin typeface="Arial" pitchFamily="34" charset="0"/>
                <a:cs typeface="Arial" pitchFamily="34" charset="0"/>
              </a:rPr>
              <a:t>3</a:t>
            </a:r>
          </a:p>
        </p:txBody>
      </p:sp>
      <p:sp>
        <p:nvSpPr>
          <p:cNvPr id="328" name="Rectangle 327"/>
          <p:cNvSpPr/>
          <p:nvPr/>
        </p:nvSpPr>
        <p:spPr>
          <a:xfrm>
            <a:off x="6553200" y="4071938"/>
            <a:ext cx="4572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spcBef>
                <a:spcPts val="0"/>
              </a:spcBef>
              <a:spcAft>
                <a:spcPts val="0"/>
              </a:spcAft>
              <a:defRPr/>
            </a:pPr>
            <a:r>
              <a:rPr lang="en-US" sz="1200" i="1" kern="0" dirty="0">
                <a:solidFill>
                  <a:schemeClr val="bg1"/>
                </a:solidFill>
                <a:latin typeface="Arial" pitchFamily="34" charset="0"/>
                <a:cs typeface="Arial" pitchFamily="34" charset="0"/>
              </a:rPr>
              <a:t>n</a:t>
            </a:r>
            <a:r>
              <a:rPr lang="en-US" sz="1200" i="1" kern="0" baseline="-25000" dirty="0">
                <a:solidFill>
                  <a:schemeClr val="bg1"/>
                </a:solidFill>
                <a:latin typeface="Arial" pitchFamily="34" charset="0"/>
                <a:cs typeface="Arial" pitchFamily="34" charset="0"/>
              </a:rPr>
              <a:t>5</a:t>
            </a:r>
          </a:p>
        </p:txBody>
      </p:sp>
      <p:sp>
        <p:nvSpPr>
          <p:cNvPr id="329" name="Rectangle 328"/>
          <p:cNvSpPr/>
          <p:nvPr/>
        </p:nvSpPr>
        <p:spPr>
          <a:xfrm>
            <a:off x="1600200" y="4071938"/>
            <a:ext cx="3048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anchor="ctr"/>
          <a:lstStyle/>
          <a:p>
            <a:pPr algn="ctr" fontAlgn="auto">
              <a:spcBef>
                <a:spcPts val="0"/>
              </a:spcBef>
              <a:spcAft>
                <a:spcPts val="0"/>
              </a:spcAft>
              <a:defRPr/>
            </a:pPr>
            <a:r>
              <a:rPr lang="en-US" sz="1200" i="1" kern="0" dirty="0">
                <a:solidFill>
                  <a:schemeClr val="bg1"/>
                </a:solidFill>
                <a:latin typeface="Arial" pitchFamily="34" charset="0"/>
                <a:cs typeface="Arial" pitchFamily="34" charset="0"/>
              </a:rPr>
              <a:t>n</a:t>
            </a:r>
            <a:r>
              <a:rPr lang="en-US" sz="1200" i="1" kern="0" baseline="-25000" dirty="0">
                <a:solidFill>
                  <a:schemeClr val="bg1"/>
                </a:solidFill>
                <a:latin typeface="Arial" pitchFamily="34" charset="0"/>
                <a:cs typeface="Arial" pitchFamily="34" charset="0"/>
              </a:rPr>
              <a:t>1</a:t>
            </a:r>
          </a:p>
        </p:txBody>
      </p:sp>
      <p:sp>
        <p:nvSpPr>
          <p:cNvPr id="330" name="Rectangle 329"/>
          <p:cNvSpPr/>
          <p:nvPr/>
        </p:nvSpPr>
        <p:spPr>
          <a:xfrm>
            <a:off x="2895600" y="4071938"/>
            <a:ext cx="304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none" lIns="0" tIns="0" rIns="0" bIns="0" anchor="ctr"/>
          <a:lstStyle/>
          <a:p>
            <a:pPr algn="ctr" fontAlgn="auto">
              <a:spcBef>
                <a:spcPts val="0"/>
              </a:spcBef>
              <a:spcAft>
                <a:spcPts val="0"/>
              </a:spcAft>
              <a:defRPr/>
            </a:pPr>
            <a:r>
              <a:rPr lang="en-US" sz="1200" i="1" kern="0" dirty="0">
                <a:solidFill>
                  <a:schemeClr val="bg1"/>
                </a:solidFill>
                <a:latin typeface="Arial" pitchFamily="34" charset="0"/>
                <a:cs typeface="Arial" pitchFamily="34" charset="0"/>
              </a:rPr>
              <a:t>n</a:t>
            </a:r>
            <a:r>
              <a:rPr lang="en-US" sz="1200" i="1" kern="0" baseline="-25000" dirty="0">
                <a:solidFill>
                  <a:schemeClr val="bg1"/>
                </a:solidFill>
                <a:latin typeface="Arial" pitchFamily="34" charset="0"/>
                <a:cs typeface="Arial" pitchFamily="34" charset="0"/>
              </a:rPr>
              <a:t>2</a:t>
            </a:r>
          </a:p>
        </p:txBody>
      </p:sp>
      <p:sp>
        <p:nvSpPr>
          <p:cNvPr id="331" name="Rectangle 330"/>
          <p:cNvSpPr/>
          <p:nvPr/>
        </p:nvSpPr>
        <p:spPr>
          <a:xfrm>
            <a:off x="4114800" y="4071938"/>
            <a:ext cx="304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anchor="ctr"/>
          <a:lstStyle/>
          <a:p>
            <a:pPr algn="ctr" fontAlgn="auto">
              <a:spcBef>
                <a:spcPts val="0"/>
              </a:spcBef>
              <a:spcAft>
                <a:spcPts val="0"/>
              </a:spcAft>
              <a:defRPr/>
            </a:pPr>
            <a:r>
              <a:rPr lang="en-US" sz="1200" i="1" kern="0" dirty="0">
                <a:solidFill>
                  <a:schemeClr val="tx1"/>
                </a:solidFill>
                <a:latin typeface="Arial" pitchFamily="34" charset="0"/>
                <a:cs typeface="Arial" pitchFamily="34" charset="0"/>
              </a:rPr>
              <a:t>n</a:t>
            </a:r>
            <a:r>
              <a:rPr lang="en-US" sz="1200" i="1" kern="0" baseline="-25000" dirty="0">
                <a:solidFill>
                  <a:schemeClr val="tx1"/>
                </a:solidFill>
                <a:latin typeface="Arial" pitchFamily="34" charset="0"/>
                <a:cs typeface="Arial" pitchFamily="34" charset="0"/>
              </a:rPr>
              <a:t>3</a:t>
            </a:r>
          </a:p>
        </p:txBody>
      </p:sp>
      <p:sp>
        <p:nvSpPr>
          <p:cNvPr id="332" name="Rectangle 331"/>
          <p:cNvSpPr/>
          <p:nvPr/>
        </p:nvSpPr>
        <p:spPr>
          <a:xfrm>
            <a:off x="5334000" y="4071938"/>
            <a:ext cx="9144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anchor="ctr"/>
          <a:lstStyle/>
          <a:p>
            <a:pPr algn="ctr" fontAlgn="auto">
              <a:spcBef>
                <a:spcPts val="0"/>
              </a:spcBef>
              <a:spcAft>
                <a:spcPts val="0"/>
              </a:spcAft>
              <a:defRPr/>
            </a:pPr>
            <a:r>
              <a:rPr lang="en-US" sz="1200" i="1" kern="0" dirty="0">
                <a:solidFill>
                  <a:schemeClr val="bg1"/>
                </a:solidFill>
                <a:latin typeface="Arial" pitchFamily="34" charset="0"/>
                <a:cs typeface="Arial" pitchFamily="34" charset="0"/>
              </a:rPr>
              <a:t>n</a:t>
            </a:r>
            <a:r>
              <a:rPr lang="en-US" sz="1200" i="1" kern="0" baseline="-25000" dirty="0">
                <a:solidFill>
                  <a:schemeClr val="bg1"/>
                </a:solidFill>
                <a:latin typeface="Arial" pitchFamily="34" charset="0"/>
                <a:cs typeface="Arial" pitchFamily="34" charset="0"/>
              </a:rPr>
              <a:t>4</a:t>
            </a:r>
          </a:p>
        </p:txBody>
      </p:sp>
      <p:sp>
        <p:nvSpPr>
          <p:cNvPr id="333" name="Rectangle 332"/>
          <p:cNvSpPr/>
          <p:nvPr/>
        </p:nvSpPr>
        <p:spPr>
          <a:xfrm>
            <a:off x="7162800" y="4071938"/>
            <a:ext cx="9144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spcBef>
                <a:spcPts val="0"/>
              </a:spcBef>
              <a:spcAft>
                <a:spcPts val="0"/>
              </a:spcAft>
              <a:defRPr/>
            </a:pPr>
            <a:r>
              <a:rPr lang="en-US" sz="1200" i="1" kern="0" dirty="0">
                <a:solidFill>
                  <a:schemeClr val="bg1"/>
                </a:solidFill>
                <a:latin typeface="Arial" pitchFamily="34" charset="0"/>
                <a:cs typeface="Arial" pitchFamily="34" charset="0"/>
              </a:rPr>
              <a:t>n</a:t>
            </a:r>
            <a:r>
              <a:rPr lang="en-US" sz="1200" i="1" kern="0" baseline="-25000" dirty="0">
                <a:solidFill>
                  <a:schemeClr val="bg1"/>
                </a:solidFill>
                <a:latin typeface="Arial" pitchFamily="34" charset="0"/>
                <a:cs typeface="Arial" pitchFamily="34" charset="0"/>
              </a:rPr>
              <a:t>5</a:t>
            </a:r>
          </a:p>
        </p:txBody>
      </p:sp>
      <p:sp>
        <p:nvSpPr>
          <p:cNvPr id="334" name="Rectangle 333"/>
          <p:cNvSpPr/>
          <p:nvPr/>
        </p:nvSpPr>
        <p:spPr>
          <a:xfrm>
            <a:off x="1600200" y="4795838"/>
            <a:ext cx="3048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en-US" kern="0">
              <a:solidFill>
                <a:schemeClr val="bg1"/>
              </a:solidFill>
              <a:latin typeface="Calibri"/>
            </a:endParaRPr>
          </a:p>
        </p:txBody>
      </p:sp>
      <p:sp>
        <p:nvSpPr>
          <p:cNvPr id="335" name="Rectangle 334"/>
          <p:cNvSpPr/>
          <p:nvPr/>
        </p:nvSpPr>
        <p:spPr>
          <a:xfrm>
            <a:off x="2362200" y="4795838"/>
            <a:ext cx="762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endParaRPr lang="en-US" kern="0">
              <a:solidFill>
                <a:schemeClr val="bg1"/>
              </a:solidFill>
              <a:latin typeface="Calibri"/>
            </a:endParaRPr>
          </a:p>
        </p:txBody>
      </p:sp>
      <p:sp>
        <p:nvSpPr>
          <p:cNvPr id="336" name="Rectangle 335"/>
          <p:cNvSpPr/>
          <p:nvPr/>
        </p:nvSpPr>
        <p:spPr>
          <a:xfrm>
            <a:off x="3581400" y="4795838"/>
            <a:ext cx="762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kern="0">
              <a:solidFill>
                <a:schemeClr val="bg1"/>
              </a:solidFill>
              <a:latin typeface="Calibri"/>
            </a:endParaRPr>
          </a:p>
        </p:txBody>
      </p:sp>
      <p:sp>
        <p:nvSpPr>
          <p:cNvPr id="337" name="Rectangle 336"/>
          <p:cNvSpPr/>
          <p:nvPr/>
        </p:nvSpPr>
        <p:spPr>
          <a:xfrm>
            <a:off x="4800600" y="4795838"/>
            <a:ext cx="13716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kern="0">
              <a:solidFill>
                <a:schemeClr val="bg1"/>
              </a:solidFill>
              <a:latin typeface="Calibri"/>
            </a:endParaRPr>
          </a:p>
        </p:txBody>
      </p:sp>
      <p:sp>
        <p:nvSpPr>
          <p:cNvPr id="338" name="Rectangle 337"/>
          <p:cNvSpPr/>
          <p:nvPr/>
        </p:nvSpPr>
        <p:spPr>
          <a:xfrm>
            <a:off x="6629400" y="4795838"/>
            <a:ext cx="13716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kern="0">
              <a:solidFill>
                <a:schemeClr val="bg1"/>
              </a:solidFill>
              <a:latin typeface="Calibri"/>
            </a:endParaRPr>
          </a:p>
        </p:txBody>
      </p:sp>
      <p:cxnSp>
        <p:nvCxnSpPr>
          <p:cNvPr id="339" name="Straight Arrow Connector 338"/>
          <p:cNvCxnSpPr>
            <a:stCxn id="329" idx="2"/>
            <a:endCxn id="334" idx="0"/>
          </p:cNvCxnSpPr>
          <p:nvPr/>
        </p:nvCxnSpPr>
        <p:spPr>
          <a:xfrm rot="5400000">
            <a:off x="1581151" y="4624387"/>
            <a:ext cx="342900" cy="3175"/>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0" name="Straight Arrow Connector 339"/>
          <p:cNvCxnSpPr>
            <a:stCxn id="325" idx="2"/>
          </p:cNvCxnSpPr>
          <p:nvPr/>
        </p:nvCxnSpPr>
        <p:spPr>
          <a:xfrm rot="16200000" flipH="1">
            <a:off x="2381250" y="4586288"/>
            <a:ext cx="342900" cy="762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1" name="Straight Arrow Connector 340"/>
          <p:cNvCxnSpPr>
            <a:stCxn id="330" idx="2"/>
          </p:cNvCxnSpPr>
          <p:nvPr/>
        </p:nvCxnSpPr>
        <p:spPr>
          <a:xfrm rot="5400000">
            <a:off x="2800350" y="4548188"/>
            <a:ext cx="342900" cy="1524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2" name="Straight Arrow Connector 341"/>
          <p:cNvCxnSpPr>
            <a:stCxn id="327" idx="2"/>
          </p:cNvCxnSpPr>
          <p:nvPr/>
        </p:nvCxnSpPr>
        <p:spPr>
          <a:xfrm rot="16200000" flipH="1">
            <a:off x="3600450" y="4586288"/>
            <a:ext cx="342900" cy="762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3" name="Straight Arrow Connector 342"/>
          <p:cNvCxnSpPr>
            <a:stCxn id="331" idx="2"/>
          </p:cNvCxnSpPr>
          <p:nvPr/>
        </p:nvCxnSpPr>
        <p:spPr>
          <a:xfrm rot="5400000">
            <a:off x="4019550" y="4548188"/>
            <a:ext cx="342900" cy="1524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4" name="Straight Arrow Connector 343"/>
          <p:cNvCxnSpPr>
            <a:stCxn id="326" idx="2"/>
          </p:cNvCxnSpPr>
          <p:nvPr/>
        </p:nvCxnSpPr>
        <p:spPr>
          <a:xfrm rot="16200000" flipH="1">
            <a:off x="4933950" y="4471988"/>
            <a:ext cx="342900" cy="3048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5" name="Straight Arrow Connector 344"/>
          <p:cNvCxnSpPr>
            <a:stCxn id="332" idx="2"/>
          </p:cNvCxnSpPr>
          <p:nvPr/>
        </p:nvCxnSpPr>
        <p:spPr>
          <a:xfrm rot="5400000">
            <a:off x="5581650" y="4586288"/>
            <a:ext cx="342900" cy="762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6" name="Straight Arrow Connector 345"/>
          <p:cNvCxnSpPr>
            <a:stCxn id="328" idx="2"/>
          </p:cNvCxnSpPr>
          <p:nvPr/>
        </p:nvCxnSpPr>
        <p:spPr>
          <a:xfrm rot="16200000" flipH="1">
            <a:off x="6762750" y="4471988"/>
            <a:ext cx="342900" cy="3048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7" name="Straight Arrow Connector 346"/>
          <p:cNvCxnSpPr>
            <a:stCxn id="333" idx="2"/>
          </p:cNvCxnSpPr>
          <p:nvPr/>
        </p:nvCxnSpPr>
        <p:spPr>
          <a:xfrm rot="5400000">
            <a:off x="7410450" y="4586288"/>
            <a:ext cx="342900" cy="762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graphicFrame>
        <p:nvGraphicFramePr>
          <p:cNvPr id="348" name="Table 347"/>
          <p:cNvGraphicFramePr>
            <a:graphicFrameLocks noGrp="1"/>
          </p:cNvGraphicFramePr>
          <p:nvPr/>
        </p:nvGraphicFramePr>
        <p:xfrm>
          <a:off x="6553200" y="5202238"/>
          <a:ext cx="1447800" cy="279400"/>
        </p:xfrm>
        <a:graphic>
          <a:graphicData uri="http://schemas.openxmlformats.org/drawingml/2006/table">
            <a:tbl>
              <a:tblPr firstRow="1" bandRow="1"/>
              <a:tblGrid>
                <a:gridCol w="1447800">
                  <a:extLst>
                    <a:ext uri="{9D8B030D-6E8A-4147-A177-3AD203B41FA5}">
                      <a16:colId xmlns:a16="http://schemas.microsoft.com/office/drawing/2014/main" val="20000"/>
                    </a:ext>
                  </a:extLst>
                </a:gridCol>
              </a:tblGrid>
              <a:tr h="279400">
                <a:tc>
                  <a:txBody>
                    <a:bodyPr/>
                    <a:lstStyle>
                      <a:defPPr>
                        <a:defRPr lang="en-US"/>
                      </a:defPPr>
                      <a:lvl1pPr marL="0" algn="l" defTabSz="914259" rtl="0" eaLnBrk="1" latinLnBrk="0" hangingPunct="1">
                        <a:defRPr sz="1800" kern="1200">
                          <a:solidFill>
                            <a:schemeClr val="tx1"/>
                          </a:solidFill>
                          <a:latin typeface="Calibri"/>
                        </a:defRPr>
                      </a:lvl1pPr>
                      <a:lvl2pPr marL="457130" algn="l" defTabSz="914259" rtl="0" eaLnBrk="1" latinLnBrk="0" hangingPunct="1">
                        <a:defRPr sz="1800" kern="1200">
                          <a:solidFill>
                            <a:schemeClr val="tx1"/>
                          </a:solidFill>
                          <a:latin typeface="Calibri"/>
                        </a:defRPr>
                      </a:lvl2pPr>
                      <a:lvl3pPr marL="914259" algn="l" defTabSz="914259" rtl="0" eaLnBrk="1" latinLnBrk="0" hangingPunct="1">
                        <a:defRPr sz="1800" kern="1200">
                          <a:solidFill>
                            <a:schemeClr val="tx1"/>
                          </a:solidFill>
                          <a:latin typeface="Calibri"/>
                        </a:defRPr>
                      </a:lvl3pPr>
                      <a:lvl4pPr marL="1371390" algn="l" defTabSz="914259" rtl="0" eaLnBrk="1" latinLnBrk="0" hangingPunct="1">
                        <a:defRPr sz="1800" kern="1200">
                          <a:solidFill>
                            <a:schemeClr val="tx1"/>
                          </a:solidFill>
                          <a:latin typeface="Calibri"/>
                        </a:defRPr>
                      </a:lvl4pPr>
                      <a:lvl5pPr marL="1828519" algn="l" defTabSz="914259" rtl="0" eaLnBrk="1" latinLnBrk="0" hangingPunct="1">
                        <a:defRPr sz="1800" kern="1200">
                          <a:solidFill>
                            <a:schemeClr val="tx1"/>
                          </a:solidFill>
                          <a:latin typeface="Calibri"/>
                        </a:defRPr>
                      </a:lvl5pPr>
                      <a:lvl6pPr marL="2285649" algn="l" defTabSz="914259" rtl="0" eaLnBrk="1" latinLnBrk="0" hangingPunct="1">
                        <a:defRPr sz="1800" kern="1200">
                          <a:solidFill>
                            <a:schemeClr val="tx1"/>
                          </a:solidFill>
                          <a:latin typeface="Calibri"/>
                        </a:defRPr>
                      </a:lvl6pPr>
                      <a:lvl7pPr marL="2742780" algn="l" defTabSz="914259" rtl="0" eaLnBrk="1" latinLnBrk="0" hangingPunct="1">
                        <a:defRPr sz="1800" kern="1200">
                          <a:solidFill>
                            <a:schemeClr val="tx1"/>
                          </a:solidFill>
                          <a:latin typeface="Calibri"/>
                        </a:defRPr>
                      </a:lvl7pPr>
                      <a:lvl8pPr marL="3199908" algn="l" defTabSz="914259" rtl="0" eaLnBrk="1" latinLnBrk="0" hangingPunct="1">
                        <a:defRPr sz="1800" kern="1200">
                          <a:solidFill>
                            <a:schemeClr val="tx1"/>
                          </a:solidFill>
                          <a:latin typeface="Calibri"/>
                        </a:defRPr>
                      </a:lvl8pPr>
                      <a:lvl9pPr marL="3657039" algn="l" defTabSz="914259"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n</a:t>
                      </a:r>
                      <a:r>
                        <a:rPr kumimoji="0" lang="en-US" sz="1200" b="1" i="1" u="none" strike="noStrike" kern="1200" cap="none" spc="0" normalizeH="0" baseline="-25000" noProof="0" dirty="0">
                          <a:ln>
                            <a:noFill/>
                          </a:ln>
                          <a:solidFill>
                            <a:sysClr val="windowText" lastClr="000000"/>
                          </a:solidFill>
                          <a:effectLst/>
                          <a:uLnTx/>
                          <a:uFillTx/>
                          <a:latin typeface="Arial" pitchFamily="34" charset="0"/>
                          <a:ea typeface="+mn-ea"/>
                          <a:cs typeface="Arial" pitchFamily="34" charset="0"/>
                        </a:rPr>
                        <a:t>5</a:t>
                      </a:r>
                      <a:r>
                        <a:rPr lang="en-US" sz="1200" dirty="0">
                          <a:solidFill>
                            <a:sysClr val="windowText" lastClr="000000"/>
                          </a:solidFill>
                          <a:latin typeface="Arial" pitchFamily="34" charset="0"/>
                          <a:cs typeface="Arial" pitchFamily="34" charset="0"/>
                        </a:rPr>
                        <a:t> [</a:t>
                      </a:r>
                      <a:r>
                        <a:rPr lang="en-US" sz="1200" i="1" dirty="0">
                          <a:solidFill>
                            <a:sysClr val="windowText" lastClr="000000"/>
                          </a:solidFill>
                          <a:latin typeface="Arial" pitchFamily="34" charset="0"/>
                          <a:cs typeface="Arial" pitchFamily="34" charset="0"/>
                        </a:rPr>
                        <a:t>n</a:t>
                      </a:r>
                      <a:r>
                        <a:rPr lang="en-US" sz="1200" i="1" baseline="-25000" dirty="0">
                          <a:solidFill>
                            <a:sysClr val="windowText" lastClr="000000"/>
                          </a:solidFill>
                          <a:latin typeface="Arial" pitchFamily="34" charset="0"/>
                          <a:cs typeface="Arial" pitchFamily="34" charset="0"/>
                        </a:rPr>
                        <a:t>1</a:t>
                      </a:r>
                      <a:r>
                        <a:rPr lang="en-US" sz="1200" dirty="0">
                          <a:solidFill>
                            <a:sysClr val="windowText" lastClr="000000"/>
                          </a:solidFill>
                          <a:latin typeface="Arial" pitchFamily="34" charset="0"/>
                          <a:cs typeface="Arial" pitchFamily="34" charset="0"/>
                        </a:rPr>
                        <a:t>, </a:t>
                      </a:r>
                      <a:r>
                        <a:rPr lang="en-US" sz="1200" i="1" dirty="0">
                          <a:solidFill>
                            <a:sysClr val="windowText" lastClr="000000"/>
                          </a:solidFill>
                          <a:latin typeface="Arial" pitchFamily="34" charset="0"/>
                          <a:cs typeface="Arial" pitchFamily="34" charset="0"/>
                        </a:rPr>
                        <a:t>n</a:t>
                      </a:r>
                      <a:r>
                        <a:rPr lang="en-US" sz="1200" i="1" baseline="-25000" dirty="0">
                          <a:solidFill>
                            <a:sysClr val="windowText" lastClr="000000"/>
                          </a:solidFill>
                          <a:latin typeface="Arial" pitchFamily="34" charset="0"/>
                          <a:cs typeface="Arial" pitchFamily="34" charset="0"/>
                        </a:rPr>
                        <a:t>2</a:t>
                      </a:r>
                      <a:r>
                        <a:rPr lang="en-US" sz="1200" dirty="0">
                          <a:solidFill>
                            <a:sysClr val="windowText" lastClr="000000"/>
                          </a:solidFill>
                          <a:latin typeface="Arial" pitchFamily="34" charset="0"/>
                          <a:cs typeface="Arial" pitchFamily="34" charset="0"/>
                        </a:rPr>
                        <a:t>, </a:t>
                      </a:r>
                      <a:r>
                        <a:rPr lang="en-US" sz="1200" i="1" dirty="0">
                          <a:solidFill>
                            <a:sysClr val="windowText" lastClr="000000"/>
                          </a:solidFill>
                          <a:latin typeface="Arial" pitchFamily="34" charset="0"/>
                          <a:cs typeface="Arial" pitchFamily="34" charset="0"/>
                        </a:rPr>
                        <a:t>n</a:t>
                      </a:r>
                      <a:r>
                        <a:rPr lang="en-US" sz="1200" i="1" baseline="-25000" dirty="0">
                          <a:solidFill>
                            <a:sysClr val="windowText" lastClr="000000"/>
                          </a:solidFill>
                          <a:latin typeface="Arial" pitchFamily="34" charset="0"/>
                          <a:cs typeface="Arial" pitchFamily="34" charset="0"/>
                        </a:rPr>
                        <a:t>3</a:t>
                      </a:r>
                      <a:r>
                        <a:rPr lang="en-US" sz="1200" dirty="0">
                          <a:solidFill>
                            <a:sysClr val="windowText" lastClr="000000"/>
                          </a:solidFill>
                          <a:latin typeface="Arial" pitchFamily="34" charset="0"/>
                          <a:cs typeface="Arial" pitchFamily="34" charset="0"/>
                        </a:rPr>
                        <a:t>]</a:t>
                      </a: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49" name="Table 348"/>
          <p:cNvGraphicFramePr>
            <a:graphicFrameLocks noGrp="1"/>
          </p:cNvGraphicFramePr>
          <p:nvPr/>
        </p:nvGraphicFramePr>
        <p:xfrm>
          <a:off x="1524000" y="5202238"/>
          <a:ext cx="1447800" cy="279400"/>
        </p:xfrm>
        <a:graphic>
          <a:graphicData uri="http://schemas.openxmlformats.org/drawingml/2006/table">
            <a:tbl>
              <a:tblPr firstRow="1" bandRow="1"/>
              <a:tblGrid>
                <a:gridCol w="1447800">
                  <a:extLst>
                    <a:ext uri="{9D8B030D-6E8A-4147-A177-3AD203B41FA5}">
                      <a16:colId xmlns:a16="http://schemas.microsoft.com/office/drawing/2014/main" val="20000"/>
                    </a:ext>
                  </a:extLst>
                </a:gridCol>
              </a:tblGrid>
              <a:tr h="279400">
                <a:tc>
                  <a:txBody>
                    <a:bodyPr/>
                    <a:lstStyle>
                      <a:defPPr>
                        <a:defRPr lang="en-US"/>
                      </a:defPPr>
                      <a:lvl1pPr marL="0" algn="l" defTabSz="914259" rtl="0" eaLnBrk="1" latinLnBrk="0" hangingPunct="1">
                        <a:defRPr sz="1800" kern="1200">
                          <a:solidFill>
                            <a:schemeClr val="tx1"/>
                          </a:solidFill>
                          <a:latin typeface="Calibri"/>
                        </a:defRPr>
                      </a:lvl1pPr>
                      <a:lvl2pPr marL="457130" algn="l" defTabSz="914259" rtl="0" eaLnBrk="1" latinLnBrk="0" hangingPunct="1">
                        <a:defRPr sz="1800" kern="1200">
                          <a:solidFill>
                            <a:schemeClr val="tx1"/>
                          </a:solidFill>
                          <a:latin typeface="Calibri"/>
                        </a:defRPr>
                      </a:lvl2pPr>
                      <a:lvl3pPr marL="914259" algn="l" defTabSz="914259" rtl="0" eaLnBrk="1" latinLnBrk="0" hangingPunct="1">
                        <a:defRPr sz="1800" kern="1200">
                          <a:solidFill>
                            <a:schemeClr val="tx1"/>
                          </a:solidFill>
                          <a:latin typeface="Calibri"/>
                        </a:defRPr>
                      </a:lvl3pPr>
                      <a:lvl4pPr marL="1371390" algn="l" defTabSz="914259" rtl="0" eaLnBrk="1" latinLnBrk="0" hangingPunct="1">
                        <a:defRPr sz="1800" kern="1200">
                          <a:solidFill>
                            <a:schemeClr val="tx1"/>
                          </a:solidFill>
                          <a:latin typeface="Calibri"/>
                        </a:defRPr>
                      </a:lvl4pPr>
                      <a:lvl5pPr marL="1828519" algn="l" defTabSz="914259" rtl="0" eaLnBrk="1" latinLnBrk="0" hangingPunct="1">
                        <a:defRPr sz="1800" kern="1200">
                          <a:solidFill>
                            <a:schemeClr val="tx1"/>
                          </a:solidFill>
                          <a:latin typeface="Calibri"/>
                        </a:defRPr>
                      </a:lvl5pPr>
                      <a:lvl6pPr marL="2285649" algn="l" defTabSz="914259" rtl="0" eaLnBrk="1" latinLnBrk="0" hangingPunct="1">
                        <a:defRPr sz="1800" kern="1200">
                          <a:solidFill>
                            <a:schemeClr val="tx1"/>
                          </a:solidFill>
                          <a:latin typeface="Calibri"/>
                        </a:defRPr>
                      </a:lvl6pPr>
                      <a:lvl7pPr marL="2742780" algn="l" defTabSz="914259" rtl="0" eaLnBrk="1" latinLnBrk="0" hangingPunct="1">
                        <a:defRPr sz="1800" kern="1200">
                          <a:solidFill>
                            <a:schemeClr val="tx1"/>
                          </a:solidFill>
                          <a:latin typeface="Calibri"/>
                        </a:defRPr>
                      </a:lvl7pPr>
                      <a:lvl8pPr marL="3199908" algn="l" defTabSz="914259" rtl="0" eaLnBrk="1" latinLnBrk="0" hangingPunct="1">
                        <a:defRPr sz="1800" kern="1200">
                          <a:solidFill>
                            <a:schemeClr val="tx1"/>
                          </a:solidFill>
                          <a:latin typeface="Calibri"/>
                        </a:defRPr>
                      </a:lvl8pPr>
                      <a:lvl9pPr marL="3657039" algn="l" defTabSz="914259"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tx1"/>
                          </a:solidFill>
                          <a:effectLst/>
                          <a:uLnTx/>
                          <a:uFillTx/>
                          <a:latin typeface="Arial" pitchFamily="34" charset="0"/>
                          <a:ea typeface="+mn-ea"/>
                          <a:cs typeface="Arial" pitchFamily="34" charset="0"/>
                        </a:rPr>
                        <a:t>n</a:t>
                      </a:r>
                      <a:r>
                        <a:rPr kumimoji="0" lang="en-US" sz="1200" b="1" i="1" u="none" strike="noStrike" kern="1200" cap="none" spc="0" normalizeH="0" baseline="-25000" noProof="0" dirty="0">
                          <a:ln>
                            <a:noFill/>
                          </a:ln>
                          <a:solidFill>
                            <a:schemeClr val="tx1"/>
                          </a:solidFill>
                          <a:effectLst/>
                          <a:uLnTx/>
                          <a:uFillTx/>
                          <a:latin typeface="Arial" pitchFamily="34" charset="0"/>
                          <a:ea typeface="+mn-ea"/>
                          <a:cs typeface="Arial" pitchFamily="34" charset="0"/>
                        </a:rPr>
                        <a:t>1</a:t>
                      </a:r>
                      <a:r>
                        <a:rPr lang="en-US" sz="1200" dirty="0">
                          <a:solidFill>
                            <a:schemeClr val="tx1"/>
                          </a:solidFill>
                          <a:latin typeface="Arial" pitchFamily="34" charset="0"/>
                          <a:cs typeface="Arial" pitchFamily="34" charset="0"/>
                        </a:rPr>
                        <a:t> [</a:t>
                      </a:r>
                      <a:r>
                        <a:rPr lang="en-US" sz="1200" i="1" dirty="0">
                          <a:solidFill>
                            <a:schemeClr val="tx1"/>
                          </a:solidFill>
                          <a:latin typeface="Arial" pitchFamily="34" charset="0"/>
                          <a:cs typeface="Arial" pitchFamily="34" charset="0"/>
                        </a:rPr>
                        <a:t>n</a:t>
                      </a:r>
                      <a:r>
                        <a:rPr lang="en-US" sz="1200" i="1" baseline="-25000" dirty="0">
                          <a:solidFill>
                            <a:schemeClr val="tx1"/>
                          </a:solidFill>
                          <a:latin typeface="Arial" pitchFamily="34" charset="0"/>
                          <a:cs typeface="Arial" pitchFamily="34" charset="0"/>
                        </a:rPr>
                        <a:t>2</a:t>
                      </a:r>
                      <a:r>
                        <a:rPr lang="en-US" sz="1200" dirty="0">
                          <a:solidFill>
                            <a:schemeClr val="tx1"/>
                          </a:solidFill>
                          <a:latin typeface="Arial" pitchFamily="34" charset="0"/>
                          <a:cs typeface="Arial" pitchFamily="34" charset="0"/>
                        </a:rPr>
                        <a:t>, </a:t>
                      </a:r>
                      <a:r>
                        <a:rPr lang="en-US" sz="1200" i="1" dirty="0">
                          <a:solidFill>
                            <a:schemeClr val="tx1"/>
                          </a:solidFill>
                          <a:latin typeface="Arial" pitchFamily="34" charset="0"/>
                          <a:cs typeface="Arial" pitchFamily="34" charset="0"/>
                        </a:rPr>
                        <a:t>n</a:t>
                      </a:r>
                      <a:r>
                        <a:rPr lang="en-US" sz="1200" i="1" baseline="-25000" dirty="0">
                          <a:solidFill>
                            <a:schemeClr val="tx1"/>
                          </a:solidFill>
                          <a:latin typeface="Arial" pitchFamily="34" charset="0"/>
                          <a:cs typeface="Arial" pitchFamily="34" charset="0"/>
                        </a:rPr>
                        <a:t>4</a:t>
                      </a:r>
                      <a:r>
                        <a:rPr lang="en-US" sz="1200" dirty="0">
                          <a:solidFill>
                            <a:schemeClr val="tx1"/>
                          </a:solidFill>
                          <a:latin typeface="Arial" pitchFamily="34" charset="0"/>
                          <a:cs typeface="Arial" pitchFamily="34" charset="0"/>
                        </a:rPr>
                        <a:t>]</a:t>
                      </a: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50" name="Table 349"/>
          <p:cNvGraphicFramePr>
            <a:graphicFrameLocks noGrp="1"/>
          </p:cNvGraphicFramePr>
          <p:nvPr/>
        </p:nvGraphicFramePr>
        <p:xfrm>
          <a:off x="2286000" y="5202238"/>
          <a:ext cx="1447800" cy="279400"/>
        </p:xfrm>
        <a:graphic>
          <a:graphicData uri="http://schemas.openxmlformats.org/drawingml/2006/table">
            <a:tbl>
              <a:tblPr firstRow="1" bandRow="1"/>
              <a:tblGrid>
                <a:gridCol w="1447800">
                  <a:extLst>
                    <a:ext uri="{9D8B030D-6E8A-4147-A177-3AD203B41FA5}">
                      <a16:colId xmlns:a16="http://schemas.microsoft.com/office/drawing/2014/main" val="20000"/>
                    </a:ext>
                  </a:extLst>
                </a:gridCol>
              </a:tblGrid>
              <a:tr h="279400">
                <a:tc>
                  <a:txBody>
                    <a:bodyPr/>
                    <a:lstStyle>
                      <a:defPPr>
                        <a:defRPr lang="en-US"/>
                      </a:defPPr>
                      <a:lvl1pPr marL="0" algn="l" defTabSz="914259" rtl="0" eaLnBrk="1" latinLnBrk="0" hangingPunct="1">
                        <a:defRPr sz="1800" kern="1200">
                          <a:solidFill>
                            <a:schemeClr val="tx1"/>
                          </a:solidFill>
                          <a:latin typeface="Calibri"/>
                        </a:defRPr>
                      </a:lvl1pPr>
                      <a:lvl2pPr marL="457130" algn="l" defTabSz="914259" rtl="0" eaLnBrk="1" latinLnBrk="0" hangingPunct="1">
                        <a:defRPr sz="1800" kern="1200">
                          <a:solidFill>
                            <a:schemeClr val="tx1"/>
                          </a:solidFill>
                          <a:latin typeface="Calibri"/>
                        </a:defRPr>
                      </a:lvl2pPr>
                      <a:lvl3pPr marL="914259" algn="l" defTabSz="914259" rtl="0" eaLnBrk="1" latinLnBrk="0" hangingPunct="1">
                        <a:defRPr sz="1800" kern="1200">
                          <a:solidFill>
                            <a:schemeClr val="tx1"/>
                          </a:solidFill>
                          <a:latin typeface="Calibri"/>
                        </a:defRPr>
                      </a:lvl3pPr>
                      <a:lvl4pPr marL="1371390" algn="l" defTabSz="914259" rtl="0" eaLnBrk="1" latinLnBrk="0" hangingPunct="1">
                        <a:defRPr sz="1800" kern="1200">
                          <a:solidFill>
                            <a:schemeClr val="tx1"/>
                          </a:solidFill>
                          <a:latin typeface="Calibri"/>
                        </a:defRPr>
                      </a:lvl4pPr>
                      <a:lvl5pPr marL="1828519" algn="l" defTabSz="914259" rtl="0" eaLnBrk="1" latinLnBrk="0" hangingPunct="1">
                        <a:defRPr sz="1800" kern="1200">
                          <a:solidFill>
                            <a:schemeClr val="tx1"/>
                          </a:solidFill>
                          <a:latin typeface="Calibri"/>
                        </a:defRPr>
                      </a:lvl5pPr>
                      <a:lvl6pPr marL="2285649" algn="l" defTabSz="914259" rtl="0" eaLnBrk="1" latinLnBrk="0" hangingPunct="1">
                        <a:defRPr sz="1800" kern="1200">
                          <a:solidFill>
                            <a:schemeClr val="tx1"/>
                          </a:solidFill>
                          <a:latin typeface="Calibri"/>
                        </a:defRPr>
                      </a:lvl6pPr>
                      <a:lvl7pPr marL="2742780" algn="l" defTabSz="914259" rtl="0" eaLnBrk="1" latinLnBrk="0" hangingPunct="1">
                        <a:defRPr sz="1800" kern="1200">
                          <a:solidFill>
                            <a:schemeClr val="tx1"/>
                          </a:solidFill>
                          <a:latin typeface="Calibri"/>
                        </a:defRPr>
                      </a:lvl7pPr>
                      <a:lvl8pPr marL="3199908" algn="l" defTabSz="914259" rtl="0" eaLnBrk="1" latinLnBrk="0" hangingPunct="1">
                        <a:defRPr sz="1800" kern="1200">
                          <a:solidFill>
                            <a:schemeClr val="tx1"/>
                          </a:solidFill>
                          <a:latin typeface="Calibri"/>
                        </a:defRPr>
                      </a:lvl8pPr>
                      <a:lvl9pPr marL="3657039" algn="l" defTabSz="914259"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tx1"/>
                          </a:solidFill>
                          <a:effectLst/>
                          <a:uLnTx/>
                          <a:uFillTx/>
                          <a:latin typeface="Arial" pitchFamily="34" charset="0"/>
                          <a:ea typeface="+mn-ea"/>
                          <a:cs typeface="Arial" pitchFamily="34" charset="0"/>
                        </a:rPr>
                        <a:t>n</a:t>
                      </a:r>
                      <a:r>
                        <a:rPr kumimoji="0" lang="en-US" sz="1200" b="1" i="1" u="none" strike="noStrike" kern="1200" cap="none" spc="0" normalizeH="0" baseline="-25000" noProof="0" dirty="0">
                          <a:ln>
                            <a:noFill/>
                          </a:ln>
                          <a:solidFill>
                            <a:schemeClr val="tx1"/>
                          </a:solidFill>
                          <a:effectLst/>
                          <a:uLnTx/>
                          <a:uFillTx/>
                          <a:latin typeface="Arial" pitchFamily="34" charset="0"/>
                          <a:ea typeface="+mn-ea"/>
                          <a:cs typeface="Arial" pitchFamily="34" charset="0"/>
                        </a:rPr>
                        <a:t>2</a:t>
                      </a:r>
                      <a:r>
                        <a:rPr lang="en-US" sz="1200" dirty="0">
                          <a:solidFill>
                            <a:schemeClr val="tx1"/>
                          </a:solidFill>
                          <a:latin typeface="Arial" pitchFamily="34" charset="0"/>
                          <a:cs typeface="Arial" pitchFamily="34" charset="0"/>
                        </a:rPr>
                        <a:t> [</a:t>
                      </a:r>
                      <a:r>
                        <a:rPr lang="en-US" sz="1200" i="1" dirty="0">
                          <a:solidFill>
                            <a:schemeClr val="tx1"/>
                          </a:solidFill>
                          <a:latin typeface="Arial" pitchFamily="34" charset="0"/>
                          <a:cs typeface="Arial" pitchFamily="34" charset="0"/>
                        </a:rPr>
                        <a:t>n</a:t>
                      </a:r>
                      <a:r>
                        <a:rPr lang="en-US" sz="1200" i="1" baseline="-25000" dirty="0">
                          <a:solidFill>
                            <a:schemeClr val="tx1"/>
                          </a:solidFill>
                          <a:latin typeface="Arial" pitchFamily="34" charset="0"/>
                          <a:cs typeface="Arial" pitchFamily="34" charset="0"/>
                        </a:rPr>
                        <a:t>3</a:t>
                      </a:r>
                      <a:r>
                        <a:rPr lang="en-US" sz="1200" dirty="0">
                          <a:solidFill>
                            <a:schemeClr val="tx1"/>
                          </a:solidFill>
                          <a:latin typeface="Arial" pitchFamily="34" charset="0"/>
                          <a:cs typeface="Arial" pitchFamily="34" charset="0"/>
                        </a:rPr>
                        <a:t>, </a:t>
                      </a:r>
                      <a:r>
                        <a:rPr lang="en-US" sz="1200" i="1" dirty="0">
                          <a:solidFill>
                            <a:schemeClr val="tx1"/>
                          </a:solidFill>
                          <a:latin typeface="Arial" pitchFamily="34" charset="0"/>
                          <a:cs typeface="Arial" pitchFamily="34" charset="0"/>
                        </a:rPr>
                        <a:t>n</a:t>
                      </a:r>
                      <a:r>
                        <a:rPr lang="en-US" sz="1200" i="1" baseline="-25000" dirty="0">
                          <a:solidFill>
                            <a:schemeClr val="tx1"/>
                          </a:solidFill>
                          <a:latin typeface="Arial" pitchFamily="34" charset="0"/>
                          <a:cs typeface="Arial" pitchFamily="34" charset="0"/>
                        </a:rPr>
                        <a:t>5</a:t>
                      </a:r>
                      <a:r>
                        <a:rPr lang="en-US" sz="1200" dirty="0">
                          <a:solidFill>
                            <a:schemeClr val="tx1"/>
                          </a:solidFill>
                          <a:latin typeface="Arial" pitchFamily="34" charset="0"/>
                          <a:cs typeface="Arial" pitchFamily="34" charset="0"/>
                        </a:rPr>
                        <a:t>]</a:t>
                      </a: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51" name="Table 350"/>
          <p:cNvGraphicFramePr>
            <a:graphicFrameLocks noGrp="1"/>
          </p:cNvGraphicFramePr>
          <p:nvPr/>
        </p:nvGraphicFramePr>
        <p:xfrm>
          <a:off x="3505200" y="5202238"/>
          <a:ext cx="1447800" cy="279400"/>
        </p:xfrm>
        <a:graphic>
          <a:graphicData uri="http://schemas.openxmlformats.org/drawingml/2006/table">
            <a:tbl>
              <a:tblPr firstRow="1" bandRow="1"/>
              <a:tblGrid>
                <a:gridCol w="1447800">
                  <a:extLst>
                    <a:ext uri="{9D8B030D-6E8A-4147-A177-3AD203B41FA5}">
                      <a16:colId xmlns:a16="http://schemas.microsoft.com/office/drawing/2014/main" val="20000"/>
                    </a:ext>
                  </a:extLst>
                </a:gridCol>
              </a:tblGrid>
              <a:tr h="279400">
                <a:tc>
                  <a:txBody>
                    <a:bodyPr/>
                    <a:lstStyle>
                      <a:defPPr>
                        <a:defRPr lang="en-US"/>
                      </a:defPPr>
                      <a:lvl1pPr marL="0" algn="l" defTabSz="914259" rtl="0" eaLnBrk="1" latinLnBrk="0" hangingPunct="1">
                        <a:defRPr sz="1800" kern="1200">
                          <a:solidFill>
                            <a:schemeClr val="tx1"/>
                          </a:solidFill>
                          <a:latin typeface="Calibri"/>
                        </a:defRPr>
                      </a:lvl1pPr>
                      <a:lvl2pPr marL="457130" algn="l" defTabSz="914259" rtl="0" eaLnBrk="1" latinLnBrk="0" hangingPunct="1">
                        <a:defRPr sz="1800" kern="1200">
                          <a:solidFill>
                            <a:schemeClr val="tx1"/>
                          </a:solidFill>
                          <a:latin typeface="Calibri"/>
                        </a:defRPr>
                      </a:lvl2pPr>
                      <a:lvl3pPr marL="914259" algn="l" defTabSz="914259" rtl="0" eaLnBrk="1" latinLnBrk="0" hangingPunct="1">
                        <a:defRPr sz="1800" kern="1200">
                          <a:solidFill>
                            <a:schemeClr val="tx1"/>
                          </a:solidFill>
                          <a:latin typeface="Calibri"/>
                        </a:defRPr>
                      </a:lvl3pPr>
                      <a:lvl4pPr marL="1371390" algn="l" defTabSz="914259" rtl="0" eaLnBrk="1" latinLnBrk="0" hangingPunct="1">
                        <a:defRPr sz="1800" kern="1200">
                          <a:solidFill>
                            <a:schemeClr val="tx1"/>
                          </a:solidFill>
                          <a:latin typeface="Calibri"/>
                        </a:defRPr>
                      </a:lvl4pPr>
                      <a:lvl5pPr marL="1828519" algn="l" defTabSz="914259" rtl="0" eaLnBrk="1" latinLnBrk="0" hangingPunct="1">
                        <a:defRPr sz="1800" kern="1200">
                          <a:solidFill>
                            <a:schemeClr val="tx1"/>
                          </a:solidFill>
                          <a:latin typeface="Calibri"/>
                        </a:defRPr>
                      </a:lvl5pPr>
                      <a:lvl6pPr marL="2285649" algn="l" defTabSz="914259" rtl="0" eaLnBrk="1" latinLnBrk="0" hangingPunct="1">
                        <a:defRPr sz="1800" kern="1200">
                          <a:solidFill>
                            <a:schemeClr val="tx1"/>
                          </a:solidFill>
                          <a:latin typeface="Calibri"/>
                        </a:defRPr>
                      </a:lvl6pPr>
                      <a:lvl7pPr marL="2742780" algn="l" defTabSz="914259" rtl="0" eaLnBrk="1" latinLnBrk="0" hangingPunct="1">
                        <a:defRPr sz="1800" kern="1200">
                          <a:solidFill>
                            <a:schemeClr val="tx1"/>
                          </a:solidFill>
                          <a:latin typeface="Calibri"/>
                        </a:defRPr>
                      </a:lvl7pPr>
                      <a:lvl8pPr marL="3199908" algn="l" defTabSz="914259" rtl="0" eaLnBrk="1" latinLnBrk="0" hangingPunct="1">
                        <a:defRPr sz="1800" kern="1200">
                          <a:solidFill>
                            <a:schemeClr val="tx1"/>
                          </a:solidFill>
                          <a:latin typeface="Calibri"/>
                        </a:defRPr>
                      </a:lvl8pPr>
                      <a:lvl9pPr marL="3657039" algn="l" defTabSz="914259"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tx1"/>
                          </a:solidFill>
                          <a:effectLst/>
                          <a:uLnTx/>
                          <a:uFillTx/>
                          <a:latin typeface="Arial" pitchFamily="34" charset="0"/>
                          <a:ea typeface="+mn-ea"/>
                          <a:cs typeface="Arial" pitchFamily="34" charset="0"/>
                        </a:rPr>
                        <a:t>n</a:t>
                      </a:r>
                      <a:r>
                        <a:rPr kumimoji="0" lang="en-US" sz="1200" b="1" i="1" u="none" strike="noStrike" kern="1200" cap="none" spc="0" normalizeH="0" baseline="-25000" noProof="0" dirty="0">
                          <a:ln>
                            <a:noFill/>
                          </a:ln>
                          <a:solidFill>
                            <a:schemeClr val="tx1"/>
                          </a:solidFill>
                          <a:effectLst/>
                          <a:uLnTx/>
                          <a:uFillTx/>
                          <a:latin typeface="Arial" pitchFamily="34" charset="0"/>
                          <a:ea typeface="+mn-ea"/>
                          <a:cs typeface="Arial" pitchFamily="34" charset="0"/>
                        </a:rPr>
                        <a:t>3</a:t>
                      </a:r>
                      <a:r>
                        <a:rPr lang="en-US" sz="1200" dirty="0">
                          <a:solidFill>
                            <a:schemeClr val="tx1"/>
                          </a:solidFill>
                          <a:latin typeface="Arial" pitchFamily="34" charset="0"/>
                          <a:cs typeface="Arial" pitchFamily="34" charset="0"/>
                        </a:rPr>
                        <a:t> [</a:t>
                      </a:r>
                      <a:r>
                        <a:rPr lang="en-US" sz="1200" i="1" dirty="0">
                          <a:solidFill>
                            <a:schemeClr val="tx1"/>
                          </a:solidFill>
                          <a:latin typeface="Arial" pitchFamily="34" charset="0"/>
                          <a:cs typeface="Arial" pitchFamily="34" charset="0"/>
                        </a:rPr>
                        <a:t>n</a:t>
                      </a:r>
                      <a:r>
                        <a:rPr lang="en-US" sz="1200" i="1" baseline="-25000" dirty="0">
                          <a:solidFill>
                            <a:schemeClr val="tx1"/>
                          </a:solidFill>
                          <a:latin typeface="Arial" pitchFamily="34" charset="0"/>
                          <a:cs typeface="Arial" pitchFamily="34" charset="0"/>
                        </a:rPr>
                        <a:t>4</a:t>
                      </a:r>
                      <a:r>
                        <a:rPr lang="en-US" sz="1200" dirty="0">
                          <a:solidFill>
                            <a:schemeClr val="tx1"/>
                          </a:solidFill>
                          <a:latin typeface="Arial" pitchFamily="34" charset="0"/>
                          <a:cs typeface="Arial" pitchFamily="34" charset="0"/>
                        </a:rPr>
                        <a:t>]</a:t>
                      </a: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52" name="Table 351"/>
          <p:cNvGraphicFramePr>
            <a:graphicFrameLocks noGrp="1"/>
          </p:cNvGraphicFramePr>
          <p:nvPr/>
        </p:nvGraphicFramePr>
        <p:xfrm>
          <a:off x="4724400" y="5202238"/>
          <a:ext cx="1447800" cy="279400"/>
        </p:xfrm>
        <a:graphic>
          <a:graphicData uri="http://schemas.openxmlformats.org/drawingml/2006/table">
            <a:tbl>
              <a:tblPr firstRow="1" bandRow="1"/>
              <a:tblGrid>
                <a:gridCol w="1447800">
                  <a:extLst>
                    <a:ext uri="{9D8B030D-6E8A-4147-A177-3AD203B41FA5}">
                      <a16:colId xmlns:a16="http://schemas.microsoft.com/office/drawing/2014/main" val="20000"/>
                    </a:ext>
                  </a:extLst>
                </a:gridCol>
              </a:tblGrid>
              <a:tr h="279400">
                <a:tc>
                  <a:txBody>
                    <a:bodyPr/>
                    <a:lstStyle>
                      <a:defPPr>
                        <a:defRPr lang="en-US"/>
                      </a:defPPr>
                      <a:lvl1pPr marL="0" algn="l" defTabSz="914259" rtl="0" eaLnBrk="1" latinLnBrk="0" hangingPunct="1">
                        <a:defRPr sz="1800" kern="1200">
                          <a:solidFill>
                            <a:schemeClr val="tx1"/>
                          </a:solidFill>
                          <a:latin typeface="Calibri"/>
                        </a:defRPr>
                      </a:lvl1pPr>
                      <a:lvl2pPr marL="457130" algn="l" defTabSz="914259" rtl="0" eaLnBrk="1" latinLnBrk="0" hangingPunct="1">
                        <a:defRPr sz="1800" kern="1200">
                          <a:solidFill>
                            <a:schemeClr val="tx1"/>
                          </a:solidFill>
                          <a:latin typeface="Calibri"/>
                        </a:defRPr>
                      </a:lvl2pPr>
                      <a:lvl3pPr marL="914259" algn="l" defTabSz="914259" rtl="0" eaLnBrk="1" latinLnBrk="0" hangingPunct="1">
                        <a:defRPr sz="1800" kern="1200">
                          <a:solidFill>
                            <a:schemeClr val="tx1"/>
                          </a:solidFill>
                          <a:latin typeface="Calibri"/>
                        </a:defRPr>
                      </a:lvl3pPr>
                      <a:lvl4pPr marL="1371390" algn="l" defTabSz="914259" rtl="0" eaLnBrk="1" latinLnBrk="0" hangingPunct="1">
                        <a:defRPr sz="1800" kern="1200">
                          <a:solidFill>
                            <a:schemeClr val="tx1"/>
                          </a:solidFill>
                          <a:latin typeface="Calibri"/>
                        </a:defRPr>
                      </a:lvl4pPr>
                      <a:lvl5pPr marL="1828519" algn="l" defTabSz="914259" rtl="0" eaLnBrk="1" latinLnBrk="0" hangingPunct="1">
                        <a:defRPr sz="1800" kern="1200">
                          <a:solidFill>
                            <a:schemeClr val="tx1"/>
                          </a:solidFill>
                          <a:latin typeface="Calibri"/>
                        </a:defRPr>
                      </a:lvl5pPr>
                      <a:lvl6pPr marL="2285649" algn="l" defTabSz="914259" rtl="0" eaLnBrk="1" latinLnBrk="0" hangingPunct="1">
                        <a:defRPr sz="1800" kern="1200">
                          <a:solidFill>
                            <a:schemeClr val="tx1"/>
                          </a:solidFill>
                          <a:latin typeface="Calibri"/>
                        </a:defRPr>
                      </a:lvl6pPr>
                      <a:lvl7pPr marL="2742780" algn="l" defTabSz="914259" rtl="0" eaLnBrk="1" latinLnBrk="0" hangingPunct="1">
                        <a:defRPr sz="1800" kern="1200">
                          <a:solidFill>
                            <a:schemeClr val="tx1"/>
                          </a:solidFill>
                          <a:latin typeface="Calibri"/>
                        </a:defRPr>
                      </a:lvl7pPr>
                      <a:lvl8pPr marL="3199908" algn="l" defTabSz="914259" rtl="0" eaLnBrk="1" latinLnBrk="0" hangingPunct="1">
                        <a:defRPr sz="1800" kern="1200">
                          <a:solidFill>
                            <a:schemeClr val="tx1"/>
                          </a:solidFill>
                          <a:latin typeface="Calibri"/>
                        </a:defRPr>
                      </a:lvl8pPr>
                      <a:lvl9pPr marL="3657039" algn="l" defTabSz="914259"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ysClr val="windowText" lastClr="000000"/>
                          </a:solidFill>
                          <a:effectLst/>
                          <a:uLnTx/>
                          <a:uFillTx/>
                          <a:latin typeface="Arial" pitchFamily="34" charset="0"/>
                          <a:ea typeface="+mn-ea"/>
                          <a:cs typeface="Arial" pitchFamily="34" charset="0"/>
                        </a:rPr>
                        <a:t>n</a:t>
                      </a:r>
                      <a:r>
                        <a:rPr kumimoji="0" lang="en-US" sz="1200" b="1" i="1" u="none" strike="noStrike" kern="1200" cap="none" spc="0" normalizeH="0" baseline="-25000" noProof="0" dirty="0">
                          <a:ln>
                            <a:noFill/>
                          </a:ln>
                          <a:solidFill>
                            <a:sysClr val="windowText" lastClr="000000"/>
                          </a:solidFill>
                          <a:effectLst/>
                          <a:uLnTx/>
                          <a:uFillTx/>
                          <a:latin typeface="Arial" pitchFamily="34" charset="0"/>
                          <a:ea typeface="+mn-ea"/>
                          <a:cs typeface="Arial" pitchFamily="34" charset="0"/>
                        </a:rPr>
                        <a:t>4</a:t>
                      </a:r>
                      <a:r>
                        <a:rPr lang="en-US" sz="1200" dirty="0">
                          <a:solidFill>
                            <a:sysClr val="windowText" lastClr="000000"/>
                          </a:solidFill>
                          <a:latin typeface="Arial" pitchFamily="34" charset="0"/>
                          <a:cs typeface="Arial" pitchFamily="34" charset="0"/>
                        </a:rPr>
                        <a:t> [</a:t>
                      </a:r>
                      <a:r>
                        <a:rPr lang="en-US" sz="1200" i="1" dirty="0">
                          <a:solidFill>
                            <a:sysClr val="windowText" lastClr="000000"/>
                          </a:solidFill>
                          <a:latin typeface="Arial" pitchFamily="34" charset="0"/>
                          <a:cs typeface="Arial" pitchFamily="34" charset="0"/>
                        </a:rPr>
                        <a:t>n</a:t>
                      </a:r>
                      <a:r>
                        <a:rPr lang="en-US" sz="1200" i="1" baseline="-25000" dirty="0">
                          <a:solidFill>
                            <a:sysClr val="windowText" lastClr="000000"/>
                          </a:solidFill>
                          <a:latin typeface="Arial" pitchFamily="34" charset="0"/>
                          <a:cs typeface="Arial" pitchFamily="34" charset="0"/>
                        </a:rPr>
                        <a:t>5</a:t>
                      </a:r>
                      <a:r>
                        <a:rPr lang="en-US" sz="1200" dirty="0">
                          <a:solidFill>
                            <a:sysClr val="windowText" lastClr="000000"/>
                          </a:solidFill>
                          <a:latin typeface="Arial" pitchFamily="34" charset="0"/>
                          <a:cs typeface="Arial" pitchFamily="34" charset="0"/>
                        </a:rPr>
                        <a:t>]</a:t>
                      </a: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9765" name="TextBox 352"/>
          <p:cNvSpPr txBox="1">
            <a:spLocks noChangeArrowheads="1"/>
          </p:cNvSpPr>
          <p:nvPr/>
        </p:nvSpPr>
        <p:spPr bwMode="auto">
          <a:xfrm>
            <a:off x="828675" y="2173288"/>
            <a:ext cx="646113" cy="369887"/>
          </a:xfrm>
          <a:prstGeom prst="rect">
            <a:avLst/>
          </a:prstGeom>
          <a:noFill/>
          <a:ln w="9525">
            <a:noFill/>
            <a:miter lim="800000"/>
            <a:headEnd/>
            <a:tailEnd/>
          </a:ln>
        </p:spPr>
        <p:txBody>
          <a:bodyPr wrap="none">
            <a:spAutoFit/>
          </a:bodyPr>
          <a:lstStyle/>
          <a:p>
            <a:pPr algn="r"/>
            <a:r>
              <a:rPr lang="en-US" altLang="zh-CN" b="1">
                <a:cs typeface="Arial" charset="0"/>
              </a:rPr>
              <a:t>Map</a:t>
            </a:r>
          </a:p>
        </p:txBody>
      </p:sp>
      <p:sp>
        <p:nvSpPr>
          <p:cNvPr id="29766" name="TextBox 353"/>
          <p:cNvSpPr txBox="1">
            <a:spLocks noChangeArrowheads="1"/>
          </p:cNvSpPr>
          <p:nvPr/>
        </p:nvSpPr>
        <p:spPr bwMode="auto">
          <a:xfrm>
            <a:off x="457200" y="4491038"/>
            <a:ext cx="1017588" cy="369887"/>
          </a:xfrm>
          <a:prstGeom prst="rect">
            <a:avLst/>
          </a:prstGeom>
          <a:noFill/>
          <a:ln w="9525">
            <a:noFill/>
            <a:miter lim="800000"/>
            <a:headEnd/>
            <a:tailEnd/>
          </a:ln>
        </p:spPr>
        <p:txBody>
          <a:bodyPr wrap="none">
            <a:spAutoFit/>
          </a:bodyPr>
          <a:lstStyle/>
          <a:p>
            <a:pPr algn="r"/>
            <a:r>
              <a:rPr lang="en-US" altLang="zh-CN" b="1">
                <a:cs typeface="Arial" charset="0"/>
              </a:rPr>
              <a:t>Reduce</a:t>
            </a:r>
          </a:p>
        </p:txBody>
      </p:sp>
      <p:sp>
        <p:nvSpPr>
          <p:cNvPr id="61" name="标题 1"/>
          <p:cNvSpPr txBox="1">
            <a:spLocks/>
          </p:cNvSpPr>
          <p:nvPr/>
        </p:nvSpPr>
        <p:spPr>
          <a:xfrm>
            <a:off x="1000125" y="214313"/>
            <a:ext cx="7772400" cy="571500"/>
          </a:xfrm>
          <a:prstGeom prst="rect">
            <a:avLst/>
          </a:prstGeom>
        </p:spPr>
        <p:txBody>
          <a:bodyPr bIns="91440" anchor="b">
            <a:normAutofit/>
          </a:bodyPr>
          <a:lstStyle/>
          <a:p>
            <a:pPr algn="r" fontAlgn="auto">
              <a:spcAft>
                <a:spcPts val="0"/>
              </a:spcAft>
              <a:defRPr/>
            </a:pPr>
            <a:r>
              <a:rPr lang="zh-CN" altLang="en-US"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网页排名图算法</a:t>
            </a:r>
            <a:r>
              <a:rPr lang="en-US" altLang="zh-CN"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PageRank</a:t>
            </a:r>
            <a:endParaRPr lang="zh-CN" altLang="en-US" sz="2400" dirty="0">
              <a:solidFill>
                <a:srgbClr val="C00000"/>
              </a:solidFill>
              <a:latin typeface="+mj-lt"/>
              <a:ea typeface="+mj-ea"/>
              <a:cs typeface="+mj-cs"/>
            </a:endParaRPr>
          </a:p>
        </p:txBody>
      </p:sp>
      <p:cxnSp>
        <p:nvCxnSpPr>
          <p:cNvPr id="63" name="Straight Arrow Connector 62"/>
          <p:cNvCxnSpPr>
            <a:stCxn id="303" idx="2"/>
            <a:endCxn id="325" idx="0"/>
          </p:cNvCxnSpPr>
          <p:nvPr/>
        </p:nvCxnSpPr>
        <p:spPr>
          <a:xfrm rot="16200000" flipH="1">
            <a:off x="1679575" y="3236913"/>
            <a:ext cx="121285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30" idx="0"/>
          </p:cNvCxnSpPr>
          <p:nvPr/>
        </p:nvCxnSpPr>
        <p:spPr>
          <a:xfrm rot="10800000" flipV="1">
            <a:off x="3048000" y="2857500"/>
            <a:ext cx="4238625" cy="1214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326" idx="0"/>
          </p:cNvCxnSpPr>
          <p:nvPr/>
        </p:nvCxnSpPr>
        <p:spPr>
          <a:xfrm>
            <a:off x="2643188" y="2857500"/>
            <a:ext cx="2309812" cy="1214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332" idx="0"/>
          </p:cNvCxnSpPr>
          <p:nvPr/>
        </p:nvCxnSpPr>
        <p:spPr>
          <a:xfrm rot="16200000" flipH="1">
            <a:off x="4681538" y="2962275"/>
            <a:ext cx="1214438" cy="1004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rot="16200000" flipH="1">
            <a:off x="2908300" y="3235325"/>
            <a:ext cx="121285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331" idx="0"/>
          </p:cNvCxnSpPr>
          <p:nvPr/>
        </p:nvCxnSpPr>
        <p:spPr>
          <a:xfrm rot="10800000" flipV="1">
            <a:off x="4267200" y="2857500"/>
            <a:ext cx="3448050" cy="1214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328" idx="0"/>
          </p:cNvCxnSpPr>
          <p:nvPr/>
        </p:nvCxnSpPr>
        <p:spPr>
          <a:xfrm>
            <a:off x="3929063" y="2857500"/>
            <a:ext cx="2852737" cy="1214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333" idx="0"/>
          </p:cNvCxnSpPr>
          <p:nvPr/>
        </p:nvCxnSpPr>
        <p:spPr>
          <a:xfrm>
            <a:off x="6000750" y="2857500"/>
            <a:ext cx="1619250" cy="1214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776" name="TextBox 76"/>
          <p:cNvSpPr txBox="1">
            <a:spLocks noChangeArrowheads="1"/>
          </p:cNvSpPr>
          <p:nvPr/>
        </p:nvSpPr>
        <p:spPr bwMode="auto">
          <a:xfrm>
            <a:off x="2357438" y="3214688"/>
            <a:ext cx="4929187" cy="369887"/>
          </a:xfrm>
          <a:prstGeom prst="rect">
            <a:avLst/>
          </a:prstGeom>
          <a:noFill/>
          <a:ln w="9525">
            <a:noFill/>
            <a:miter lim="800000"/>
            <a:headEnd/>
            <a:tailEnd/>
          </a:ln>
        </p:spPr>
        <p:txBody>
          <a:bodyPr>
            <a:spAutoFit/>
          </a:bodyPr>
          <a:lstStyle/>
          <a:p>
            <a:pPr algn="ctr"/>
            <a:r>
              <a:rPr lang="en-US" altLang="zh-CN" b="1">
                <a:cs typeface="Arial" charset="0"/>
              </a:rPr>
              <a:t>shuffle</a:t>
            </a:r>
            <a:endParaRPr lang="zh-CN" altLang="en-US" b="1">
              <a:cs typeface="Arial" charset="0"/>
            </a:endParaRPr>
          </a:p>
        </p:txBody>
      </p:sp>
    </p:spTree>
    <p:extLst>
      <p:ext uri="{BB962C8B-B14F-4D97-AF65-F5344CB8AC3E}">
        <p14:creationId xmlns:p14="http://schemas.microsoft.com/office/powerpoint/2010/main" val="198720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4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4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4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4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4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4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4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5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5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animBg="1"/>
      <p:bldP spid="304" grpId="0" animBg="1"/>
      <p:bldP spid="308" grpId="0" animBg="1"/>
      <p:bldP spid="309" grpId="0" animBg="1"/>
      <p:bldP spid="315" grpId="0" animBg="1"/>
      <p:bldP spid="316" grpId="0" animBg="1"/>
      <p:bldP spid="317" grpId="0" animBg="1"/>
      <p:bldP spid="320" grpId="0" animBg="1"/>
      <p:bldP spid="323"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571500" y="357188"/>
            <a:ext cx="7772400" cy="928687"/>
          </a:xfrm>
        </p:spPr>
        <p:txBody>
          <a:bodyPr/>
          <a:lstStyle/>
          <a:p>
            <a:pPr eaLnBrk="1" hangingPunct="1"/>
            <a:r>
              <a:rPr lang="en-US" altLang="zh-CN" sz="2600" b="1">
                <a:solidFill>
                  <a:srgbClr val="00B050"/>
                </a:solidFill>
                <a:latin typeface="Arial Narrow" pitchFamily="34" charset="0"/>
              </a:rPr>
              <a:t>Phase2</a:t>
            </a:r>
            <a:r>
              <a:rPr lang="zh-CN" altLang="en-US" sz="2600" b="1">
                <a:solidFill>
                  <a:srgbClr val="00B050"/>
                </a:solidFill>
                <a:latin typeface="Arial Narrow" pitchFamily="34" charset="0"/>
              </a:rPr>
              <a:t>：</a:t>
            </a:r>
            <a:r>
              <a:rPr lang="en-US" altLang="zh-CN" sz="2600" b="1">
                <a:solidFill>
                  <a:srgbClr val="00B050"/>
                </a:solidFill>
                <a:latin typeface="Arial Narrow" pitchFamily="34" charset="0"/>
              </a:rPr>
              <a:t>PageRankIter </a:t>
            </a:r>
          </a:p>
        </p:txBody>
      </p:sp>
      <p:pic>
        <p:nvPicPr>
          <p:cNvPr id="30723" name="Content Placeholder 4" descr="graphs-pr.png"/>
          <p:cNvPicPr>
            <a:picLocks noGrp="1" noChangeAspect="1"/>
          </p:cNvPicPr>
          <p:nvPr>
            <p:ph sz="quarter" idx="1"/>
          </p:nvPr>
        </p:nvPicPr>
        <p:blipFill>
          <a:blip r:embed="rId2" cstate="print"/>
          <a:srcRect/>
          <a:stretch>
            <a:fillRect/>
          </a:stretch>
        </p:blipFill>
        <p:spPr>
          <a:xfrm>
            <a:off x="714375" y="1428750"/>
            <a:ext cx="7715250" cy="4208463"/>
          </a:xfrm>
        </p:spPr>
      </p:pic>
      <p:sp>
        <p:nvSpPr>
          <p:cNvPr id="30724" name="TextBox 3"/>
          <p:cNvSpPr txBox="1">
            <a:spLocks noChangeArrowheads="1"/>
          </p:cNvSpPr>
          <p:nvPr/>
        </p:nvSpPr>
        <p:spPr bwMode="auto">
          <a:xfrm>
            <a:off x="3143250" y="5786438"/>
            <a:ext cx="3529013" cy="461962"/>
          </a:xfrm>
          <a:prstGeom prst="rect">
            <a:avLst/>
          </a:prstGeom>
          <a:noFill/>
          <a:ln w="9525">
            <a:noFill/>
            <a:miter lim="800000"/>
            <a:headEnd/>
            <a:tailEnd/>
          </a:ln>
        </p:spPr>
        <p:txBody>
          <a:bodyPr>
            <a:spAutoFit/>
          </a:bodyPr>
          <a:lstStyle/>
          <a:p>
            <a:r>
              <a:rPr lang="en-US" altLang="zh-CN" sz="2400">
                <a:latin typeface="黑体" pitchFamily="2" charset="-122"/>
                <a:ea typeface="黑体" pitchFamily="2" charset="-122"/>
              </a:rPr>
              <a:t>PageRankIter</a:t>
            </a:r>
            <a:r>
              <a:rPr lang="zh-CN" altLang="en-US" sz="2400">
                <a:latin typeface="黑体" pitchFamily="2" charset="-122"/>
                <a:ea typeface="黑体" pitchFamily="2" charset="-122"/>
              </a:rPr>
              <a:t>伪代码</a:t>
            </a:r>
          </a:p>
        </p:txBody>
      </p:sp>
      <p:sp>
        <p:nvSpPr>
          <p:cNvPr id="7" name="标题 1"/>
          <p:cNvSpPr txBox="1">
            <a:spLocks/>
          </p:cNvSpPr>
          <p:nvPr/>
        </p:nvSpPr>
        <p:spPr>
          <a:xfrm>
            <a:off x="1000125" y="214313"/>
            <a:ext cx="7772400" cy="571500"/>
          </a:xfrm>
          <a:prstGeom prst="rect">
            <a:avLst/>
          </a:prstGeom>
        </p:spPr>
        <p:txBody>
          <a:bodyPr bIns="91440" anchor="b">
            <a:normAutofit/>
          </a:bodyPr>
          <a:lstStyle/>
          <a:p>
            <a:pPr algn="r" fontAlgn="auto">
              <a:spcAft>
                <a:spcPts val="0"/>
              </a:spcAft>
              <a:defRPr/>
            </a:pPr>
            <a:r>
              <a:rPr lang="zh-CN" altLang="en-US"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网页排名图算法</a:t>
            </a:r>
            <a:r>
              <a:rPr lang="en-US" altLang="zh-CN"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PageRank</a:t>
            </a:r>
            <a:endParaRPr lang="zh-CN" altLang="en-US" sz="2400" dirty="0">
              <a:solidFill>
                <a:srgbClr val="C00000"/>
              </a:solidFill>
              <a:latin typeface="+mj-lt"/>
              <a:ea typeface="+mj-ea"/>
              <a:cs typeface="+mj-cs"/>
            </a:endParaRPr>
          </a:p>
        </p:txBody>
      </p:sp>
    </p:spTree>
    <p:extLst>
      <p:ext uri="{BB962C8B-B14F-4D97-AF65-F5344CB8AC3E}">
        <p14:creationId xmlns:p14="http://schemas.microsoft.com/office/powerpoint/2010/main" val="18147165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571500" y="285750"/>
            <a:ext cx="7772400" cy="1000125"/>
          </a:xfrm>
        </p:spPr>
        <p:txBody>
          <a:bodyPr/>
          <a:lstStyle/>
          <a:p>
            <a:pPr eaLnBrk="1" hangingPunct="1"/>
            <a:r>
              <a:rPr lang="en-US" altLang="zh-CN" sz="2600" b="1">
                <a:solidFill>
                  <a:srgbClr val="00B050"/>
                </a:solidFill>
                <a:latin typeface="Arial Narrow" pitchFamily="34" charset="0"/>
              </a:rPr>
              <a:t>Phase3</a:t>
            </a:r>
            <a:r>
              <a:rPr lang="zh-CN" altLang="en-US" sz="2600" b="1">
                <a:solidFill>
                  <a:srgbClr val="00B050"/>
                </a:solidFill>
                <a:latin typeface="Arial Narrow" pitchFamily="34" charset="0"/>
              </a:rPr>
              <a:t>：</a:t>
            </a:r>
            <a:r>
              <a:rPr lang="en-US" altLang="zh-CN" sz="2600" b="1">
                <a:solidFill>
                  <a:srgbClr val="00B050"/>
                </a:solidFill>
                <a:latin typeface="Arial Narrow" pitchFamily="34" charset="0"/>
              </a:rPr>
              <a:t>Rankviewer</a:t>
            </a:r>
            <a:endParaRPr lang="zh-CN" altLang="en-US" sz="2600" b="1">
              <a:solidFill>
                <a:srgbClr val="00B050"/>
              </a:solidFill>
              <a:latin typeface="Arial Narrow" pitchFamily="34" charset="0"/>
            </a:endParaRPr>
          </a:p>
        </p:txBody>
      </p:sp>
      <p:sp>
        <p:nvSpPr>
          <p:cNvPr id="31747" name="内容占位符 2"/>
          <p:cNvSpPr>
            <a:spLocks noGrp="1"/>
          </p:cNvSpPr>
          <p:nvPr>
            <p:ph sz="quarter" idx="1"/>
          </p:nvPr>
        </p:nvSpPr>
        <p:spPr>
          <a:xfrm>
            <a:off x="642938" y="1357313"/>
            <a:ext cx="8072437" cy="4572000"/>
          </a:xfrm>
        </p:spPr>
        <p:txBody>
          <a:bodyPr/>
          <a:lstStyle/>
          <a:p>
            <a:pPr eaLnBrk="1" hangingPunct="1">
              <a:lnSpc>
                <a:spcPct val="120000"/>
              </a:lnSpc>
            </a:pPr>
            <a:r>
              <a:rPr lang="en-US" altLang="zh-CN" sz="2400">
                <a:latin typeface="Arial Narrow" pitchFamily="34" charset="0"/>
                <a:ea typeface="黑体" pitchFamily="2" charset="-122"/>
              </a:rPr>
              <a:t>PageRankViewer</a:t>
            </a:r>
            <a:r>
              <a:rPr lang="zh-CN" altLang="en-US" sz="2400">
                <a:latin typeface="Arial Narrow" pitchFamily="34" charset="0"/>
                <a:ea typeface="黑体" pitchFamily="2" charset="-122"/>
              </a:rPr>
              <a:t>：将最终结果排序输出。</a:t>
            </a:r>
            <a:endParaRPr lang="en-US" altLang="zh-CN" sz="2400">
              <a:latin typeface="Arial Narrow" pitchFamily="34" charset="0"/>
              <a:ea typeface="黑体" pitchFamily="2" charset="-122"/>
            </a:endParaRPr>
          </a:p>
          <a:p>
            <a:pPr lvl="1" eaLnBrk="1" hangingPunct="1">
              <a:lnSpc>
                <a:spcPct val="120000"/>
              </a:lnSpc>
              <a:buFont typeface="Arial" charset="0"/>
              <a:buChar char="•"/>
            </a:pPr>
            <a:r>
              <a:rPr lang="en-US" altLang="zh-CN">
                <a:latin typeface="Arial Narrow" pitchFamily="34" charset="0"/>
                <a:ea typeface="黑体" pitchFamily="2" charset="-122"/>
              </a:rPr>
              <a:t>PageRankViewer</a:t>
            </a:r>
            <a:r>
              <a:rPr lang="zh-CN" altLang="en-US">
                <a:latin typeface="Arial Narrow" pitchFamily="34" charset="0"/>
                <a:ea typeface="黑体" pitchFamily="2" charset="-122"/>
              </a:rPr>
              <a:t>从最后一次迭代的结果读出文件，并将文件名和其</a:t>
            </a:r>
            <a:r>
              <a:rPr lang="en-US" altLang="zh-CN">
                <a:latin typeface="Arial Narrow" pitchFamily="34" charset="0"/>
                <a:ea typeface="黑体" pitchFamily="2" charset="-122"/>
              </a:rPr>
              <a:t>PR</a:t>
            </a:r>
            <a:r>
              <a:rPr lang="zh-CN" altLang="en-US">
                <a:latin typeface="Arial Narrow" pitchFamily="34" charset="0"/>
                <a:ea typeface="黑体" pitchFamily="2" charset="-122"/>
              </a:rPr>
              <a:t>值读出，并以</a:t>
            </a:r>
            <a:r>
              <a:rPr lang="en-US" altLang="zh-CN">
                <a:latin typeface="Arial Narrow" pitchFamily="34" charset="0"/>
                <a:ea typeface="黑体" pitchFamily="2" charset="-122"/>
              </a:rPr>
              <a:t>PR</a:t>
            </a:r>
            <a:r>
              <a:rPr lang="zh-CN" altLang="en-US">
                <a:latin typeface="Arial Narrow" pitchFamily="34" charset="0"/>
                <a:ea typeface="黑体" pitchFamily="2" charset="-122"/>
              </a:rPr>
              <a:t>值为</a:t>
            </a:r>
            <a:r>
              <a:rPr lang="en-US" altLang="zh-CN">
                <a:latin typeface="Arial Narrow" pitchFamily="34" charset="0"/>
                <a:ea typeface="黑体" pitchFamily="2" charset="-122"/>
              </a:rPr>
              <a:t>key</a:t>
            </a:r>
            <a:r>
              <a:rPr lang="zh-CN" altLang="en-US">
                <a:latin typeface="Arial Narrow" pitchFamily="34" charset="0"/>
                <a:ea typeface="黑体" pitchFamily="2" charset="-122"/>
              </a:rPr>
              <a:t>网页名为</a:t>
            </a:r>
            <a:r>
              <a:rPr lang="en-US" altLang="zh-CN">
                <a:latin typeface="Arial Narrow" pitchFamily="34" charset="0"/>
                <a:ea typeface="黑体" pitchFamily="2" charset="-122"/>
              </a:rPr>
              <a:t>value</a:t>
            </a:r>
            <a:r>
              <a:rPr lang="zh-CN" altLang="en-US">
                <a:latin typeface="Arial Narrow" pitchFamily="34" charset="0"/>
                <a:ea typeface="黑体" pitchFamily="2" charset="-122"/>
              </a:rPr>
              <a:t>，并且以</a:t>
            </a:r>
            <a:r>
              <a:rPr lang="en-US" altLang="zh-CN">
                <a:latin typeface="Arial Narrow" pitchFamily="34" charset="0"/>
                <a:ea typeface="黑体" pitchFamily="2" charset="-122"/>
              </a:rPr>
              <a:t>PR</a:t>
            </a:r>
            <a:r>
              <a:rPr lang="zh-CN" altLang="en-US">
                <a:latin typeface="Arial Narrow" pitchFamily="34" charset="0"/>
                <a:ea typeface="黑体" pitchFamily="2" charset="-122"/>
              </a:rPr>
              <a:t>值从大到小的顺序输出。</a:t>
            </a:r>
            <a:endParaRPr lang="en-US" altLang="zh-CN">
              <a:latin typeface="Arial Narrow" pitchFamily="34" charset="0"/>
              <a:ea typeface="黑体" pitchFamily="2" charset="-122"/>
            </a:endParaRPr>
          </a:p>
          <a:p>
            <a:pPr eaLnBrk="1" hangingPunct="1">
              <a:lnSpc>
                <a:spcPct val="120000"/>
              </a:lnSpc>
              <a:buFont typeface="Arial" charset="0"/>
              <a:buChar char="•"/>
            </a:pPr>
            <a:r>
              <a:rPr lang="zh-CN" altLang="en-US" sz="2400">
                <a:latin typeface="Arial Narrow" pitchFamily="34" charset="0"/>
                <a:ea typeface="黑体" pitchFamily="2" charset="-122"/>
              </a:rPr>
              <a:t>排序过程中可以采用框架自身的排序处理，重载</a:t>
            </a:r>
            <a:r>
              <a:rPr lang="en-US" altLang="zh-CN" sz="2400">
                <a:latin typeface="Arial Narrow" pitchFamily="34" charset="0"/>
                <a:ea typeface="黑体" pitchFamily="2" charset="-122"/>
              </a:rPr>
              <a:t>key</a:t>
            </a:r>
            <a:r>
              <a:rPr lang="zh-CN" altLang="en-US" sz="2400">
                <a:latin typeface="Arial Narrow" pitchFamily="34" charset="0"/>
                <a:ea typeface="黑体" pitchFamily="2" charset="-122"/>
              </a:rPr>
              <a:t>的比较函数，使其经过</a:t>
            </a:r>
            <a:r>
              <a:rPr lang="en-US" altLang="zh-CN" sz="2400">
                <a:latin typeface="Arial Narrow" pitchFamily="34" charset="0"/>
                <a:ea typeface="黑体" pitchFamily="2" charset="-122"/>
              </a:rPr>
              <a:t>shuffle</a:t>
            </a:r>
            <a:r>
              <a:rPr lang="zh-CN" altLang="en-US" sz="2400">
                <a:latin typeface="Arial Narrow" pitchFamily="34" charset="0"/>
                <a:ea typeface="黑体" pitchFamily="2" charset="-122"/>
              </a:rPr>
              <a:t>和</a:t>
            </a:r>
            <a:r>
              <a:rPr lang="en-US" altLang="zh-CN" sz="2400">
                <a:latin typeface="Arial Narrow" pitchFamily="34" charset="0"/>
                <a:ea typeface="黑体" pitchFamily="2" charset="-122"/>
              </a:rPr>
              <a:t>sort</a:t>
            </a:r>
            <a:r>
              <a:rPr lang="zh-CN" altLang="en-US" sz="2400">
                <a:latin typeface="Arial Narrow" pitchFamily="34" charset="0"/>
                <a:ea typeface="黑体" pitchFamily="2" charset="-122"/>
              </a:rPr>
              <a:t>后反序（从大到小）输出</a:t>
            </a:r>
            <a:endParaRPr lang="en-US" altLang="zh-CN" sz="2400">
              <a:latin typeface="Arial Narrow" pitchFamily="34" charset="0"/>
              <a:ea typeface="黑体" pitchFamily="2" charset="-122"/>
            </a:endParaRPr>
          </a:p>
          <a:p>
            <a:pPr lvl="2" eaLnBrk="1" hangingPunct="1">
              <a:lnSpc>
                <a:spcPct val="120000"/>
              </a:lnSpc>
              <a:buFont typeface="Wingdings 2" pitchFamily="18" charset="2"/>
              <a:buNone/>
            </a:pPr>
            <a:r>
              <a:rPr lang="en-US" altLang="zh-CN" sz="1600" b="1">
                <a:latin typeface="Arial Narrow" pitchFamily="34" charset="0"/>
                <a:ea typeface="黑体" pitchFamily="2" charset="-122"/>
              </a:rPr>
              <a:t>public static class DecFloatWritable extends </a:t>
            </a:r>
            <a:r>
              <a:rPr lang="en-US" altLang="zh-CN" sz="1600" b="1" u="sng">
                <a:latin typeface="Arial Narrow" pitchFamily="34" charset="0"/>
                <a:ea typeface="黑体" pitchFamily="2" charset="-122"/>
              </a:rPr>
              <a:t>FloatWritable {</a:t>
            </a:r>
          </a:p>
          <a:p>
            <a:pPr lvl="2" eaLnBrk="1" hangingPunct="1">
              <a:lnSpc>
                <a:spcPct val="120000"/>
              </a:lnSpc>
              <a:buFont typeface="Wingdings 2" pitchFamily="18" charset="2"/>
              <a:buNone/>
            </a:pPr>
            <a:r>
              <a:rPr lang="en-US" altLang="zh-CN" sz="1600">
                <a:latin typeface="Arial Narrow" pitchFamily="34" charset="0"/>
                <a:ea typeface="黑体" pitchFamily="2" charset="-122"/>
              </a:rPr>
              <a:t>…</a:t>
            </a:r>
            <a:endParaRPr lang="zh-CN" altLang="en-US" sz="1600">
              <a:latin typeface="Arial Narrow" pitchFamily="34" charset="0"/>
              <a:ea typeface="黑体" pitchFamily="2" charset="-122"/>
            </a:endParaRPr>
          </a:p>
          <a:p>
            <a:pPr lvl="2" eaLnBrk="1" hangingPunct="1">
              <a:lnSpc>
                <a:spcPct val="120000"/>
              </a:lnSpc>
              <a:buFont typeface="Wingdings 2" pitchFamily="18" charset="2"/>
              <a:buNone/>
            </a:pPr>
            <a:r>
              <a:rPr lang="en-US" altLang="zh-CN" sz="1600">
                <a:latin typeface="Arial Narrow" pitchFamily="34" charset="0"/>
                <a:ea typeface="黑体" pitchFamily="2" charset="-122"/>
              </a:rPr>
              <a:t>@Override</a:t>
            </a:r>
          </a:p>
          <a:p>
            <a:pPr lvl="2" eaLnBrk="1" hangingPunct="1">
              <a:lnSpc>
                <a:spcPct val="120000"/>
              </a:lnSpc>
              <a:buFont typeface="Wingdings 2" pitchFamily="18" charset="2"/>
              <a:buNone/>
            </a:pPr>
            <a:r>
              <a:rPr lang="en-US" altLang="zh-CN" sz="1600" b="1">
                <a:latin typeface="Arial Narrow" pitchFamily="34" charset="0"/>
                <a:ea typeface="黑体" pitchFamily="2" charset="-122"/>
              </a:rPr>
              <a:t>         public int </a:t>
            </a:r>
            <a:r>
              <a:rPr lang="en-US" altLang="zh-CN" sz="1600" b="1" u="sng">
                <a:latin typeface="Arial Narrow" pitchFamily="34" charset="0"/>
                <a:ea typeface="黑体" pitchFamily="2" charset="-122"/>
              </a:rPr>
              <a:t>compareTo(Object o) {</a:t>
            </a:r>
          </a:p>
          <a:p>
            <a:pPr lvl="2" eaLnBrk="1" hangingPunct="1">
              <a:lnSpc>
                <a:spcPct val="120000"/>
              </a:lnSpc>
              <a:buFont typeface="Wingdings 2" pitchFamily="18" charset="2"/>
              <a:buNone/>
            </a:pPr>
            <a:r>
              <a:rPr lang="en-US" altLang="zh-CN" sz="1600" b="1">
                <a:latin typeface="Arial Narrow" pitchFamily="34" charset="0"/>
                <a:ea typeface="黑体" pitchFamily="2" charset="-122"/>
              </a:rPr>
              <a:t>                  return -</a:t>
            </a:r>
            <a:r>
              <a:rPr lang="en-US" altLang="zh-CN" sz="1600" b="1" u="sng">
                <a:latin typeface="Arial Narrow" pitchFamily="34" charset="0"/>
                <a:ea typeface="黑体" pitchFamily="2" charset="-122"/>
              </a:rPr>
              <a:t>super.compareTo(o);</a:t>
            </a:r>
          </a:p>
          <a:p>
            <a:pPr lvl="2" eaLnBrk="1" hangingPunct="1">
              <a:lnSpc>
                <a:spcPct val="120000"/>
              </a:lnSpc>
              <a:buFont typeface="Wingdings 2" pitchFamily="18" charset="2"/>
              <a:buNone/>
            </a:pPr>
            <a:r>
              <a:rPr lang="en-US" altLang="zh-CN" sz="1600">
                <a:latin typeface="Arial Narrow" pitchFamily="34" charset="0"/>
                <a:ea typeface="黑体" pitchFamily="2" charset="-122"/>
              </a:rPr>
              <a:t>          }</a:t>
            </a:r>
            <a:endParaRPr lang="zh-CN" altLang="en-US" sz="1600">
              <a:latin typeface="Arial Narrow" pitchFamily="34" charset="0"/>
              <a:ea typeface="黑体" pitchFamily="2" charset="-122"/>
            </a:endParaRPr>
          </a:p>
          <a:p>
            <a:pPr lvl="2" eaLnBrk="1" hangingPunct="1">
              <a:lnSpc>
                <a:spcPct val="120000"/>
              </a:lnSpc>
              <a:buFont typeface="Wingdings 2" pitchFamily="18" charset="2"/>
              <a:buNone/>
            </a:pPr>
            <a:r>
              <a:rPr lang="en-US" altLang="zh-CN" sz="1600">
                <a:latin typeface="Arial Narrow" pitchFamily="34" charset="0"/>
                <a:ea typeface="黑体" pitchFamily="2" charset="-122"/>
              </a:rPr>
              <a:t>}</a:t>
            </a:r>
          </a:p>
        </p:txBody>
      </p:sp>
      <p:sp>
        <p:nvSpPr>
          <p:cNvPr id="4" name="标题 1"/>
          <p:cNvSpPr txBox="1">
            <a:spLocks/>
          </p:cNvSpPr>
          <p:nvPr/>
        </p:nvSpPr>
        <p:spPr>
          <a:xfrm>
            <a:off x="1000125" y="214313"/>
            <a:ext cx="7772400" cy="571500"/>
          </a:xfrm>
          <a:prstGeom prst="rect">
            <a:avLst/>
          </a:prstGeom>
        </p:spPr>
        <p:txBody>
          <a:bodyPr bIns="91440" anchor="b">
            <a:normAutofit/>
          </a:bodyPr>
          <a:lstStyle/>
          <a:p>
            <a:pPr algn="r" fontAlgn="auto">
              <a:spcAft>
                <a:spcPts val="0"/>
              </a:spcAft>
              <a:defRPr/>
            </a:pPr>
            <a:r>
              <a:rPr lang="zh-CN" altLang="en-US"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网页排名图算法</a:t>
            </a:r>
            <a:r>
              <a:rPr lang="en-US" altLang="zh-CN"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PageRank</a:t>
            </a:r>
            <a:endParaRPr lang="zh-CN" altLang="en-US" sz="2400" dirty="0">
              <a:solidFill>
                <a:srgbClr val="C00000"/>
              </a:solidFill>
              <a:latin typeface="+mj-lt"/>
              <a:ea typeface="+mj-ea"/>
              <a:cs typeface="+mj-cs"/>
            </a:endParaRPr>
          </a:p>
        </p:txBody>
      </p:sp>
    </p:spTree>
    <p:extLst>
      <p:ext uri="{BB962C8B-B14F-4D97-AF65-F5344CB8AC3E}">
        <p14:creationId xmlns:p14="http://schemas.microsoft.com/office/powerpoint/2010/main" val="6777251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714375" y="357188"/>
            <a:ext cx="7772400" cy="1143000"/>
          </a:xfrm>
        </p:spPr>
        <p:txBody>
          <a:bodyPr/>
          <a:lstStyle/>
          <a:p>
            <a:pPr eaLnBrk="1" hangingPunct="1"/>
            <a:r>
              <a:rPr lang="en-US" altLang="zh-CN" sz="2600" b="1">
                <a:solidFill>
                  <a:srgbClr val="00B050"/>
                </a:solidFill>
                <a:latin typeface="黑体" pitchFamily="2" charset="-122"/>
                <a:ea typeface="黑体" pitchFamily="2" charset="-122"/>
              </a:rPr>
              <a:t>PageRank</a:t>
            </a:r>
            <a:r>
              <a:rPr lang="zh-CN" altLang="en-US" sz="2600" b="1">
                <a:solidFill>
                  <a:srgbClr val="00B050"/>
                </a:solidFill>
                <a:latin typeface="黑体" pitchFamily="2" charset="-122"/>
                <a:ea typeface="黑体" pitchFamily="2" charset="-122"/>
              </a:rPr>
              <a:t>迭代终止条件</a:t>
            </a:r>
          </a:p>
        </p:txBody>
      </p:sp>
      <p:sp>
        <p:nvSpPr>
          <p:cNvPr id="32771" name="内容占位符 2"/>
          <p:cNvSpPr>
            <a:spLocks noGrp="1"/>
          </p:cNvSpPr>
          <p:nvPr>
            <p:ph sz="quarter" idx="1"/>
          </p:nvPr>
        </p:nvSpPr>
        <p:spPr>
          <a:xfrm>
            <a:off x="857250" y="1785938"/>
            <a:ext cx="7772400" cy="4572000"/>
          </a:xfrm>
        </p:spPr>
        <p:txBody>
          <a:bodyPr/>
          <a:lstStyle/>
          <a:p>
            <a:pPr eaLnBrk="1" hangingPunct="1">
              <a:spcBef>
                <a:spcPts val="600"/>
              </a:spcBef>
            </a:pPr>
            <a:r>
              <a:rPr lang="zh-CN" altLang="en-US">
                <a:latin typeface="黑体" pitchFamily="2" charset="-122"/>
                <a:ea typeface="黑体" pitchFamily="2" charset="-122"/>
              </a:rPr>
              <a:t>可选的终止条件：</a:t>
            </a:r>
            <a:endParaRPr lang="en-US" altLang="zh-CN">
              <a:latin typeface="黑体" pitchFamily="2" charset="-122"/>
              <a:ea typeface="黑体" pitchFamily="2" charset="-122"/>
            </a:endParaRPr>
          </a:p>
          <a:p>
            <a:pPr lvl="1" eaLnBrk="1" hangingPunct="1">
              <a:spcBef>
                <a:spcPts val="600"/>
              </a:spcBef>
            </a:pPr>
            <a:r>
              <a:rPr lang="zh-CN" altLang="en-US">
                <a:latin typeface="黑体" pitchFamily="2" charset="-122"/>
                <a:ea typeface="黑体" pitchFamily="2" charset="-122"/>
              </a:rPr>
              <a:t>各网页的</a:t>
            </a:r>
            <a:r>
              <a:rPr lang="en-US" altLang="zh-CN">
                <a:latin typeface="黑体" pitchFamily="2" charset="-122"/>
                <a:ea typeface="黑体" pitchFamily="2" charset="-122"/>
              </a:rPr>
              <a:t>PageRank</a:t>
            </a:r>
            <a:r>
              <a:rPr lang="zh-CN" altLang="en-US">
                <a:latin typeface="黑体" pitchFamily="2" charset="-122"/>
                <a:ea typeface="黑体" pitchFamily="2" charset="-122"/>
              </a:rPr>
              <a:t>值不再改变；</a:t>
            </a:r>
            <a:endParaRPr lang="en-US" altLang="zh-CN">
              <a:latin typeface="黑体" pitchFamily="2" charset="-122"/>
              <a:ea typeface="黑体" pitchFamily="2" charset="-122"/>
            </a:endParaRPr>
          </a:p>
          <a:p>
            <a:pPr lvl="1" eaLnBrk="1" hangingPunct="1">
              <a:spcBef>
                <a:spcPts val="600"/>
              </a:spcBef>
            </a:pPr>
            <a:r>
              <a:rPr lang="zh-CN" altLang="en-US">
                <a:latin typeface="黑体" pitchFamily="2" charset="-122"/>
                <a:ea typeface="黑体" pitchFamily="2" charset="-122"/>
              </a:rPr>
              <a:t>各网页的</a:t>
            </a:r>
            <a:r>
              <a:rPr lang="en-US" altLang="zh-CN">
                <a:latin typeface="黑体" pitchFamily="2" charset="-122"/>
                <a:ea typeface="黑体" pitchFamily="2" charset="-122"/>
              </a:rPr>
              <a:t>PageRank</a:t>
            </a:r>
            <a:r>
              <a:rPr lang="zh-CN" altLang="en-US">
                <a:latin typeface="黑体" pitchFamily="2" charset="-122"/>
                <a:ea typeface="黑体" pitchFamily="2" charset="-122"/>
              </a:rPr>
              <a:t>值排序不再变化；</a:t>
            </a:r>
            <a:endParaRPr lang="en-US" altLang="zh-CN">
              <a:latin typeface="黑体" pitchFamily="2" charset="-122"/>
              <a:ea typeface="黑体" pitchFamily="2" charset="-122"/>
            </a:endParaRPr>
          </a:p>
          <a:p>
            <a:pPr lvl="1" eaLnBrk="1" hangingPunct="1">
              <a:spcBef>
                <a:spcPts val="600"/>
              </a:spcBef>
            </a:pPr>
            <a:r>
              <a:rPr lang="zh-CN" altLang="en-US">
                <a:latin typeface="黑体" pitchFamily="2" charset="-122"/>
                <a:ea typeface="黑体" pitchFamily="2" charset="-122"/>
              </a:rPr>
              <a:t>迭代至固定次数；</a:t>
            </a:r>
          </a:p>
        </p:txBody>
      </p:sp>
      <p:sp>
        <p:nvSpPr>
          <p:cNvPr id="4" name="标题 1"/>
          <p:cNvSpPr txBox="1">
            <a:spLocks/>
          </p:cNvSpPr>
          <p:nvPr/>
        </p:nvSpPr>
        <p:spPr>
          <a:xfrm>
            <a:off x="1000125" y="214313"/>
            <a:ext cx="7772400" cy="571500"/>
          </a:xfrm>
          <a:prstGeom prst="rect">
            <a:avLst/>
          </a:prstGeom>
        </p:spPr>
        <p:txBody>
          <a:bodyPr bIns="91440" anchor="b">
            <a:normAutofit/>
          </a:bodyPr>
          <a:lstStyle/>
          <a:p>
            <a:pPr algn="r" fontAlgn="auto">
              <a:spcAft>
                <a:spcPts val="0"/>
              </a:spcAft>
              <a:defRPr/>
            </a:pPr>
            <a:r>
              <a:rPr lang="zh-CN" altLang="en-US"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网页排名图算法</a:t>
            </a:r>
            <a:r>
              <a:rPr lang="en-US" altLang="zh-CN"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PageRank</a:t>
            </a:r>
            <a:endParaRPr lang="zh-CN" altLang="en-US" sz="2400" dirty="0">
              <a:solidFill>
                <a:srgbClr val="C00000"/>
              </a:solidFill>
              <a:latin typeface="+mj-lt"/>
              <a:ea typeface="+mj-ea"/>
              <a:cs typeface="+mj-cs"/>
            </a:endParaRPr>
          </a:p>
        </p:txBody>
      </p:sp>
    </p:spTree>
    <p:extLst>
      <p:ext uri="{BB962C8B-B14F-4D97-AF65-F5344CB8AC3E}">
        <p14:creationId xmlns:p14="http://schemas.microsoft.com/office/powerpoint/2010/main" val="16330724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500063" y="571500"/>
            <a:ext cx="7772400" cy="714375"/>
          </a:xfrm>
        </p:spPr>
        <p:txBody>
          <a:bodyPr/>
          <a:lstStyle/>
          <a:p>
            <a:pPr eaLnBrk="1" hangingPunct="1"/>
            <a:r>
              <a:rPr lang="zh-CN" altLang="en-US" sz="2600" b="1">
                <a:solidFill>
                  <a:srgbClr val="00B050"/>
                </a:solidFill>
                <a:latin typeface="黑体" pitchFamily="2" charset="-122"/>
                <a:ea typeface="黑体" pitchFamily="2" charset="-122"/>
              </a:rPr>
              <a:t>多趟</a:t>
            </a:r>
            <a:r>
              <a:rPr lang="en-US" altLang="zh-CN" sz="2600" b="1">
                <a:solidFill>
                  <a:srgbClr val="00B050"/>
                </a:solidFill>
                <a:latin typeface="黑体" pitchFamily="2" charset="-122"/>
                <a:ea typeface="黑体" pitchFamily="2" charset="-122"/>
              </a:rPr>
              <a:t>MapReduce</a:t>
            </a:r>
            <a:r>
              <a:rPr lang="zh-CN" altLang="en-US" sz="2600" b="1">
                <a:solidFill>
                  <a:srgbClr val="00B050"/>
                </a:solidFill>
                <a:latin typeface="黑体" pitchFamily="2" charset="-122"/>
                <a:ea typeface="黑体" pitchFamily="2" charset="-122"/>
              </a:rPr>
              <a:t>的处理</a:t>
            </a:r>
          </a:p>
        </p:txBody>
      </p:sp>
      <p:sp>
        <p:nvSpPr>
          <p:cNvPr id="33795" name="内容占位符 2"/>
          <p:cNvSpPr>
            <a:spLocks noGrp="1"/>
          </p:cNvSpPr>
          <p:nvPr>
            <p:ph sz="quarter" idx="1"/>
          </p:nvPr>
        </p:nvSpPr>
        <p:spPr>
          <a:xfrm>
            <a:off x="714375" y="1357313"/>
            <a:ext cx="7772400" cy="5143500"/>
          </a:xfrm>
        </p:spPr>
        <p:txBody>
          <a:bodyPr/>
          <a:lstStyle/>
          <a:p>
            <a:pPr eaLnBrk="1" hangingPunct="1">
              <a:spcBef>
                <a:spcPct val="0"/>
              </a:spcBef>
              <a:buFont typeface="Wingdings 2" pitchFamily="18" charset="2"/>
              <a:buNone/>
            </a:pPr>
            <a:r>
              <a:rPr lang="en-US" altLang="zh-CN" sz="1600" b="1">
                <a:latin typeface="Arial Narrow" pitchFamily="34" charset="0"/>
              </a:rPr>
              <a:t>public class PageRankDriver </a:t>
            </a:r>
          </a:p>
          <a:p>
            <a:pPr eaLnBrk="1" hangingPunct="1">
              <a:spcBef>
                <a:spcPct val="0"/>
              </a:spcBef>
              <a:buFont typeface="Wingdings 2" pitchFamily="18" charset="2"/>
              <a:buNone/>
            </a:pPr>
            <a:r>
              <a:rPr lang="en-US" altLang="zh-CN" sz="1600" b="1">
                <a:latin typeface="Arial Narrow" pitchFamily="34" charset="0"/>
              </a:rPr>
              <a:t>{</a:t>
            </a:r>
          </a:p>
          <a:p>
            <a:pPr eaLnBrk="1" hangingPunct="1">
              <a:spcBef>
                <a:spcPct val="0"/>
              </a:spcBef>
              <a:buFont typeface="Wingdings 2" pitchFamily="18" charset="2"/>
              <a:buNone/>
            </a:pPr>
            <a:r>
              <a:rPr lang="en-US" altLang="zh-CN" sz="1600">
                <a:latin typeface="Arial Narrow" pitchFamily="34" charset="0"/>
              </a:rPr>
              <a:t>	private static int </a:t>
            </a:r>
            <a:r>
              <a:rPr lang="en-US" altLang="zh-CN" sz="1600" i="1">
                <a:latin typeface="Arial Narrow" pitchFamily="34" charset="0"/>
              </a:rPr>
              <a:t>times = 10</a:t>
            </a:r>
            <a:r>
              <a:rPr lang="en-US" altLang="zh-CN" sz="1600" b="1" i="1">
                <a:latin typeface="Arial Narrow" pitchFamily="34" charset="0"/>
              </a:rPr>
              <a:t>;</a:t>
            </a:r>
            <a:endParaRPr lang="zh-CN" altLang="en-US" sz="1600">
              <a:latin typeface="Arial Narrow" pitchFamily="34" charset="0"/>
            </a:endParaRPr>
          </a:p>
          <a:p>
            <a:pPr eaLnBrk="1" hangingPunct="1">
              <a:spcBef>
                <a:spcPct val="0"/>
              </a:spcBef>
              <a:buFont typeface="Wingdings 2" pitchFamily="18" charset="2"/>
              <a:buNone/>
            </a:pPr>
            <a:r>
              <a:rPr lang="en-US" altLang="zh-CN" sz="1600" b="1">
                <a:latin typeface="Arial Narrow" pitchFamily="34" charset="0"/>
              </a:rPr>
              <a:t>	public static void main(String args[]) throws Exception</a:t>
            </a:r>
          </a:p>
          <a:p>
            <a:pPr eaLnBrk="1" hangingPunct="1">
              <a:spcBef>
                <a:spcPct val="0"/>
              </a:spcBef>
              <a:buFont typeface="Wingdings 2" pitchFamily="18" charset="2"/>
              <a:buNone/>
            </a:pPr>
            <a:r>
              <a:rPr lang="en-US" altLang="zh-CN" sz="1600" b="1">
                <a:latin typeface="Arial Narrow" pitchFamily="34" charset="0"/>
              </a:rPr>
              <a:t>	{</a:t>
            </a:r>
          </a:p>
          <a:p>
            <a:pPr eaLnBrk="1" hangingPunct="1">
              <a:spcBef>
                <a:spcPct val="0"/>
              </a:spcBef>
              <a:buFont typeface="Wingdings 2" pitchFamily="18" charset="2"/>
              <a:buNone/>
            </a:pPr>
            <a:r>
              <a:rPr lang="en-US" altLang="zh-CN" sz="1600">
                <a:latin typeface="Arial Narrow" pitchFamily="34" charset="0"/>
              </a:rPr>
              <a:t>		String[] forGB = {"", args[1]+"/Data0"};</a:t>
            </a:r>
          </a:p>
          <a:p>
            <a:pPr eaLnBrk="1" hangingPunct="1">
              <a:spcBef>
                <a:spcPct val="0"/>
              </a:spcBef>
              <a:buFont typeface="Wingdings 2" pitchFamily="18" charset="2"/>
              <a:buNone/>
            </a:pPr>
            <a:r>
              <a:rPr lang="en-US" altLang="zh-CN" sz="1600">
                <a:latin typeface="Arial Narrow" pitchFamily="34" charset="0"/>
              </a:rPr>
              <a:t>		forGB[0] = args[0];</a:t>
            </a:r>
          </a:p>
          <a:p>
            <a:pPr eaLnBrk="1" hangingPunct="1">
              <a:spcBef>
                <a:spcPct val="0"/>
              </a:spcBef>
              <a:buFont typeface="Wingdings 2" pitchFamily="18" charset="2"/>
              <a:buNone/>
            </a:pPr>
            <a:r>
              <a:rPr lang="en-US" altLang="zh-CN" sz="1600">
                <a:solidFill>
                  <a:srgbClr val="FF0000"/>
                </a:solidFill>
                <a:latin typeface="Arial Narrow" pitchFamily="34" charset="0"/>
              </a:rPr>
              <a:t>		GraphBuilder.</a:t>
            </a:r>
            <a:r>
              <a:rPr lang="en-US" altLang="zh-CN" sz="1600" i="1">
                <a:solidFill>
                  <a:srgbClr val="FF0000"/>
                </a:solidFill>
                <a:latin typeface="Arial Narrow" pitchFamily="34" charset="0"/>
              </a:rPr>
              <a:t>main(forGB)</a:t>
            </a:r>
            <a:r>
              <a:rPr lang="en-US" altLang="zh-CN" sz="1600" i="1">
                <a:latin typeface="Arial Narrow" pitchFamily="34" charset="0"/>
              </a:rPr>
              <a:t>;</a:t>
            </a:r>
          </a:p>
          <a:p>
            <a:pPr eaLnBrk="1" hangingPunct="1">
              <a:spcBef>
                <a:spcPct val="0"/>
              </a:spcBef>
              <a:buFont typeface="Wingdings 2" pitchFamily="18" charset="2"/>
              <a:buNone/>
            </a:pPr>
            <a:endParaRPr lang="zh-CN" altLang="en-US" sz="1600">
              <a:latin typeface="Arial Narrow" pitchFamily="34" charset="0"/>
            </a:endParaRPr>
          </a:p>
          <a:p>
            <a:pPr eaLnBrk="1" hangingPunct="1">
              <a:spcBef>
                <a:spcPct val="0"/>
              </a:spcBef>
              <a:buFont typeface="Wingdings 2" pitchFamily="18" charset="2"/>
              <a:buNone/>
            </a:pPr>
            <a:r>
              <a:rPr lang="en-US" altLang="zh-CN" sz="1600">
                <a:latin typeface="Arial Narrow" pitchFamily="34" charset="0"/>
              </a:rPr>
              <a:t>		String[] forItr = {"Data","Data"};</a:t>
            </a:r>
          </a:p>
          <a:p>
            <a:pPr eaLnBrk="1" hangingPunct="1">
              <a:spcBef>
                <a:spcPct val="0"/>
              </a:spcBef>
              <a:buFont typeface="Wingdings 2" pitchFamily="18" charset="2"/>
              <a:buNone/>
            </a:pPr>
            <a:r>
              <a:rPr lang="nn-NO" altLang="zh-CN" sz="1600" b="1">
                <a:latin typeface="Arial Narrow" pitchFamily="34" charset="0"/>
              </a:rPr>
              <a:t>		for (int i=0; i&lt;</a:t>
            </a:r>
            <a:r>
              <a:rPr lang="nn-NO" altLang="zh-CN" sz="1600" b="1" i="1">
                <a:latin typeface="Arial Narrow" pitchFamily="34" charset="0"/>
              </a:rPr>
              <a:t>times; i++) {</a:t>
            </a:r>
          </a:p>
          <a:p>
            <a:pPr eaLnBrk="1" hangingPunct="1">
              <a:spcBef>
                <a:spcPct val="0"/>
              </a:spcBef>
              <a:buFont typeface="Wingdings 2" pitchFamily="18" charset="2"/>
              <a:buNone/>
            </a:pPr>
            <a:r>
              <a:rPr lang="en-US" altLang="zh-CN" sz="1600">
                <a:latin typeface="Arial Narrow" pitchFamily="34" charset="0"/>
              </a:rPr>
              <a:t>			forItr[0] = args[1]+"/Data"+(i);</a:t>
            </a:r>
          </a:p>
          <a:p>
            <a:pPr eaLnBrk="1" hangingPunct="1">
              <a:spcBef>
                <a:spcPct val="0"/>
              </a:spcBef>
              <a:buFont typeface="Wingdings 2" pitchFamily="18" charset="2"/>
              <a:buNone/>
            </a:pPr>
            <a:r>
              <a:rPr lang="en-US" altLang="zh-CN" sz="1600">
                <a:latin typeface="Arial Narrow" pitchFamily="34" charset="0"/>
              </a:rPr>
              <a:t>			forItr[1] = args[1]+"/Data"+(i+1);</a:t>
            </a:r>
          </a:p>
          <a:p>
            <a:pPr eaLnBrk="1" hangingPunct="1">
              <a:spcBef>
                <a:spcPct val="0"/>
              </a:spcBef>
              <a:buFont typeface="Wingdings 2" pitchFamily="18" charset="2"/>
              <a:buNone/>
            </a:pPr>
            <a:r>
              <a:rPr lang="en-US" altLang="zh-CN" sz="1600">
                <a:solidFill>
                  <a:srgbClr val="FF0000"/>
                </a:solidFill>
                <a:latin typeface="Arial Narrow" pitchFamily="34" charset="0"/>
              </a:rPr>
              <a:t>			PageRankIter.</a:t>
            </a:r>
            <a:r>
              <a:rPr lang="en-US" altLang="zh-CN" sz="1600" i="1">
                <a:solidFill>
                  <a:srgbClr val="FF0000"/>
                </a:solidFill>
                <a:latin typeface="Arial Narrow" pitchFamily="34" charset="0"/>
              </a:rPr>
              <a:t>main(forItr);</a:t>
            </a:r>
          </a:p>
          <a:p>
            <a:pPr eaLnBrk="1" hangingPunct="1">
              <a:spcBef>
                <a:spcPct val="0"/>
              </a:spcBef>
              <a:buFont typeface="Wingdings 2" pitchFamily="18" charset="2"/>
              <a:buNone/>
            </a:pPr>
            <a:r>
              <a:rPr lang="en-US" altLang="zh-CN" sz="1600">
                <a:latin typeface="Arial Narrow" pitchFamily="34" charset="0"/>
              </a:rPr>
              <a:t>		}</a:t>
            </a:r>
          </a:p>
          <a:p>
            <a:pPr eaLnBrk="1" hangingPunct="1">
              <a:spcBef>
                <a:spcPct val="0"/>
              </a:spcBef>
              <a:buFont typeface="Wingdings 2" pitchFamily="18" charset="2"/>
              <a:buNone/>
            </a:pPr>
            <a:endParaRPr lang="zh-CN" altLang="en-US" sz="1600">
              <a:latin typeface="Arial Narrow" pitchFamily="34" charset="0"/>
            </a:endParaRPr>
          </a:p>
          <a:p>
            <a:pPr eaLnBrk="1" hangingPunct="1">
              <a:spcBef>
                <a:spcPct val="0"/>
              </a:spcBef>
              <a:buFont typeface="Wingdings 2" pitchFamily="18" charset="2"/>
              <a:buNone/>
            </a:pPr>
            <a:r>
              <a:rPr lang="en-US" altLang="zh-CN" sz="1600">
                <a:latin typeface="Arial Narrow" pitchFamily="34" charset="0"/>
              </a:rPr>
              <a:t>		String[] forRV = {args[1]+"/Data"+</a:t>
            </a:r>
            <a:r>
              <a:rPr lang="en-US" altLang="zh-CN" sz="1600" i="1">
                <a:latin typeface="Arial Narrow" pitchFamily="34" charset="0"/>
              </a:rPr>
              <a:t>times, args[1]+"/FinalRank"};</a:t>
            </a:r>
          </a:p>
          <a:p>
            <a:pPr eaLnBrk="1" hangingPunct="1">
              <a:spcBef>
                <a:spcPct val="0"/>
              </a:spcBef>
              <a:buFont typeface="Wingdings 2" pitchFamily="18" charset="2"/>
              <a:buNone/>
            </a:pPr>
            <a:r>
              <a:rPr lang="en-US" altLang="zh-CN" sz="1600">
                <a:solidFill>
                  <a:srgbClr val="FF0000"/>
                </a:solidFill>
                <a:latin typeface="Arial Narrow" pitchFamily="34" charset="0"/>
              </a:rPr>
              <a:t>		PageRankViewer.</a:t>
            </a:r>
            <a:r>
              <a:rPr lang="en-US" altLang="zh-CN" sz="1600" i="1">
                <a:solidFill>
                  <a:srgbClr val="FF0000"/>
                </a:solidFill>
                <a:latin typeface="Arial Narrow" pitchFamily="34" charset="0"/>
              </a:rPr>
              <a:t>main(forRV);</a:t>
            </a:r>
          </a:p>
          <a:p>
            <a:pPr eaLnBrk="1" hangingPunct="1">
              <a:spcBef>
                <a:spcPct val="0"/>
              </a:spcBef>
              <a:buFont typeface="Wingdings 2" pitchFamily="18" charset="2"/>
              <a:buNone/>
            </a:pPr>
            <a:r>
              <a:rPr lang="en-US" altLang="zh-CN" sz="1600">
                <a:latin typeface="Arial Narrow" pitchFamily="34" charset="0"/>
              </a:rPr>
              <a:t>	}</a:t>
            </a:r>
          </a:p>
          <a:p>
            <a:pPr eaLnBrk="1" hangingPunct="1">
              <a:spcBef>
                <a:spcPct val="0"/>
              </a:spcBef>
              <a:buFont typeface="Wingdings 2" pitchFamily="18" charset="2"/>
              <a:buNone/>
            </a:pPr>
            <a:r>
              <a:rPr lang="en-US" altLang="zh-CN" sz="1600">
                <a:latin typeface="Arial Narrow" pitchFamily="34" charset="0"/>
              </a:rPr>
              <a:t>}</a:t>
            </a:r>
          </a:p>
          <a:p>
            <a:pPr eaLnBrk="1" hangingPunct="1">
              <a:spcBef>
                <a:spcPct val="0"/>
              </a:spcBef>
              <a:buFont typeface="Wingdings 2" pitchFamily="18" charset="2"/>
              <a:buNone/>
            </a:pPr>
            <a:r>
              <a:rPr lang="zh-CN" altLang="en-US" sz="1400">
                <a:latin typeface="Arial Narrow" pitchFamily="34" charset="0"/>
              </a:rPr>
              <a:t>也可以使用</a:t>
            </a:r>
            <a:r>
              <a:rPr lang="en-US" altLang="zh-CN" sz="1400" u="sng">
                <a:latin typeface="Arial Narrow" pitchFamily="34" charset="0"/>
              </a:rPr>
              <a:t>org.apache.hadoop.util.ProgramDriver</a:t>
            </a:r>
            <a:endParaRPr lang="zh-CN" altLang="en-US" sz="1400">
              <a:latin typeface="Arial Narrow" pitchFamily="34" charset="0"/>
            </a:endParaRPr>
          </a:p>
        </p:txBody>
      </p:sp>
      <p:sp>
        <p:nvSpPr>
          <p:cNvPr id="4" name="标题 1"/>
          <p:cNvSpPr txBox="1">
            <a:spLocks/>
          </p:cNvSpPr>
          <p:nvPr/>
        </p:nvSpPr>
        <p:spPr>
          <a:xfrm>
            <a:off x="1000125" y="214313"/>
            <a:ext cx="7772400" cy="571500"/>
          </a:xfrm>
          <a:prstGeom prst="rect">
            <a:avLst/>
          </a:prstGeom>
        </p:spPr>
        <p:txBody>
          <a:bodyPr bIns="91440" anchor="b">
            <a:normAutofit/>
          </a:bodyPr>
          <a:lstStyle/>
          <a:p>
            <a:pPr algn="r" fontAlgn="auto">
              <a:spcAft>
                <a:spcPts val="0"/>
              </a:spcAft>
              <a:defRPr/>
            </a:pPr>
            <a:r>
              <a:rPr lang="zh-CN" altLang="en-US"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网页排名图算法</a:t>
            </a:r>
            <a:r>
              <a:rPr lang="en-US" altLang="zh-CN" sz="2400" spc="50" dirty="0">
                <a:ln w="11430"/>
                <a:solidFill>
                  <a:srgbClr val="C00000"/>
                </a:solidFill>
                <a:effectLst>
                  <a:outerShdw blurRad="76200" dist="50800" dir="5400000" algn="tl" rotWithShape="0">
                    <a:srgbClr val="000000">
                      <a:alpha val="65000"/>
                    </a:srgbClr>
                  </a:outerShdw>
                </a:effectLst>
                <a:latin typeface="Arial Narrow" pitchFamily="34" charset="0"/>
                <a:ea typeface="黑体" pitchFamily="2" charset="-122"/>
                <a:cs typeface="+mj-cs"/>
              </a:rPr>
              <a:t>PageRank</a:t>
            </a:r>
            <a:endParaRPr lang="zh-CN" altLang="en-US" sz="2400" dirty="0">
              <a:solidFill>
                <a:srgbClr val="C00000"/>
              </a:solidFill>
              <a:latin typeface="+mj-lt"/>
              <a:ea typeface="+mj-ea"/>
              <a:cs typeface="+mj-cs"/>
            </a:endParaRPr>
          </a:p>
        </p:txBody>
      </p:sp>
    </p:spTree>
    <p:extLst>
      <p:ext uri="{BB962C8B-B14F-4D97-AF65-F5344CB8AC3E}">
        <p14:creationId xmlns:p14="http://schemas.microsoft.com/office/powerpoint/2010/main" val="22954332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61948" y="349228"/>
            <a:ext cx="7772400" cy="857256"/>
          </a:xfrm>
        </p:spPr>
        <p:txBody>
          <a:bodyPr>
            <a:normAutofit/>
          </a:bodyPr>
          <a:lstStyle/>
          <a:p>
            <a:pPr eaLnBrk="1" fontAlgn="auto" hangingPunct="1">
              <a:spcAft>
                <a:spcPts val="0"/>
              </a:spcAft>
              <a:defRPr/>
            </a:pPr>
            <a:r>
              <a:rPr lang="en-US" altLang="zh-CN" b="1" dirty="0">
                <a:solidFill>
                  <a:srgbClr val="0066FF"/>
                </a:solidFill>
                <a:effectLst>
                  <a:glow rad="139700">
                    <a:schemeClr val="accent3">
                      <a:satMod val="175000"/>
                      <a:alpha val="40000"/>
                    </a:schemeClr>
                  </a:glow>
                  <a:innerShdw blurRad="63500" dist="50800" dir="2700000">
                    <a:prstClr val="black">
                      <a:alpha val="50000"/>
                    </a:prstClr>
                  </a:innerShdw>
                </a:effectLst>
                <a:latin typeface="Arial Narrow" pitchFamily="34" charset="0"/>
                <a:ea typeface="黑体" pitchFamily="2" charset="-122"/>
                <a:cs typeface="+mj-cs"/>
              </a:rPr>
              <a:t>4 </a:t>
            </a:r>
            <a:r>
              <a:rPr lang="zh-CN" altLang="en-US" b="1" dirty="0">
                <a:solidFill>
                  <a:srgbClr val="0066FF"/>
                </a:solidFill>
                <a:effectLst>
                  <a:glow rad="139700">
                    <a:schemeClr val="accent3">
                      <a:satMod val="175000"/>
                      <a:alpha val="40000"/>
                    </a:schemeClr>
                  </a:glow>
                  <a:innerShdw blurRad="63500" dist="50800" dir="2700000">
                    <a:prstClr val="black">
                      <a:alpha val="50000"/>
                    </a:prstClr>
                  </a:innerShdw>
                </a:effectLst>
                <a:latin typeface="Arial Narrow" pitchFamily="34" charset="0"/>
                <a:ea typeface="黑体" pitchFamily="2" charset="-122"/>
                <a:cs typeface="+mj-cs"/>
              </a:rPr>
              <a:t>基于</a:t>
            </a:r>
            <a:r>
              <a:rPr lang="en-US" altLang="zh-CN" b="1" dirty="0">
                <a:solidFill>
                  <a:srgbClr val="0066FF"/>
                </a:solidFill>
                <a:effectLst>
                  <a:glow rad="139700">
                    <a:schemeClr val="accent3">
                      <a:satMod val="175000"/>
                      <a:alpha val="40000"/>
                    </a:schemeClr>
                  </a:glow>
                  <a:innerShdw blurRad="63500" dist="50800" dir="2700000">
                    <a:prstClr val="black">
                      <a:alpha val="50000"/>
                    </a:prstClr>
                  </a:innerShdw>
                </a:effectLst>
                <a:latin typeface="Arial Narrow" pitchFamily="34" charset="0"/>
                <a:ea typeface="黑体" pitchFamily="2" charset="-122"/>
                <a:cs typeface="+mj-cs"/>
              </a:rPr>
              <a:t>MapReduce</a:t>
            </a:r>
            <a:r>
              <a:rPr lang="zh-CN" altLang="en-US" b="1" dirty="0">
                <a:solidFill>
                  <a:srgbClr val="0066FF"/>
                </a:solidFill>
                <a:effectLst>
                  <a:glow rad="139700">
                    <a:schemeClr val="accent3">
                      <a:satMod val="175000"/>
                      <a:alpha val="40000"/>
                    </a:schemeClr>
                  </a:glow>
                  <a:innerShdw blurRad="63500" dist="50800" dir="2700000">
                    <a:prstClr val="black">
                      <a:alpha val="50000"/>
                    </a:prstClr>
                  </a:innerShdw>
                </a:effectLst>
                <a:latin typeface="Arial Narrow" pitchFamily="34" charset="0"/>
                <a:ea typeface="黑体" pitchFamily="2" charset="-122"/>
                <a:cs typeface="+mj-cs"/>
              </a:rPr>
              <a:t>的分类并行算法</a:t>
            </a:r>
            <a:endParaRPr lang="zh-CN" altLang="en-US" dirty="0">
              <a:solidFill>
                <a:srgbClr val="0066FF"/>
              </a:solidFill>
              <a:cs typeface="+mj-cs"/>
            </a:endParaRPr>
          </a:p>
        </p:txBody>
      </p:sp>
      <p:sp>
        <p:nvSpPr>
          <p:cNvPr id="3" name="内容占位符 2"/>
          <p:cNvSpPr>
            <a:spLocks noGrp="1"/>
          </p:cNvSpPr>
          <p:nvPr>
            <p:ph sz="quarter" idx="1"/>
          </p:nvPr>
        </p:nvSpPr>
        <p:spPr>
          <a:xfrm>
            <a:off x="785813" y="1500188"/>
            <a:ext cx="8001000" cy="4572000"/>
          </a:xfrm>
        </p:spPr>
        <p:txBody>
          <a:bodyPr>
            <a:normAutofit/>
          </a:bodyPr>
          <a:lstStyle/>
          <a:p>
            <a:pPr marL="274320" indent="-274320" eaLnBrk="1" fontAlgn="auto" hangingPunct="1">
              <a:spcBef>
                <a:spcPts val="580"/>
              </a:spcBef>
              <a:spcAft>
                <a:spcPts val="1800"/>
              </a:spcAft>
              <a:buFont typeface="Wingdings 2"/>
              <a:buNone/>
              <a:defRPr/>
            </a:pPr>
            <a:r>
              <a:rPr lang="en-US" altLang="zh-CN" sz="3200" dirty="0">
                <a:solidFill>
                  <a:srgbClr val="C00000"/>
                </a:solidFill>
                <a:latin typeface="Arial Narrow" pitchFamily="34" charset="0"/>
                <a:ea typeface="黑体" pitchFamily="2" charset="-122"/>
              </a:rPr>
              <a:t>1. </a:t>
            </a:r>
            <a:r>
              <a:rPr lang="zh-CN" altLang="en-US" sz="3200" dirty="0">
                <a:solidFill>
                  <a:srgbClr val="C00000"/>
                </a:solidFill>
                <a:latin typeface="Arial Narrow" pitchFamily="34" charset="0"/>
                <a:ea typeface="黑体" pitchFamily="2" charset="-122"/>
              </a:rPr>
              <a:t>分类问题的基本描述</a:t>
            </a:r>
            <a:endParaRPr lang="en-US" altLang="zh-CN" sz="3200" dirty="0">
              <a:solidFill>
                <a:srgbClr val="C00000"/>
              </a:solidFill>
              <a:latin typeface="Arial Narrow" pitchFamily="34" charset="0"/>
              <a:ea typeface="黑体" pitchFamily="2" charset="-122"/>
            </a:endParaRPr>
          </a:p>
          <a:p>
            <a:pPr marL="274320" indent="-274320" eaLnBrk="1" fontAlgn="auto" hangingPunct="1">
              <a:spcBef>
                <a:spcPts val="580"/>
              </a:spcBef>
              <a:spcAft>
                <a:spcPts val="1800"/>
              </a:spcAft>
              <a:buFont typeface="Wingdings 2"/>
              <a:buNone/>
              <a:defRPr/>
            </a:pPr>
            <a:r>
              <a:rPr lang="en-US" altLang="zh-CN" sz="3200" dirty="0">
                <a:solidFill>
                  <a:srgbClr val="C00000"/>
                </a:solidFill>
                <a:latin typeface="Arial Narrow" pitchFamily="34" charset="0"/>
                <a:ea typeface="黑体" pitchFamily="2" charset="-122"/>
              </a:rPr>
              <a:t>2. K-</a:t>
            </a:r>
            <a:r>
              <a:rPr lang="zh-CN" altLang="en-US" sz="3200" dirty="0">
                <a:solidFill>
                  <a:srgbClr val="C00000"/>
                </a:solidFill>
                <a:latin typeface="Arial Narrow" pitchFamily="34" charset="0"/>
                <a:ea typeface="黑体" pitchFamily="2" charset="-122"/>
              </a:rPr>
              <a:t>最近邻分类并行化算法</a:t>
            </a:r>
            <a:endParaRPr lang="en-US" altLang="zh-CN" sz="3200" dirty="0">
              <a:solidFill>
                <a:srgbClr val="C00000"/>
              </a:solidFill>
              <a:latin typeface="Arial Narrow" pitchFamily="34" charset="0"/>
              <a:ea typeface="黑体" pitchFamily="2" charset="-122"/>
            </a:endParaRPr>
          </a:p>
          <a:p>
            <a:pPr marL="274320" indent="-274320" eaLnBrk="1" fontAlgn="auto" hangingPunct="1">
              <a:spcBef>
                <a:spcPts val="580"/>
              </a:spcBef>
              <a:spcAft>
                <a:spcPts val="1800"/>
              </a:spcAft>
              <a:buFont typeface="Wingdings 2"/>
              <a:buNone/>
              <a:defRPr/>
            </a:pPr>
            <a:r>
              <a:rPr lang="en-US" altLang="zh-CN" sz="3200" dirty="0">
                <a:solidFill>
                  <a:srgbClr val="C00000"/>
                </a:solidFill>
                <a:latin typeface="Arial Narrow" pitchFamily="34" charset="0"/>
                <a:ea typeface="黑体" pitchFamily="2" charset="-122"/>
              </a:rPr>
              <a:t>3. </a:t>
            </a:r>
            <a:r>
              <a:rPr lang="zh-CN" altLang="en-US" sz="3200" dirty="0">
                <a:solidFill>
                  <a:srgbClr val="C00000"/>
                </a:solidFill>
                <a:latin typeface="Arial Narrow" pitchFamily="34" charset="0"/>
                <a:ea typeface="黑体" pitchFamily="2" charset="-122"/>
              </a:rPr>
              <a:t>支持向量机</a:t>
            </a:r>
            <a:r>
              <a:rPr lang="en-US" altLang="zh-CN" sz="3200" dirty="0">
                <a:solidFill>
                  <a:srgbClr val="C00000"/>
                </a:solidFill>
                <a:latin typeface="Arial Narrow" pitchFamily="34" charset="0"/>
                <a:ea typeface="黑体" pitchFamily="2" charset="-122"/>
              </a:rPr>
              <a:t>SVM</a:t>
            </a:r>
            <a:r>
              <a:rPr lang="zh-CN" altLang="en-US" sz="3200" dirty="0">
                <a:solidFill>
                  <a:srgbClr val="C00000"/>
                </a:solidFill>
                <a:latin typeface="Arial Narrow" pitchFamily="34" charset="0"/>
                <a:ea typeface="黑体" pitchFamily="2" charset="-122"/>
              </a:rPr>
              <a:t>分类</a:t>
            </a:r>
            <a:endParaRPr lang="en-US" altLang="zh-CN" sz="3200" dirty="0">
              <a:solidFill>
                <a:srgbClr val="C00000"/>
              </a:solidFill>
              <a:latin typeface="Arial Narrow" pitchFamily="34" charset="0"/>
              <a:ea typeface="黑体" pitchFamily="2" charset="-122"/>
            </a:endParaRPr>
          </a:p>
          <a:p>
            <a:pPr marL="274320" indent="-274320" eaLnBrk="1" fontAlgn="auto" hangingPunct="1">
              <a:spcBef>
                <a:spcPts val="580"/>
              </a:spcBef>
              <a:spcAft>
                <a:spcPts val="1800"/>
              </a:spcAft>
              <a:buFont typeface="Wingdings 2"/>
              <a:buNone/>
              <a:defRPr/>
            </a:pPr>
            <a:r>
              <a:rPr lang="en-US" altLang="zh-CN" sz="3200" dirty="0">
                <a:solidFill>
                  <a:srgbClr val="C00000"/>
                </a:solidFill>
                <a:latin typeface="Arial Narrow" pitchFamily="34" charset="0"/>
                <a:ea typeface="黑体" pitchFamily="2" charset="-122"/>
              </a:rPr>
              <a:t>4. </a:t>
            </a:r>
            <a:r>
              <a:rPr lang="zh-CN" altLang="en-US" sz="3200" dirty="0">
                <a:solidFill>
                  <a:srgbClr val="C00000"/>
                </a:solidFill>
                <a:latin typeface="Arial Narrow" pitchFamily="34" charset="0"/>
                <a:ea typeface="黑体" pitchFamily="2" charset="-122"/>
              </a:rPr>
              <a:t>朴素贝叶斯分类并行化算法</a:t>
            </a:r>
            <a:endParaRPr lang="en-US" altLang="zh-CN" sz="3200" dirty="0">
              <a:solidFill>
                <a:srgbClr val="C00000"/>
              </a:solidFill>
              <a:latin typeface="Arial Narrow" pitchFamily="34" charset="0"/>
              <a:ea typeface="黑体" pitchFamily="2" charset="-122"/>
            </a:endParaRPr>
          </a:p>
          <a:p>
            <a:pPr marL="514350" indent="-514350" eaLnBrk="1" fontAlgn="auto" hangingPunct="1">
              <a:spcBef>
                <a:spcPts val="580"/>
              </a:spcBef>
              <a:spcAft>
                <a:spcPts val="0"/>
              </a:spcAft>
              <a:buFont typeface="Wingdings 2"/>
              <a:buNone/>
              <a:defRPr/>
            </a:pPr>
            <a:endParaRPr lang="en-US" altLang="zh-CN" sz="3200" dirty="0">
              <a:solidFill>
                <a:srgbClr val="C00000"/>
              </a:solidFill>
              <a:latin typeface="Arial Narrow" pitchFamily="34" charset="0"/>
            </a:endParaRPr>
          </a:p>
        </p:txBody>
      </p:sp>
    </p:spTree>
    <p:extLst>
      <p:ext uri="{BB962C8B-B14F-4D97-AF65-F5344CB8AC3E}">
        <p14:creationId xmlns:p14="http://schemas.microsoft.com/office/powerpoint/2010/main" val="17640872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p:cNvSpPr>
            <a:spLocks noGrp="1"/>
          </p:cNvSpPr>
          <p:nvPr>
            <p:ph sz="quarter" idx="1"/>
          </p:nvPr>
        </p:nvSpPr>
        <p:spPr>
          <a:xfrm>
            <a:off x="341313" y="896938"/>
            <a:ext cx="8643937" cy="5068887"/>
          </a:xfrm>
        </p:spPr>
        <p:txBody>
          <a:bodyPr/>
          <a:lstStyle/>
          <a:p>
            <a:pPr algn="just" eaLnBrk="1" hangingPunct="1"/>
            <a:r>
              <a:rPr lang="zh-CN" altLang="en-US" sz="2400" dirty="0">
                <a:latin typeface="Arial" pitchFamily="34" charset="0"/>
                <a:ea typeface="黑体" pitchFamily="2" charset="-122"/>
                <a:cs typeface="Arial" pitchFamily="34" charset="0"/>
              </a:rPr>
              <a:t>分类</a:t>
            </a:r>
            <a:r>
              <a:rPr lang="en-US" altLang="zh-CN" sz="2400" dirty="0">
                <a:latin typeface="Arial" pitchFamily="34" charset="0"/>
                <a:ea typeface="黑体" pitchFamily="2" charset="-122"/>
                <a:cs typeface="Arial" pitchFamily="34" charset="0"/>
              </a:rPr>
              <a:t>(Classification)</a:t>
            </a:r>
            <a:r>
              <a:rPr lang="zh-CN" altLang="en-US" sz="2400" dirty="0">
                <a:latin typeface="Arial" pitchFamily="34" charset="0"/>
                <a:ea typeface="黑体" pitchFamily="2" charset="-122"/>
                <a:cs typeface="Arial" pitchFamily="34" charset="0"/>
              </a:rPr>
              <a:t>是机器学习和数据挖掘中最重要、最频繁使用的算法</a:t>
            </a:r>
            <a:endParaRPr lang="en-US" altLang="zh-CN" sz="2400" dirty="0">
              <a:latin typeface="Arial" pitchFamily="34" charset="0"/>
              <a:ea typeface="黑体" pitchFamily="2" charset="-122"/>
              <a:cs typeface="Arial" pitchFamily="34" charset="0"/>
            </a:endParaRPr>
          </a:p>
          <a:p>
            <a:pPr algn="just" eaLnBrk="1" hangingPunct="1"/>
            <a:r>
              <a:rPr lang="zh-CN" altLang="en-US" sz="2400" dirty="0">
                <a:latin typeface="Arial" pitchFamily="34" charset="0"/>
                <a:ea typeface="黑体" pitchFamily="2" charset="-122"/>
                <a:cs typeface="Arial" pitchFamily="34" charset="0"/>
              </a:rPr>
              <a:t>分类算法的基本作用是：从一组已经带有分类标记的训练样本数据集来预测一个测试样本的分类结果</a:t>
            </a:r>
            <a:endParaRPr lang="en-US" altLang="zh-CN" sz="2400" dirty="0">
              <a:latin typeface="Arial" pitchFamily="34" charset="0"/>
              <a:ea typeface="黑体" pitchFamily="2" charset="-122"/>
              <a:cs typeface="Arial" pitchFamily="34" charset="0"/>
            </a:endParaRPr>
          </a:p>
          <a:p>
            <a:pPr algn="just" eaLnBrk="1" hangingPunct="1"/>
            <a:r>
              <a:rPr lang="zh-CN" altLang="en-US" sz="2400" dirty="0">
                <a:latin typeface="Arial" pitchFamily="34" charset="0"/>
                <a:ea typeface="黑体" pitchFamily="2" charset="-122"/>
                <a:cs typeface="Arial" pitchFamily="34" charset="0"/>
              </a:rPr>
              <a:t>分类算法的基本描述是：</a:t>
            </a:r>
            <a:endParaRPr lang="en-US" altLang="zh-CN" sz="2400" dirty="0">
              <a:latin typeface="Arial" pitchFamily="34" charset="0"/>
              <a:ea typeface="黑体" pitchFamily="2" charset="-122"/>
              <a:cs typeface="Arial" pitchFamily="34" charset="0"/>
            </a:endParaRPr>
          </a:p>
          <a:p>
            <a:pPr algn="just" eaLnBrk="1" hangingPunct="1">
              <a:buFont typeface="Wingdings 2" pitchFamily="18" charset="2"/>
              <a:buNone/>
            </a:pPr>
            <a:r>
              <a:rPr lang="zh-CN" altLang="en-US" sz="2400" dirty="0">
                <a:latin typeface="Arial" pitchFamily="34" charset="0"/>
                <a:ea typeface="黑体" pitchFamily="2" charset="-122"/>
                <a:cs typeface="Arial" pitchFamily="34" charset="0"/>
              </a:rPr>
              <a:t>    一个训练数据集</a:t>
            </a:r>
            <a:r>
              <a:rPr lang="en-US" altLang="zh-CN" sz="2400" dirty="0">
                <a:latin typeface="Arial" pitchFamily="34" charset="0"/>
                <a:ea typeface="黑体" pitchFamily="2" charset="-122"/>
                <a:cs typeface="Arial" pitchFamily="34" charset="0"/>
              </a:rPr>
              <a:t>TR = {tr1</a:t>
            </a:r>
            <a:r>
              <a:rPr lang="zh-CN" altLang="en-US" sz="2400" dirty="0">
                <a:latin typeface="Arial" pitchFamily="34" charset="0"/>
                <a:ea typeface="黑体" pitchFamily="2" charset="-122"/>
                <a:cs typeface="Arial" pitchFamily="34" charset="0"/>
              </a:rPr>
              <a:t>，</a:t>
            </a:r>
            <a:r>
              <a:rPr lang="en-US" altLang="zh-CN" sz="2400" dirty="0">
                <a:latin typeface="Arial" pitchFamily="34" charset="0"/>
                <a:ea typeface="黑体" pitchFamily="2" charset="-122"/>
                <a:cs typeface="Arial" pitchFamily="34" charset="0"/>
              </a:rPr>
              <a:t>tr2, tr3,…}</a:t>
            </a:r>
          </a:p>
          <a:p>
            <a:pPr algn="just" eaLnBrk="1" hangingPunct="1">
              <a:buFont typeface="Wingdings 2" pitchFamily="18" charset="2"/>
              <a:buNone/>
            </a:pPr>
            <a:r>
              <a:rPr lang="zh-CN" altLang="en-US" sz="2400" dirty="0">
                <a:latin typeface="Arial" pitchFamily="34" charset="0"/>
                <a:ea typeface="黑体" pitchFamily="2" charset="-122"/>
                <a:cs typeface="Arial" pitchFamily="34" charset="0"/>
              </a:rPr>
              <a:t>    每个训练样本</a:t>
            </a:r>
            <a:r>
              <a:rPr lang="en-US" altLang="zh-CN" sz="2400" dirty="0">
                <a:latin typeface="Arial" pitchFamily="34" charset="0"/>
                <a:ea typeface="黑体" pitchFamily="2" charset="-122"/>
                <a:cs typeface="Arial" pitchFamily="34" charset="0"/>
              </a:rPr>
              <a:t>tri</a:t>
            </a:r>
            <a:r>
              <a:rPr lang="zh-CN" altLang="en-US" sz="2400" dirty="0">
                <a:latin typeface="Arial" pitchFamily="34" charset="0"/>
                <a:ea typeface="黑体" pitchFamily="2" charset="-122"/>
                <a:cs typeface="Arial" pitchFamily="34" charset="0"/>
              </a:rPr>
              <a:t>是一个三元组（</a:t>
            </a:r>
            <a:r>
              <a:rPr lang="en-US" altLang="zh-CN" sz="2400" dirty="0" err="1">
                <a:latin typeface="Arial" pitchFamily="34" charset="0"/>
                <a:ea typeface="黑体" pitchFamily="2" charset="-122"/>
                <a:cs typeface="Arial" pitchFamily="34" charset="0"/>
              </a:rPr>
              <a:t>tid</a:t>
            </a:r>
            <a:r>
              <a:rPr lang="zh-CN" altLang="en-US" sz="2400" dirty="0">
                <a:latin typeface="Arial" pitchFamily="34" charset="0"/>
                <a:ea typeface="黑体" pitchFamily="2" charset="-122"/>
                <a:cs typeface="Arial" pitchFamily="34" charset="0"/>
              </a:rPr>
              <a:t>，</a:t>
            </a:r>
            <a:r>
              <a:rPr lang="en-US" altLang="zh-CN" sz="2400" dirty="0">
                <a:latin typeface="Arial" pitchFamily="34" charset="0"/>
                <a:ea typeface="黑体" pitchFamily="2" charset="-122"/>
                <a:cs typeface="Arial" pitchFamily="34" charset="0"/>
              </a:rPr>
              <a:t>A</a:t>
            </a:r>
            <a:r>
              <a:rPr lang="zh-CN" altLang="en-US" sz="2400" dirty="0">
                <a:latin typeface="Arial" pitchFamily="34" charset="0"/>
                <a:ea typeface="黑体" pitchFamily="2" charset="-122"/>
                <a:cs typeface="Arial" pitchFamily="34" charset="0"/>
              </a:rPr>
              <a:t>，</a:t>
            </a:r>
            <a:r>
              <a:rPr lang="en-US" altLang="zh-CN" sz="2400" dirty="0">
                <a:latin typeface="Arial" pitchFamily="34" charset="0"/>
                <a:ea typeface="黑体" pitchFamily="2" charset="-122"/>
                <a:cs typeface="Arial" pitchFamily="34" charset="0"/>
              </a:rPr>
              <a:t>y</a:t>
            </a:r>
            <a:r>
              <a:rPr lang="zh-CN" altLang="en-US" sz="2400" dirty="0">
                <a:latin typeface="Arial" pitchFamily="34" charset="0"/>
                <a:ea typeface="黑体" pitchFamily="2" charset="-122"/>
                <a:cs typeface="Arial" pitchFamily="34" charset="0"/>
              </a:rPr>
              <a:t>）</a:t>
            </a:r>
            <a:endParaRPr lang="en-US" altLang="zh-CN" sz="2400" dirty="0">
              <a:latin typeface="Arial" pitchFamily="34" charset="0"/>
              <a:ea typeface="黑体" pitchFamily="2" charset="-122"/>
              <a:cs typeface="Arial" pitchFamily="34" charset="0"/>
            </a:endParaRPr>
          </a:p>
          <a:p>
            <a:pPr algn="just" eaLnBrk="1" hangingPunct="1">
              <a:buFont typeface="Wingdings 2" pitchFamily="18" charset="2"/>
              <a:buNone/>
            </a:pPr>
            <a:r>
              <a:rPr lang="en-US" altLang="zh-CN" sz="2400" dirty="0">
                <a:latin typeface="Arial" pitchFamily="34" charset="0"/>
                <a:ea typeface="黑体" pitchFamily="2" charset="-122"/>
                <a:cs typeface="Arial" pitchFamily="34" charset="0"/>
              </a:rPr>
              <a:t>    </a:t>
            </a:r>
            <a:r>
              <a:rPr lang="zh-CN" altLang="en-US" sz="2400" dirty="0">
                <a:latin typeface="Arial" pitchFamily="34" charset="0"/>
                <a:ea typeface="黑体" pitchFamily="2" charset="-122"/>
                <a:cs typeface="Arial" pitchFamily="34" charset="0"/>
              </a:rPr>
              <a:t>其中</a:t>
            </a:r>
            <a:r>
              <a:rPr lang="en-US" altLang="zh-CN" sz="2400" dirty="0" err="1">
                <a:latin typeface="Arial" pitchFamily="34" charset="0"/>
                <a:ea typeface="黑体" pitchFamily="2" charset="-122"/>
                <a:cs typeface="Arial" pitchFamily="34" charset="0"/>
              </a:rPr>
              <a:t>tid</a:t>
            </a:r>
            <a:r>
              <a:rPr lang="zh-CN" altLang="en-US" sz="2400" dirty="0">
                <a:latin typeface="Arial" pitchFamily="34" charset="0"/>
                <a:ea typeface="黑体" pitchFamily="2" charset="-122"/>
                <a:cs typeface="Arial" pitchFamily="34" charset="0"/>
              </a:rPr>
              <a:t>是每个训练样本的标识符，</a:t>
            </a:r>
            <a:r>
              <a:rPr lang="en-US" altLang="zh-CN" sz="2400" dirty="0">
                <a:latin typeface="Arial" pitchFamily="34" charset="0"/>
                <a:ea typeface="黑体" pitchFamily="2" charset="-122"/>
                <a:cs typeface="Arial" pitchFamily="34" charset="0"/>
              </a:rPr>
              <a:t>A</a:t>
            </a:r>
            <a:r>
              <a:rPr lang="zh-CN" altLang="en-US" sz="2400" dirty="0">
                <a:latin typeface="Arial" pitchFamily="34" charset="0"/>
                <a:ea typeface="黑体" pitchFamily="2" charset="-122"/>
                <a:cs typeface="Arial" pitchFamily="34" charset="0"/>
              </a:rPr>
              <a:t>是一组特征属性值：</a:t>
            </a:r>
            <a:endParaRPr lang="en-US" altLang="zh-CN" sz="2400" dirty="0">
              <a:latin typeface="Arial" pitchFamily="34" charset="0"/>
              <a:ea typeface="黑体" pitchFamily="2" charset="-122"/>
              <a:cs typeface="Arial" pitchFamily="34" charset="0"/>
            </a:endParaRPr>
          </a:p>
          <a:p>
            <a:pPr algn="just" eaLnBrk="1" hangingPunct="1">
              <a:buFont typeface="Wingdings 2" pitchFamily="18" charset="2"/>
              <a:buNone/>
            </a:pPr>
            <a:r>
              <a:rPr lang="en-US" altLang="zh-CN" sz="2400" dirty="0">
                <a:latin typeface="Arial" pitchFamily="34" charset="0"/>
                <a:ea typeface="黑体" pitchFamily="2" charset="-122"/>
                <a:cs typeface="Arial" pitchFamily="34" charset="0"/>
              </a:rPr>
              <a:t>     A = {a1</a:t>
            </a:r>
            <a:r>
              <a:rPr lang="zh-CN" altLang="en-US" sz="2400" dirty="0">
                <a:latin typeface="Arial" pitchFamily="34" charset="0"/>
                <a:ea typeface="黑体" pitchFamily="2" charset="-122"/>
                <a:cs typeface="Arial" pitchFamily="34" charset="0"/>
              </a:rPr>
              <a:t>，</a:t>
            </a:r>
            <a:r>
              <a:rPr lang="en-US" altLang="zh-CN" sz="2400" dirty="0">
                <a:latin typeface="Arial" pitchFamily="34" charset="0"/>
                <a:ea typeface="黑体" pitchFamily="2" charset="-122"/>
                <a:cs typeface="Arial" pitchFamily="34" charset="0"/>
              </a:rPr>
              <a:t>a2</a:t>
            </a:r>
            <a:r>
              <a:rPr lang="zh-CN" altLang="en-US" sz="2400" dirty="0">
                <a:latin typeface="Arial" pitchFamily="34" charset="0"/>
                <a:ea typeface="黑体" pitchFamily="2" charset="-122"/>
                <a:cs typeface="Arial" pitchFamily="34" charset="0"/>
              </a:rPr>
              <a:t>，</a:t>
            </a:r>
            <a:r>
              <a:rPr lang="en-US" altLang="zh-CN" sz="2400" dirty="0">
                <a:latin typeface="Arial" pitchFamily="34" charset="0"/>
                <a:ea typeface="黑体" pitchFamily="2" charset="-122"/>
                <a:cs typeface="Arial" pitchFamily="34" charset="0"/>
              </a:rPr>
              <a:t>a3,…}</a:t>
            </a:r>
            <a:r>
              <a:rPr lang="zh-CN" altLang="en-US" sz="2400" dirty="0">
                <a:latin typeface="Arial" pitchFamily="34" charset="0"/>
                <a:ea typeface="黑体" pitchFamily="2" charset="-122"/>
                <a:cs typeface="Arial" pitchFamily="34" charset="0"/>
              </a:rPr>
              <a:t>， 而</a:t>
            </a:r>
            <a:r>
              <a:rPr lang="en-US" altLang="zh-CN" sz="2400" dirty="0">
                <a:latin typeface="Arial" pitchFamily="34" charset="0"/>
                <a:ea typeface="黑体" pitchFamily="2" charset="-122"/>
                <a:cs typeface="Arial" pitchFamily="34" charset="0"/>
              </a:rPr>
              <a:t>y</a:t>
            </a:r>
            <a:r>
              <a:rPr lang="zh-CN" altLang="en-US" sz="2400" dirty="0">
                <a:latin typeface="Arial" pitchFamily="34" charset="0"/>
                <a:ea typeface="黑体" pitchFamily="2" charset="-122"/>
                <a:cs typeface="Arial" pitchFamily="34" charset="0"/>
              </a:rPr>
              <a:t>是训练样本已知的分类标记</a:t>
            </a:r>
            <a:endParaRPr lang="en-US" altLang="zh-CN" sz="2400" dirty="0">
              <a:latin typeface="Arial" pitchFamily="34" charset="0"/>
              <a:ea typeface="黑体" pitchFamily="2" charset="-122"/>
              <a:cs typeface="Arial" pitchFamily="34" charset="0"/>
            </a:endParaRPr>
          </a:p>
          <a:p>
            <a:pPr algn="just" eaLnBrk="1" hangingPunct="1">
              <a:buFont typeface="Wingdings 2" pitchFamily="18" charset="2"/>
              <a:buNone/>
            </a:pPr>
            <a:r>
              <a:rPr lang="en-US" altLang="zh-CN" sz="2400" dirty="0">
                <a:latin typeface="Arial" pitchFamily="34" charset="0"/>
                <a:ea typeface="黑体" pitchFamily="2" charset="-122"/>
                <a:cs typeface="Arial" pitchFamily="34" charset="0"/>
              </a:rPr>
              <a:t>     </a:t>
            </a:r>
          </a:p>
        </p:txBody>
      </p:sp>
      <p:graphicFrame>
        <p:nvGraphicFramePr>
          <p:cNvPr id="6" name="Table 5"/>
          <p:cNvGraphicFramePr>
            <a:graphicFrameLocks noGrp="1"/>
          </p:cNvGraphicFramePr>
          <p:nvPr/>
        </p:nvGraphicFramePr>
        <p:xfrm>
          <a:off x="2159000" y="4927600"/>
          <a:ext cx="3975102" cy="1676400"/>
        </p:xfrm>
        <a:graphic>
          <a:graphicData uri="http://schemas.openxmlformats.org/drawingml/2006/table">
            <a:tbl>
              <a:tblPr firstRow="1" bandRow="1">
                <a:tableStyleId>{D7AC3CCA-C797-4891-BE02-D94E43425B78}</a:tableStyleId>
              </a:tblPr>
              <a:tblGrid>
                <a:gridCol w="662517">
                  <a:extLst>
                    <a:ext uri="{9D8B030D-6E8A-4147-A177-3AD203B41FA5}">
                      <a16:colId xmlns:a16="http://schemas.microsoft.com/office/drawing/2014/main" val="20000"/>
                    </a:ext>
                  </a:extLst>
                </a:gridCol>
                <a:gridCol w="662517">
                  <a:extLst>
                    <a:ext uri="{9D8B030D-6E8A-4147-A177-3AD203B41FA5}">
                      <a16:colId xmlns:a16="http://schemas.microsoft.com/office/drawing/2014/main" val="20001"/>
                    </a:ext>
                  </a:extLst>
                </a:gridCol>
                <a:gridCol w="662517">
                  <a:extLst>
                    <a:ext uri="{9D8B030D-6E8A-4147-A177-3AD203B41FA5}">
                      <a16:colId xmlns:a16="http://schemas.microsoft.com/office/drawing/2014/main" val="20002"/>
                    </a:ext>
                  </a:extLst>
                </a:gridCol>
                <a:gridCol w="662517">
                  <a:extLst>
                    <a:ext uri="{9D8B030D-6E8A-4147-A177-3AD203B41FA5}">
                      <a16:colId xmlns:a16="http://schemas.microsoft.com/office/drawing/2014/main" val="20003"/>
                    </a:ext>
                  </a:extLst>
                </a:gridCol>
                <a:gridCol w="662517">
                  <a:extLst>
                    <a:ext uri="{9D8B030D-6E8A-4147-A177-3AD203B41FA5}">
                      <a16:colId xmlns:a16="http://schemas.microsoft.com/office/drawing/2014/main" val="20004"/>
                    </a:ext>
                  </a:extLst>
                </a:gridCol>
                <a:gridCol w="662517">
                  <a:extLst>
                    <a:ext uri="{9D8B030D-6E8A-4147-A177-3AD203B41FA5}">
                      <a16:colId xmlns:a16="http://schemas.microsoft.com/office/drawing/2014/main" val="20005"/>
                    </a:ext>
                  </a:extLst>
                </a:gridCol>
              </a:tblGrid>
              <a:tr h="295275">
                <a:tc>
                  <a:txBody>
                    <a:bodyPr/>
                    <a:lstStyle/>
                    <a:p>
                      <a:pPr algn="ctr"/>
                      <a:r>
                        <a:rPr lang="en-US" altLang="zh-CN" sz="1600" dirty="0">
                          <a:latin typeface="Arial" pitchFamily="34" charset="0"/>
                          <a:cs typeface="Arial" pitchFamily="34" charset="0"/>
                        </a:rPr>
                        <a:t>tid</a:t>
                      </a:r>
                      <a:endParaRPr lang="zh-CN" altLang="en-US" sz="1600" dirty="0">
                        <a:latin typeface="Arial" pitchFamily="34" charset="0"/>
                        <a:cs typeface="Arial" pitchFamily="34" charset="0"/>
                      </a:endParaRPr>
                    </a:p>
                  </a:txBody>
                  <a:tcPr>
                    <a:solidFill>
                      <a:srgbClr val="0066FF"/>
                    </a:solidFill>
                  </a:tcPr>
                </a:tc>
                <a:tc>
                  <a:txBody>
                    <a:bodyPr/>
                    <a:lstStyle/>
                    <a:p>
                      <a:pPr algn="ctr"/>
                      <a:r>
                        <a:rPr lang="en-US" altLang="zh-CN" sz="1600" dirty="0">
                          <a:latin typeface="Arial" pitchFamily="34" charset="0"/>
                          <a:cs typeface="Arial" pitchFamily="34" charset="0"/>
                        </a:rPr>
                        <a:t>age</a:t>
                      </a:r>
                      <a:endParaRPr lang="zh-CN" altLang="en-US" sz="1600" dirty="0">
                        <a:latin typeface="Arial" pitchFamily="34" charset="0"/>
                        <a:cs typeface="Arial" pitchFamily="34" charset="0"/>
                      </a:endParaRPr>
                    </a:p>
                  </a:txBody>
                  <a:tcPr>
                    <a:solidFill>
                      <a:srgbClr val="23B220"/>
                    </a:solidFill>
                  </a:tcPr>
                </a:tc>
                <a:tc>
                  <a:txBody>
                    <a:bodyPr/>
                    <a:lstStyle/>
                    <a:p>
                      <a:pPr algn="ctr"/>
                      <a:r>
                        <a:rPr lang="en-US" altLang="zh-CN" sz="1600" dirty="0">
                          <a:latin typeface="Arial" pitchFamily="34" charset="0"/>
                          <a:cs typeface="Arial" pitchFamily="34" charset="0"/>
                        </a:rPr>
                        <a:t>sex</a:t>
                      </a:r>
                      <a:endParaRPr lang="zh-CN" altLang="en-US" sz="1600" dirty="0">
                        <a:latin typeface="Arial" pitchFamily="34" charset="0"/>
                        <a:cs typeface="Arial" pitchFamily="34" charset="0"/>
                      </a:endParaRPr>
                    </a:p>
                  </a:txBody>
                  <a:tcPr>
                    <a:solidFill>
                      <a:srgbClr val="23B220"/>
                    </a:solidFill>
                  </a:tcPr>
                </a:tc>
                <a:tc>
                  <a:txBody>
                    <a:bodyPr/>
                    <a:lstStyle/>
                    <a:p>
                      <a:pPr algn="ctr"/>
                      <a:r>
                        <a:rPr lang="en-US" altLang="zh-CN" sz="1600" dirty="0">
                          <a:latin typeface="Arial" pitchFamily="34" charset="0"/>
                          <a:cs typeface="Arial" pitchFamily="34" charset="0"/>
                        </a:rPr>
                        <a:t>cm</a:t>
                      </a:r>
                      <a:endParaRPr lang="zh-CN" altLang="en-US" sz="1600" dirty="0">
                        <a:latin typeface="Arial" pitchFamily="34" charset="0"/>
                        <a:cs typeface="Arial" pitchFamily="34" charset="0"/>
                      </a:endParaRPr>
                    </a:p>
                  </a:txBody>
                  <a:tcPr>
                    <a:solidFill>
                      <a:srgbClr val="23B220"/>
                    </a:solidFill>
                  </a:tcPr>
                </a:tc>
                <a:tc>
                  <a:txBody>
                    <a:bodyPr/>
                    <a:lstStyle/>
                    <a:p>
                      <a:pPr algn="ctr"/>
                      <a:r>
                        <a:rPr lang="en-US" altLang="zh-CN" sz="1600" dirty="0">
                          <a:latin typeface="Arial" pitchFamily="34" charset="0"/>
                          <a:cs typeface="Arial" pitchFamily="34" charset="0"/>
                        </a:rPr>
                        <a:t>Kg</a:t>
                      </a:r>
                      <a:endParaRPr lang="zh-CN" altLang="en-US" sz="1600" dirty="0">
                        <a:latin typeface="Arial" pitchFamily="34" charset="0"/>
                        <a:cs typeface="Arial" pitchFamily="34" charset="0"/>
                      </a:endParaRPr>
                    </a:p>
                  </a:txBody>
                  <a:tcPr>
                    <a:solidFill>
                      <a:srgbClr val="23B220"/>
                    </a:solidFill>
                  </a:tcPr>
                </a:tc>
                <a:tc>
                  <a:txBody>
                    <a:bodyPr/>
                    <a:lstStyle/>
                    <a:p>
                      <a:pPr algn="ctr"/>
                      <a:r>
                        <a:rPr lang="zh-CN" altLang="en-US" sz="1600" dirty="0">
                          <a:latin typeface="Arial" pitchFamily="34" charset="0"/>
                          <a:cs typeface="Arial" pitchFamily="34" charset="0"/>
                        </a:rPr>
                        <a:t>发育</a:t>
                      </a:r>
                    </a:p>
                  </a:txBody>
                  <a:tcPr>
                    <a:solidFill>
                      <a:srgbClr val="FFFF00"/>
                    </a:solidFill>
                  </a:tcPr>
                </a:tc>
                <a:extLst>
                  <a:ext uri="{0D108BD9-81ED-4DB2-BD59-A6C34878D82A}">
                    <a16:rowId xmlns:a16="http://schemas.microsoft.com/office/drawing/2014/main" val="10000"/>
                  </a:ext>
                </a:extLst>
              </a:tr>
              <a:tr h="295275">
                <a:tc>
                  <a:txBody>
                    <a:bodyPr/>
                    <a:lstStyle/>
                    <a:p>
                      <a:pPr algn="ctr"/>
                      <a:r>
                        <a:rPr lang="en-US" altLang="zh-CN" sz="1600" dirty="0">
                          <a:latin typeface="Arial" pitchFamily="34" charset="0"/>
                          <a:cs typeface="Arial" pitchFamily="34" charset="0"/>
                        </a:rPr>
                        <a:t>1</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2</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M</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80</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14</a:t>
                      </a:r>
                      <a:endParaRPr lang="zh-CN" altLang="en-US" sz="1600" dirty="0">
                        <a:latin typeface="Arial" pitchFamily="34" charset="0"/>
                        <a:cs typeface="Arial" pitchFamily="34" charset="0"/>
                      </a:endParaRPr>
                    </a:p>
                  </a:txBody>
                  <a:tcPr/>
                </a:tc>
                <a:tc>
                  <a:txBody>
                    <a:bodyPr/>
                    <a:lstStyle/>
                    <a:p>
                      <a:pPr algn="ctr"/>
                      <a:r>
                        <a:rPr lang="zh-CN" altLang="en-US" sz="1600" dirty="0">
                          <a:latin typeface="Arial" pitchFamily="34" charset="0"/>
                          <a:cs typeface="Arial" pitchFamily="34" charset="0"/>
                        </a:rPr>
                        <a:t>良好</a:t>
                      </a:r>
                    </a:p>
                  </a:txBody>
                  <a:tcPr/>
                </a:tc>
                <a:extLst>
                  <a:ext uri="{0D108BD9-81ED-4DB2-BD59-A6C34878D82A}">
                    <a16:rowId xmlns:a16="http://schemas.microsoft.com/office/drawing/2014/main" val="10001"/>
                  </a:ext>
                </a:extLst>
              </a:tr>
              <a:tr h="295275">
                <a:tc>
                  <a:txBody>
                    <a:bodyPr/>
                    <a:lstStyle/>
                    <a:p>
                      <a:pPr algn="ctr"/>
                      <a:r>
                        <a:rPr lang="en-US" altLang="zh-CN" sz="1600" dirty="0">
                          <a:latin typeface="Arial" pitchFamily="34" charset="0"/>
                          <a:cs typeface="Arial" pitchFamily="34" charset="0"/>
                        </a:rPr>
                        <a:t>2</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3</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M</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82</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12</a:t>
                      </a:r>
                      <a:endParaRPr lang="zh-CN" altLang="en-US" sz="1600" dirty="0">
                        <a:latin typeface="Arial" pitchFamily="34" charset="0"/>
                        <a:cs typeface="Arial" pitchFamily="34" charset="0"/>
                      </a:endParaRPr>
                    </a:p>
                  </a:txBody>
                  <a:tcPr/>
                </a:tc>
                <a:tc>
                  <a:txBody>
                    <a:bodyPr/>
                    <a:lstStyle/>
                    <a:p>
                      <a:pPr algn="ctr"/>
                      <a:r>
                        <a:rPr lang="zh-CN" altLang="en-US" sz="1600" dirty="0">
                          <a:latin typeface="Arial" pitchFamily="34" charset="0"/>
                          <a:cs typeface="Arial" pitchFamily="34" charset="0"/>
                        </a:rPr>
                        <a:t>不良</a:t>
                      </a:r>
                    </a:p>
                  </a:txBody>
                  <a:tcPr/>
                </a:tc>
                <a:extLst>
                  <a:ext uri="{0D108BD9-81ED-4DB2-BD59-A6C34878D82A}">
                    <a16:rowId xmlns:a16="http://schemas.microsoft.com/office/drawing/2014/main" val="10002"/>
                  </a:ext>
                </a:extLst>
              </a:tr>
              <a:tr h="295275">
                <a:tc>
                  <a:txBody>
                    <a:bodyPr/>
                    <a:lstStyle/>
                    <a:p>
                      <a:pPr algn="ctr"/>
                      <a:r>
                        <a:rPr lang="en-US" altLang="zh-CN" sz="1600" dirty="0">
                          <a:latin typeface="Arial" pitchFamily="34" charset="0"/>
                          <a:cs typeface="Arial" pitchFamily="34" charset="0"/>
                        </a:rPr>
                        <a:t>3</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2</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F</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68</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12</a:t>
                      </a:r>
                      <a:endParaRPr lang="zh-CN" altLang="en-US" sz="1600" dirty="0">
                        <a:latin typeface="Arial" pitchFamily="34" charset="0"/>
                        <a:cs typeface="Arial" pitchFamily="34" charset="0"/>
                      </a:endParaRPr>
                    </a:p>
                  </a:txBody>
                  <a:tcPr/>
                </a:tc>
                <a:tc>
                  <a:txBody>
                    <a:bodyPr/>
                    <a:lstStyle/>
                    <a:p>
                      <a:pPr algn="ctr"/>
                      <a:r>
                        <a:rPr lang="zh-CN" altLang="en-US" sz="1600" dirty="0">
                          <a:latin typeface="Arial" pitchFamily="34" charset="0"/>
                          <a:cs typeface="Arial" pitchFamily="34" charset="0"/>
                        </a:rPr>
                        <a:t>良好</a:t>
                      </a:r>
                    </a:p>
                  </a:txBody>
                  <a:tcPr/>
                </a:tc>
                <a:extLst>
                  <a:ext uri="{0D108BD9-81ED-4DB2-BD59-A6C34878D82A}">
                    <a16:rowId xmlns:a16="http://schemas.microsoft.com/office/drawing/2014/main" val="10003"/>
                  </a:ext>
                </a:extLst>
              </a:tr>
              <a:tr h="295275">
                <a:tc>
                  <a:txBody>
                    <a:bodyPr/>
                    <a:lstStyle/>
                    <a:p>
                      <a:pPr algn="ctr"/>
                      <a:r>
                        <a:rPr lang="en-US" altLang="zh-CN" sz="1600" dirty="0">
                          <a:latin typeface="Arial" pitchFamily="34" charset="0"/>
                          <a:cs typeface="Arial" pitchFamily="34" charset="0"/>
                        </a:rPr>
                        <a:t>…</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a:t>
                      </a:r>
                      <a:endParaRPr lang="zh-CN" altLang="en-US" sz="1600" dirty="0">
                        <a:latin typeface="Arial" pitchFamily="34" charset="0"/>
                        <a:cs typeface="Arial" pitchFamily="34" charset="0"/>
                      </a:endParaRPr>
                    </a:p>
                  </a:txBody>
                  <a:tcPr/>
                </a:tc>
                <a:extLst>
                  <a:ext uri="{0D108BD9-81ED-4DB2-BD59-A6C34878D82A}">
                    <a16:rowId xmlns:a16="http://schemas.microsoft.com/office/drawing/2014/main" val="10004"/>
                  </a:ext>
                </a:extLst>
              </a:tr>
            </a:tbl>
          </a:graphicData>
        </a:graphic>
      </p:graphicFrame>
      <p:sp>
        <p:nvSpPr>
          <p:cNvPr id="8" name="Title 1"/>
          <p:cNvSpPr txBox="1">
            <a:spLocks/>
          </p:cNvSpPr>
          <p:nvPr/>
        </p:nvSpPr>
        <p:spPr bwMode="auto">
          <a:xfrm>
            <a:off x="285720" y="284142"/>
            <a:ext cx="8449718" cy="586722"/>
          </a:xfrm>
          <a:prstGeom prst="rect">
            <a:avLst/>
          </a:prstGeom>
          <a:noFill/>
          <a:ln w="9525">
            <a:noFill/>
            <a:miter lim="800000"/>
            <a:headEnd/>
            <a:tailEnd/>
          </a:ln>
        </p:spPr>
        <p:txBody>
          <a:bodyPr bIns="91440"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fontAlgn="auto">
              <a:lnSpc>
                <a:spcPct val="120000"/>
              </a:lnSpc>
              <a:spcBef>
                <a:spcPts val="580"/>
              </a:spcBef>
              <a:spcAft>
                <a:spcPts val="600"/>
              </a:spcAft>
              <a:defRPr/>
            </a:pPr>
            <a:r>
              <a:rPr lang="en-US" altLang="zh-CN" sz="3200">
                <a:ln>
                  <a:solidFill>
                    <a:srgbClr val="FF0000"/>
                  </a:solidFill>
                </a:ln>
                <a:solidFill>
                  <a:srgbClr val="C00000"/>
                </a:solidFill>
                <a:latin typeface="黑体" pitchFamily="2" charset="-122"/>
                <a:ea typeface="黑体" pitchFamily="2" charset="-122"/>
                <a:cs typeface="+mj-cs"/>
              </a:rPr>
              <a:t>1.</a:t>
            </a:r>
            <a:r>
              <a:rPr lang="zh-CN" altLang="en-US" sz="3200">
                <a:ln>
                  <a:solidFill>
                    <a:srgbClr val="FF0000"/>
                  </a:solidFill>
                </a:ln>
                <a:solidFill>
                  <a:srgbClr val="C00000"/>
                </a:solidFill>
                <a:latin typeface="黑体" pitchFamily="2" charset="-122"/>
                <a:ea typeface="黑体" pitchFamily="2" charset="-122"/>
                <a:cs typeface="+mj-cs"/>
              </a:rPr>
              <a:t>分类问题基本描述</a:t>
            </a:r>
            <a:endParaRPr lang="en-US" altLang="zh-CN" sz="3200" dirty="0">
              <a:ln>
                <a:solidFill>
                  <a:srgbClr val="FF0000"/>
                </a:solidFill>
              </a:ln>
              <a:solidFill>
                <a:srgbClr val="C00000"/>
              </a:solidFill>
              <a:latin typeface="Arial Narrow" pitchFamily="34" charset="0"/>
              <a:ea typeface="黑体" pitchFamily="2" charset="-122"/>
              <a:cs typeface="+mj-cs"/>
            </a:endParaRPr>
          </a:p>
        </p:txBody>
      </p:sp>
    </p:spTree>
    <p:extLst>
      <p:ext uri="{BB962C8B-B14F-4D97-AF65-F5344CB8AC3E}">
        <p14:creationId xmlns:p14="http://schemas.microsoft.com/office/powerpoint/2010/main" val="37996253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内容占位符 2"/>
          <p:cNvSpPr>
            <a:spLocks noGrp="1"/>
          </p:cNvSpPr>
          <p:nvPr>
            <p:ph sz="quarter" idx="1"/>
          </p:nvPr>
        </p:nvSpPr>
        <p:spPr>
          <a:xfrm>
            <a:off x="347663" y="884238"/>
            <a:ext cx="8643937" cy="5068887"/>
          </a:xfrm>
        </p:spPr>
        <p:txBody>
          <a:bodyPr/>
          <a:lstStyle/>
          <a:p>
            <a:pPr algn="just" eaLnBrk="1" hangingPunct="1"/>
            <a:r>
              <a:rPr lang="zh-CN" altLang="en-US" sz="2400" dirty="0">
                <a:latin typeface="Arial" pitchFamily="34" charset="0"/>
                <a:ea typeface="黑体" pitchFamily="2" charset="-122"/>
                <a:cs typeface="Arial" pitchFamily="34" charset="0"/>
              </a:rPr>
              <a:t>对于一个测试样本数据集</a:t>
            </a:r>
            <a:r>
              <a:rPr lang="en-US" altLang="zh-CN" sz="2400" dirty="0">
                <a:latin typeface="Arial" pitchFamily="34" charset="0"/>
                <a:ea typeface="黑体" pitchFamily="2" charset="-122"/>
                <a:cs typeface="Arial" pitchFamily="34" charset="0"/>
              </a:rPr>
              <a:t>TS = {ts1</a:t>
            </a:r>
            <a:r>
              <a:rPr lang="zh-CN" altLang="en-US" sz="2400" dirty="0">
                <a:latin typeface="Arial" pitchFamily="34" charset="0"/>
                <a:ea typeface="黑体" pitchFamily="2" charset="-122"/>
                <a:cs typeface="Arial" pitchFamily="34" charset="0"/>
              </a:rPr>
              <a:t>，</a:t>
            </a:r>
            <a:r>
              <a:rPr lang="en-US" altLang="zh-CN" sz="2400" dirty="0">
                <a:latin typeface="Arial" pitchFamily="34" charset="0"/>
                <a:ea typeface="黑体" pitchFamily="2" charset="-122"/>
                <a:cs typeface="Arial" pitchFamily="34" charset="0"/>
              </a:rPr>
              <a:t>ts2, ts3,…}</a:t>
            </a:r>
          </a:p>
          <a:p>
            <a:pPr algn="just" eaLnBrk="1" hangingPunct="1">
              <a:buFont typeface="Wingdings 2" pitchFamily="18" charset="2"/>
              <a:buNone/>
            </a:pPr>
            <a:r>
              <a:rPr lang="zh-CN" altLang="en-US" sz="2400" dirty="0">
                <a:latin typeface="Arial" pitchFamily="34" charset="0"/>
                <a:ea typeface="黑体" pitchFamily="2" charset="-122"/>
                <a:cs typeface="Arial" pitchFamily="34" charset="0"/>
              </a:rPr>
              <a:t>     每个测试样本</a:t>
            </a:r>
            <a:r>
              <a:rPr lang="en-US" altLang="zh-CN" sz="2400" dirty="0" err="1">
                <a:latin typeface="Arial" pitchFamily="34" charset="0"/>
                <a:ea typeface="黑体" pitchFamily="2" charset="-122"/>
                <a:cs typeface="Arial" pitchFamily="34" charset="0"/>
              </a:rPr>
              <a:t>ts</a:t>
            </a:r>
            <a:r>
              <a:rPr lang="zh-CN" altLang="en-US" sz="2400" dirty="0">
                <a:latin typeface="Arial" pitchFamily="34" charset="0"/>
                <a:ea typeface="黑体" pitchFamily="2" charset="-122"/>
                <a:cs typeface="Arial" pitchFamily="34" charset="0"/>
              </a:rPr>
              <a:t>也是一个三元组（</a:t>
            </a:r>
            <a:r>
              <a:rPr lang="en-US" altLang="zh-CN" sz="2400" dirty="0" err="1">
                <a:latin typeface="Arial" pitchFamily="34" charset="0"/>
                <a:ea typeface="黑体" pitchFamily="2" charset="-122"/>
                <a:cs typeface="Arial" pitchFamily="34" charset="0"/>
              </a:rPr>
              <a:t>tid</a:t>
            </a:r>
            <a:r>
              <a:rPr lang="zh-CN" altLang="en-US" sz="2400" dirty="0">
                <a:latin typeface="Arial" pitchFamily="34" charset="0"/>
                <a:ea typeface="黑体" pitchFamily="2" charset="-122"/>
                <a:cs typeface="Arial" pitchFamily="34" charset="0"/>
              </a:rPr>
              <a:t>，</a:t>
            </a:r>
            <a:r>
              <a:rPr lang="en-US" altLang="zh-CN" sz="2400" dirty="0">
                <a:latin typeface="Arial" pitchFamily="34" charset="0"/>
                <a:ea typeface="黑体" pitchFamily="2" charset="-122"/>
                <a:cs typeface="Arial" pitchFamily="34" charset="0"/>
              </a:rPr>
              <a:t>A</a:t>
            </a:r>
            <a:r>
              <a:rPr lang="zh-CN" altLang="en-US" sz="2400" dirty="0">
                <a:latin typeface="Arial" pitchFamily="34" charset="0"/>
                <a:ea typeface="黑体" pitchFamily="2" charset="-122"/>
                <a:cs typeface="Arial" pitchFamily="34" charset="0"/>
              </a:rPr>
              <a:t>，</a:t>
            </a:r>
            <a:r>
              <a:rPr lang="en-US" altLang="zh-CN" sz="2400" dirty="0">
                <a:latin typeface="Arial" pitchFamily="34" charset="0"/>
                <a:ea typeface="黑体" pitchFamily="2" charset="-122"/>
                <a:cs typeface="Arial" pitchFamily="34" charset="0"/>
              </a:rPr>
              <a:t>y’)</a:t>
            </a:r>
            <a:r>
              <a:rPr lang="zh-CN" altLang="en-US" sz="2400" dirty="0">
                <a:latin typeface="Arial" pitchFamily="34" charset="0"/>
                <a:ea typeface="黑体" pitchFamily="2" charset="-122"/>
                <a:cs typeface="Arial" pitchFamily="34" charset="0"/>
              </a:rPr>
              <a:t>，其中</a:t>
            </a:r>
            <a:r>
              <a:rPr lang="en-US" altLang="zh-CN" sz="2400" dirty="0">
                <a:latin typeface="Arial" pitchFamily="34" charset="0"/>
                <a:ea typeface="黑体" pitchFamily="2" charset="-122"/>
                <a:cs typeface="Arial" pitchFamily="34" charset="0"/>
              </a:rPr>
              <a:t>y’ </a:t>
            </a:r>
            <a:r>
              <a:rPr lang="zh-CN" altLang="en-US" sz="2400" dirty="0">
                <a:latin typeface="Arial" pitchFamily="34" charset="0"/>
                <a:ea typeface="黑体" pitchFamily="2" charset="-122"/>
                <a:cs typeface="Arial" pitchFamily="34" charset="0"/>
              </a:rPr>
              <a:t>未知</a:t>
            </a:r>
            <a:endParaRPr lang="en-US" altLang="zh-CN" sz="2400" dirty="0">
              <a:latin typeface="Arial" pitchFamily="34" charset="0"/>
              <a:ea typeface="黑体" pitchFamily="2" charset="-122"/>
              <a:cs typeface="Arial" pitchFamily="34" charset="0"/>
            </a:endParaRPr>
          </a:p>
          <a:p>
            <a:pPr algn="just" eaLnBrk="1" hangingPunct="1"/>
            <a:r>
              <a:rPr lang="zh-CN" altLang="en-US" sz="2400" dirty="0">
                <a:latin typeface="Arial" pitchFamily="34" charset="0"/>
                <a:ea typeface="黑体" pitchFamily="2" charset="-122"/>
                <a:cs typeface="Arial" pitchFamily="34" charset="0"/>
              </a:rPr>
              <a:t>需要解决的问题是：根据训练数据集来预测出每个</a:t>
            </a:r>
            <a:r>
              <a:rPr lang="en-US" altLang="zh-CN" sz="2400" dirty="0" err="1">
                <a:latin typeface="Arial" pitchFamily="34" charset="0"/>
                <a:ea typeface="黑体" pitchFamily="2" charset="-122"/>
                <a:cs typeface="Arial" pitchFamily="34" charset="0"/>
              </a:rPr>
              <a:t>ts</a:t>
            </a:r>
            <a:r>
              <a:rPr lang="zh-CN" altLang="en-US" sz="2400" dirty="0">
                <a:latin typeface="Arial" pitchFamily="34" charset="0"/>
                <a:ea typeface="黑体" pitchFamily="2" charset="-122"/>
                <a:cs typeface="Arial" pitchFamily="34" charset="0"/>
              </a:rPr>
              <a:t>的未知的分类标记</a:t>
            </a:r>
            <a:r>
              <a:rPr lang="en-US" altLang="zh-CN" sz="2400" dirty="0">
                <a:latin typeface="Arial" pitchFamily="34" charset="0"/>
                <a:ea typeface="黑体" pitchFamily="2" charset="-122"/>
                <a:cs typeface="Arial" pitchFamily="34" charset="0"/>
              </a:rPr>
              <a:t>y’</a:t>
            </a:r>
          </a:p>
          <a:p>
            <a:pPr algn="just" eaLnBrk="1" hangingPunct="1"/>
            <a:r>
              <a:rPr lang="zh-CN" altLang="en-US" sz="2400" dirty="0">
                <a:latin typeface="Arial" pitchFamily="34" charset="0"/>
                <a:ea typeface="黑体" pitchFamily="2" charset="-122"/>
                <a:cs typeface="Arial" pitchFamily="34" charset="0"/>
              </a:rPr>
              <a:t>训练数据集越大，对测试样本分类标记的预测越准确</a:t>
            </a:r>
            <a:endParaRPr lang="en-US" altLang="zh-CN" sz="2400" dirty="0">
              <a:latin typeface="Arial" pitchFamily="34" charset="0"/>
              <a:ea typeface="黑体" pitchFamily="2" charset="-122"/>
              <a:cs typeface="Arial" pitchFamily="34" charset="0"/>
            </a:endParaRPr>
          </a:p>
          <a:p>
            <a:pPr algn="just" eaLnBrk="1" hangingPunct="1"/>
            <a:endParaRPr lang="en-US" altLang="zh-CN" sz="2400" dirty="0">
              <a:latin typeface="Arial" pitchFamily="34" charset="0"/>
              <a:ea typeface="黑体" pitchFamily="2" charset="-122"/>
              <a:cs typeface="Arial" pitchFamily="34" charset="0"/>
            </a:endParaRPr>
          </a:p>
          <a:p>
            <a:pPr algn="just" eaLnBrk="1" hangingPunct="1"/>
            <a:endParaRPr lang="en-US" altLang="zh-CN" sz="2400" dirty="0">
              <a:latin typeface="Arial" pitchFamily="34" charset="0"/>
              <a:ea typeface="黑体" pitchFamily="2" charset="-122"/>
              <a:cs typeface="Arial" pitchFamily="34" charset="0"/>
            </a:endParaRPr>
          </a:p>
        </p:txBody>
      </p:sp>
      <p:graphicFrame>
        <p:nvGraphicFramePr>
          <p:cNvPr id="6" name="Table 5"/>
          <p:cNvGraphicFramePr>
            <a:graphicFrameLocks noGrp="1"/>
          </p:cNvGraphicFramePr>
          <p:nvPr/>
        </p:nvGraphicFramePr>
        <p:xfrm>
          <a:off x="241300" y="4051300"/>
          <a:ext cx="3975102" cy="2011680"/>
        </p:xfrm>
        <a:graphic>
          <a:graphicData uri="http://schemas.openxmlformats.org/drawingml/2006/table">
            <a:tbl>
              <a:tblPr firstRow="1" bandRow="1">
                <a:tableStyleId>{D7AC3CCA-C797-4891-BE02-D94E43425B78}</a:tableStyleId>
              </a:tblPr>
              <a:tblGrid>
                <a:gridCol w="662517">
                  <a:extLst>
                    <a:ext uri="{9D8B030D-6E8A-4147-A177-3AD203B41FA5}">
                      <a16:colId xmlns:a16="http://schemas.microsoft.com/office/drawing/2014/main" val="20000"/>
                    </a:ext>
                  </a:extLst>
                </a:gridCol>
                <a:gridCol w="662517">
                  <a:extLst>
                    <a:ext uri="{9D8B030D-6E8A-4147-A177-3AD203B41FA5}">
                      <a16:colId xmlns:a16="http://schemas.microsoft.com/office/drawing/2014/main" val="20001"/>
                    </a:ext>
                  </a:extLst>
                </a:gridCol>
                <a:gridCol w="662517">
                  <a:extLst>
                    <a:ext uri="{9D8B030D-6E8A-4147-A177-3AD203B41FA5}">
                      <a16:colId xmlns:a16="http://schemas.microsoft.com/office/drawing/2014/main" val="20002"/>
                    </a:ext>
                  </a:extLst>
                </a:gridCol>
                <a:gridCol w="662517">
                  <a:extLst>
                    <a:ext uri="{9D8B030D-6E8A-4147-A177-3AD203B41FA5}">
                      <a16:colId xmlns:a16="http://schemas.microsoft.com/office/drawing/2014/main" val="20003"/>
                    </a:ext>
                  </a:extLst>
                </a:gridCol>
                <a:gridCol w="662517">
                  <a:extLst>
                    <a:ext uri="{9D8B030D-6E8A-4147-A177-3AD203B41FA5}">
                      <a16:colId xmlns:a16="http://schemas.microsoft.com/office/drawing/2014/main" val="20004"/>
                    </a:ext>
                  </a:extLst>
                </a:gridCol>
                <a:gridCol w="662517">
                  <a:extLst>
                    <a:ext uri="{9D8B030D-6E8A-4147-A177-3AD203B41FA5}">
                      <a16:colId xmlns:a16="http://schemas.microsoft.com/office/drawing/2014/main" val="20005"/>
                    </a:ext>
                  </a:extLst>
                </a:gridCol>
              </a:tblGrid>
              <a:tr h="307340">
                <a:tc>
                  <a:txBody>
                    <a:bodyPr/>
                    <a:lstStyle/>
                    <a:p>
                      <a:pPr algn="ctr"/>
                      <a:r>
                        <a:rPr lang="en-US" altLang="zh-CN" sz="1600" dirty="0">
                          <a:solidFill>
                            <a:schemeClr val="bg1"/>
                          </a:solidFill>
                          <a:latin typeface="Arial" pitchFamily="34" charset="0"/>
                          <a:cs typeface="Arial" pitchFamily="34" charset="0"/>
                        </a:rPr>
                        <a:t>tid</a:t>
                      </a:r>
                      <a:endParaRPr lang="zh-CN" altLang="en-US" sz="1600" dirty="0">
                        <a:solidFill>
                          <a:schemeClr val="bg1"/>
                        </a:solidFill>
                        <a:latin typeface="Arial" pitchFamily="34" charset="0"/>
                        <a:cs typeface="Arial" pitchFamily="34" charset="0"/>
                      </a:endParaRPr>
                    </a:p>
                  </a:txBody>
                  <a:tcPr>
                    <a:solidFill>
                      <a:srgbClr val="0066FF"/>
                    </a:solidFill>
                  </a:tcPr>
                </a:tc>
                <a:tc>
                  <a:txBody>
                    <a:bodyPr/>
                    <a:lstStyle/>
                    <a:p>
                      <a:pPr algn="ctr"/>
                      <a:r>
                        <a:rPr lang="en-US" altLang="zh-CN" sz="1600" dirty="0">
                          <a:latin typeface="Arial" pitchFamily="34" charset="0"/>
                          <a:cs typeface="Arial" pitchFamily="34" charset="0"/>
                        </a:rPr>
                        <a:t>age</a:t>
                      </a:r>
                      <a:endParaRPr lang="zh-CN" altLang="en-US" sz="1600" dirty="0">
                        <a:latin typeface="Arial" pitchFamily="34" charset="0"/>
                        <a:cs typeface="Arial" pitchFamily="34" charset="0"/>
                      </a:endParaRPr>
                    </a:p>
                  </a:txBody>
                  <a:tcPr>
                    <a:solidFill>
                      <a:srgbClr val="23B220"/>
                    </a:solidFill>
                  </a:tcPr>
                </a:tc>
                <a:tc>
                  <a:txBody>
                    <a:bodyPr/>
                    <a:lstStyle/>
                    <a:p>
                      <a:pPr algn="ctr"/>
                      <a:r>
                        <a:rPr lang="en-US" altLang="zh-CN" sz="1600" dirty="0">
                          <a:latin typeface="Arial" pitchFamily="34" charset="0"/>
                          <a:cs typeface="Arial" pitchFamily="34" charset="0"/>
                        </a:rPr>
                        <a:t>sex</a:t>
                      </a:r>
                      <a:endParaRPr lang="zh-CN" altLang="en-US" sz="1600" dirty="0">
                        <a:latin typeface="Arial" pitchFamily="34" charset="0"/>
                        <a:cs typeface="Arial" pitchFamily="34" charset="0"/>
                      </a:endParaRPr>
                    </a:p>
                  </a:txBody>
                  <a:tcPr>
                    <a:solidFill>
                      <a:srgbClr val="23B220"/>
                    </a:solidFill>
                  </a:tcPr>
                </a:tc>
                <a:tc>
                  <a:txBody>
                    <a:bodyPr/>
                    <a:lstStyle/>
                    <a:p>
                      <a:pPr algn="ctr"/>
                      <a:r>
                        <a:rPr lang="en-US" altLang="zh-CN" sz="1600" dirty="0">
                          <a:latin typeface="Arial" pitchFamily="34" charset="0"/>
                          <a:cs typeface="Arial" pitchFamily="34" charset="0"/>
                        </a:rPr>
                        <a:t>cm</a:t>
                      </a:r>
                      <a:endParaRPr lang="zh-CN" altLang="en-US" sz="1600" dirty="0">
                        <a:latin typeface="Arial" pitchFamily="34" charset="0"/>
                        <a:cs typeface="Arial" pitchFamily="34" charset="0"/>
                      </a:endParaRPr>
                    </a:p>
                  </a:txBody>
                  <a:tcPr>
                    <a:solidFill>
                      <a:srgbClr val="23B220"/>
                    </a:solidFill>
                  </a:tcPr>
                </a:tc>
                <a:tc>
                  <a:txBody>
                    <a:bodyPr/>
                    <a:lstStyle/>
                    <a:p>
                      <a:pPr algn="ctr"/>
                      <a:r>
                        <a:rPr lang="en-US" altLang="zh-CN" sz="1600" dirty="0">
                          <a:latin typeface="Arial" pitchFamily="34" charset="0"/>
                          <a:cs typeface="Arial" pitchFamily="34" charset="0"/>
                        </a:rPr>
                        <a:t>Kg</a:t>
                      </a:r>
                      <a:endParaRPr lang="zh-CN" altLang="en-US" sz="1600" dirty="0">
                        <a:latin typeface="Arial" pitchFamily="34" charset="0"/>
                        <a:cs typeface="Arial" pitchFamily="34" charset="0"/>
                      </a:endParaRPr>
                    </a:p>
                  </a:txBody>
                  <a:tcPr>
                    <a:solidFill>
                      <a:srgbClr val="23B220"/>
                    </a:solidFill>
                  </a:tcPr>
                </a:tc>
                <a:tc>
                  <a:txBody>
                    <a:bodyPr/>
                    <a:lstStyle/>
                    <a:p>
                      <a:pPr algn="ctr"/>
                      <a:r>
                        <a:rPr lang="zh-CN" altLang="en-US" sz="1600" dirty="0">
                          <a:latin typeface="Arial" pitchFamily="34" charset="0"/>
                          <a:cs typeface="Arial" pitchFamily="34" charset="0"/>
                        </a:rPr>
                        <a:t>发育</a:t>
                      </a:r>
                    </a:p>
                  </a:txBody>
                  <a:tcPr>
                    <a:solidFill>
                      <a:srgbClr val="FFFF00"/>
                    </a:solidFill>
                  </a:tcPr>
                </a:tc>
                <a:extLst>
                  <a:ext uri="{0D108BD9-81ED-4DB2-BD59-A6C34878D82A}">
                    <a16:rowId xmlns:a16="http://schemas.microsoft.com/office/drawing/2014/main" val="10000"/>
                  </a:ext>
                </a:extLst>
              </a:tr>
              <a:tr h="307340">
                <a:tc>
                  <a:txBody>
                    <a:bodyPr/>
                    <a:lstStyle/>
                    <a:p>
                      <a:pPr algn="ctr"/>
                      <a:r>
                        <a:rPr lang="en-US" altLang="zh-CN" sz="1600" dirty="0">
                          <a:latin typeface="Arial" pitchFamily="34" charset="0"/>
                          <a:cs typeface="Arial" pitchFamily="34" charset="0"/>
                        </a:rPr>
                        <a:t>1</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2</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M</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80</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14</a:t>
                      </a:r>
                      <a:endParaRPr lang="zh-CN" altLang="en-US" sz="1600" dirty="0">
                        <a:latin typeface="Arial" pitchFamily="34" charset="0"/>
                        <a:cs typeface="Arial" pitchFamily="34" charset="0"/>
                      </a:endParaRPr>
                    </a:p>
                  </a:txBody>
                  <a:tcPr/>
                </a:tc>
                <a:tc>
                  <a:txBody>
                    <a:bodyPr/>
                    <a:lstStyle/>
                    <a:p>
                      <a:pPr algn="ctr"/>
                      <a:r>
                        <a:rPr lang="zh-CN" altLang="en-US" sz="1600" dirty="0">
                          <a:latin typeface="Arial" pitchFamily="34" charset="0"/>
                          <a:cs typeface="Arial" pitchFamily="34" charset="0"/>
                        </a:rPr>
                        <a:t>良好</a:t>
                      </a:r>
                    </a:p>
                  </a:txBody>
                  <a:tcPr/>
                </a:tc>
                <a:extLst>
                  <a:ext uri="{0D108BD9-81ED-4DB2-BD59-A6C34878D82A}">
                    <a16:rowId xmlns:a16="http://schemas.microsoft.com/office/drawing/2014/main" val="10001"/>
                  </a:ext>
                </a:extLst>
              </a:tr>
              <a:tr h="307340">
                <a:tc>
                  <a:txBody>
                    <a:bodyPr/>
                    <a:lstStyle/>
                    <a:p>
                      <a:pPr algn="ctr"/>
                      <a:r>
                        <a:rPr lang="en-US" altLang="zh-CN" sz="1600" dirty="0">
                          <a:latin typeface="Arial" pitchFamily="34" charset="0"/>
                          <a:cs typeface="Arial" pitchFamily="34" charset="0"/>
                        </a:rPr>
                        <a:t>2</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3</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M</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82</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12</a:t>
                      </a:r>
                      <a:endParaRPr lang="zh-CN" altLang="en-US" sz="1600" dirty="0">
                        <a:latin typeface="Arial" pitchFamily="34" charset="0"/>
                        <a:cs typeface="Arial" pitchFamily="34" charset="0"/>
                      </a:endParaRPr>
                    </a:p>
                  </a:txBody>
                  <a:tcPr/>
                </a:tc>
                <a:tc>
                  <a:txBody>
                    <a:bodyPr/>
                    <a:lstStyle/>
                    <a:p>
                      <a:pPr algn="ctr"/>
                      <a:r>
                        <a:rPr lang="zh-CN" altLang="en-US" sz="1600" dirty="0">
                          <a:latin typeface="Arial" pitchFamily="34" charset="0"/>
                          <a:cs typeface="Arial" pitchFamily="34" charset="0"/>
                        </a:rPr>
                        <a:t>不良</a:t>
                      </a:r>
                    </a:p>
                  </a:txBody>
                  <a:tcPr/>
                </a:tc>
                <a:extLst>
                  <a:ext uri="{0D108BD9-81ED-4DB2-BD59-A6C34878D82A}">
                    <a16:rowId xmlns:a16="http://schemas.microsoft.com/office/drawing/2014/main" val="10002"/>
                  </a:ext>
                </a:extLst>
              </a:tr>
              <a:tr h="307340">
                <a:tc>
                  <a:txBody>
                    <a:bodyPr/>
                    <a:lstStyle/>
                    <a:p>
                      <a:pPr algn="ctr"/>
                      <a:r>
                        <a:rPr lang="en-US" altLang="zh-CN" sz="1600" dirty="0">
                          <a:latin typeface="Arial" pitchFamily="34" charset="0"/>
                          <a:cs typeface="Arial" pitchFamily="34" charset="0"/>
                        </a:rPr>
                        <a:t>3</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2</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F</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68</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12</a:t>
                      </a:r>
                      <a:endParaRPr lang="zh-CN" altLang="en-US" sz="1600" dirty="0">
                        <a:latin typeface="Arial" pitchFamily="34" charset="0"/>
                        <a:cs typeface="Arial" pitchFamily="34" charset="0"/>
                      </a:endParaRPr>
                    </a:p>
                  </a:txBody>
                  <a:tcPr/>
                </a:tc>
                <a:tc>
                  <a:txBody>
                    <a:bodyPr/>
                    <a:lstStyle/>
                    <a:p>
                      <a:pPr algn="ctr"/>
                      <a:r>
                        <a:rPr lang="zh-CN" altLang="en-US" sz="1600" dirty="0">
                          <a:latin typeface="Arial" pitchFamily="34" charset="0"/>
                          <a:cs typeface="Arial" pitchFamily="34" charset="0"/>
                        </a:rPr>
                        <a:t>良好</a:t>
                      </a:r>
                    </a:p>
                  </a:txBody>
                  <a:tcPr/>
                </a:tc>
                <a:extLst>
                  <a:ext uri="{0D108BD9-81ED-4DB2-BD59-A6C34878D82A}">
                    <a16:rowId xmlns:a16="http://schemas.microsoft.com/office/drawing/2014/main" val="10003"/>
                  </a:ext>
                </a:extLst>
              </a:tr>
              <a:tr h="307340">
                <a:tc>
                  <a:txBody>
                    <a:bodyPr/>
                    <a:lstStyle/>
                    <a:p>
                      <a:pPr algn="ctr"/>
                      <a:r>
                        <a:rPr lang="en-US" altLang="zh-CN" sz="1600" dirty="0">
                          <a:latin typeface="Arial" pitchFamily="34" charset="0"/>
                          <a:cs typeface="Arial" pitchFamily="34" charset="0"/>
                        </a:rPr>
                        <a:t>4</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2</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F</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75</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17</a:t>
                      </a:r>
                      <a:endParaRPr lang="zh-CN" altLang="en-US" sz="1600" dirty="0">
                        <a:latin typeface="Arial" pitchFamily="34" charset="0"/>
                        <a:cs typeface="Arial"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Arial" pitchFamily="34" charset="0"/>
                          <a:cs typeface="Arial" pitchFamily="34" charset="0"/>
                        </a:rPr>
                        <a:t>肥胖</a:t>
                      </a:r>
                    </a:p>
                  </a:txBody>
                  <a:tcPr/>
                </a:tc>
                <a:extLst>
                  <a:ext uri="{0D108BD9-81ED-4DB2-BD59-A6C34878D82A}">
                    <a16:rowId xmlns:a16="http://schemas.microsoft.com/office/drawing/2014/main" val="10004"/>
                  </a:ext>
                </a:extLst>
              </a:tr>
              <a:tr h="307340">
                <a:tc>
                  <a:txBody>
                    <a:bodyPr/>
                    <a:lstStyle/>
                    <a:p>
                      <a:pPr algn="ctr"/>
                      <a:r>
                        <a:rPr lang="en-US" altLang="zh-CN" sz="1600" dirty="0">
                          <a:latin typeface="Arial" pitchFamily="34" charset="0"/>
                          <a:cs typeface="Arial" pitchFamily="34" charset="0"/>
                        </a:rPr>
                        <a:t>…</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a:t>
                      </a:r>
                      <a:endParaRPr lang="zh-CN" altLang="en-US" sz="1600" dirty="0">
                        <a:latin typeface="Arial" pitchFamily="34" charset="0"/>
                        <a:cs typeface="Arial" pitchFamily="34" charset="0"/>
                      </a:endParaRPr>
                    </a:p>
                  </a:txBody>
                  <a:tcPr/>
                </a:tc>
                <a:extLst>
                  <a:ext uri="{0D108BD9-81ED-4DB2-BD59-A6C34878D82A}">
                    <a16:rowId xmlns:a16="http://schemas.microsoft.com/office/drawing/2014/main" val="10005"/>
                  </a:ext>
                </a:extLst>
              </a:tr>
            </a:tbl>
          </a:graphicData>
        </a:graphic>
      </p:graphicFrame>
      <p:graphicFrame>
        <p:nvGraphicFramePr>
          <p:cNvPr id="7" name="Table 6"/>
          <p:cNvGraphicFramePr>
            <a:graphicFrameLocks noGrp="1"/>
          </p:cNvGraphicFramePr>
          <p:nvPr/>
        </p:nvGraphicFramePr>
        <p:xfrm>
          <a:off x="4991100" y="4025900"/>
          <a:ext cx="3975102" cy="2087880"/>
        </p:xfrm>
        <a:graphic>
          <a:graphicData uri="http://schemas.openxmlformats.org/drawingml/2006/table">
            <a:tbl>
              <a:tblPr firstRow="1" bandRow="1">
                <a:tableStyleId>{5C22544A-7EE6-4342-B048-85BDC9FD1C3A}</a:tableStyleId>
              </a:tblPr>
              <a:tblGrid>
                <a:gridCol w="662517">
                  <a:extLst>
                    <a:ext uri="{9D8B030D-6E8A-4147-A177-3AD203B41FA5}">
                      <a16:colId xmlns:a16="http://schemas.microsoft.com/office/drawing/2014/main" val="20000"/>
                    </a:ext>
                  </a:extLst>
                </a:gridCol>
                <a:gridCol w="662517">
                  <a:extLst>
                    <a:ext uri="{9D8B030D-6E8A-4147-A177-3AD203B41FA5}">
                      <a16:colId xmlns:a16="http://schemas.microsoft.com/office/drawing/2014/main" val="20001"/>
                    </a:ext>
                  </a:extLst>
                </a:gridCol>
                <a:gridCol w="662517">
                  <a:extLst>
                    <a:ext uri="{9D8B030D-6E8A-4147-A177-3AD203B41FA5}">
                      <a16:colId xmlns:a16="http://schemas.microsoft.com/office/drawing/2014/main" val="20002"/>
                    </a:ext>
                  </a:extLst>
                </a:gridCol>
                <a:gridCol w="662517">
                  <a:extLst>
                    <a:ext uri="{9D8B030D-6E8A-4147-A177-3AD203B41FA5}">
                      <a16:colId xmlns:a16="http://schemas.microsoft.com/office/drawing/2014/main" val="20003"/>
                    </a:ext>
                  </a:extLst>
                </a:gridCol>
                <a:gridCol w="662517">
                  <a:extLst>
                    <a:ext uri="{9D8B030D-6E8A-4147-A177-3AD203B41FA5}">
                      <a16:colId xmlns:a16="http://schemas.microsoft.com/office/drawing/2014/main" val="20004"/>
                    </a:ext>
                  </a:extLst>
                </a:gridCol>
                <a:gridCol w="662517">
                  <a:extLst>
                    <a:ext uri="{9D8B030D-6E8A-4147-A177-3AD203B41FA5}">
                      <a16:colId xmlns:a16="http://schemas.microsoft.com/office/drawing/2014/main" val="20005"/>
                    </a:ext>
                  </a:extLst>
                </a:gridCol>
              </a:tblGrid>
              <a:tr h="347980">
                <a:tc>
                  <a:txBody>
                    <a:bodyPr/>
                    <a:lstStyle/>
                    <a:p>
                      <a:pPr algn="ctr"/>
                      <a:r>
                        <a:rPr lang="en-US" altLang="zh-CN" sz="1600" dirty="0">
                          <a:latin typeface="Arial" pitchFamily="34" charset="0"/>
                          <a:cs typeface="Arial" pitchFamily="34" charset="0"/>
                        </a:rPr>
                        <a:t>tid</a:t>
                      </a:r>
                      <a:endParaRPr lang="zh-CN" altLang="en-US" sz="1600" dirty="0">
                        <a:latin typeface="Arial" pitchFamily="34" charset="0"/>
                        <a:cs typeface="Arial" pitchFamily="34" charset="0"/>
                      </a:endParaRPr>
                    </a:p>
                  </a:txBody>
                  <a:tcPr>
                    <a:solidFill>
                      <a:srgbClr val="0066FF"/>
                    </a:solidFill>
                  </a:tcPr>
                </a:tc>
                <a:tc>
                  <a:txBody>
                    <a:bodyPr/>
                    <a:lstStyle/>
                    <a:p>
                      <a:pPr algn="ctr"/>
                      <a:r>
                        <a:rPr lang="en-US" altLang="zh-CN" sz="1600" dirty="0">
                          <a:latin typeface="Arial" pitchFamily="34" charset="0"/>
                          <a:cs typeface="Arial" pitchFamily="34" charset="0"/>
                        </a:rPr>
                        <a:t>age</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sex</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cm</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Kg</a:t>
                      </a:r>
                      <a:endParaRPr lang="zh-CN" altLang="en-US" sz="1600" dirty="0">
                        <a:latin typeface="Arial" pitchFamily="34" charset="0"/>
                        <a:cs typeface="Arial" pitchFamily="34" charset="0"/>
                      </a:endParaRPr>
                    </a:p>
                  </a:txBody>
                  <a:tcPr/>
                </a:tc>
                <a:tc>
                  <a:txBody>
                    <a:bodyPr/>
                    <a:lstStyle/>
                    <a:p>
                      <a:pPr algn="ctr"/>
                      <a:r>
                        <a:rPr lang="zh-CN" altLang="en-US" sz="1600" dirty="0">
                          <a:solidFill>
                            <a:schemeClr val="tx1"/>
                          </a:solidFill>
                          <a:latin typeface="Arial" pitchFamily="34" charset="0"/>
                          <a:cs typeface="Arial" pitchFamily="34" charset="0"/>
                        </a:rPr>
                        <a:t>发育</a:t>
                      </a:r>
                    </a:p>
                  </a:txBody>
                  <a:tcPr>
                    <a:solidFill>
                      <a:srgbClr val="FFFF00"/>
                    </a:solidFill>
                  </a:tcPr>
                </a:tc>
                <a:extLst>
                  <a:ext uri="{0D108BD9-81ED-4DB2-BD59-A6C34878D82A}">
                    <a16:rowId xmlns:a16="http://schemas.microsoft.com/office/drawing/2014/main" val="10000"/>
                  </a:ext>
                </a:extLst>
              </a:tr>
              <a:tr h="347980">
                <a:tc>
                  <a:txBody>
                    <a:bodyPr/>
                    <a:lstStyle/>
                    <a:p>
                      <a:pPr algn="ctr"/>
                      <a:r>
                        <a:rPr lang="en-US" altLang="zh-CN" sz="1600" dirty="0">
                          <a:latin typeface="Arial" pitchFamily="34" charset="0"/>
                          <a:cs typeface="Arial" pitchFamily="34" charset="0"/>
                        </a:rPr>
                        <a:t>1</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2</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F</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70</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15</a:t>
                      </a:r>
                      <a:endParaRPr lang="zh-CN" altLang="en-US" sz="1600" dirty="0">
                        <a:latin typeface="Arial" pitchFamily="34" charset="0"/>
                        <a:cs typeface="Arial" pitchFamily="34" charset="0"/>
                      </a:endParaRPr>
                    </a:p>
                  </a:txBody>
                  <a:tcPr/>
                </a:tc>
                <a:tc>
                  <a:txBody>
                    <a:bodyPr/>
                    <a:lstStyle/>
                    <a:p>
                      <a:pPr algn="ctr"/>
                      <a:r>
                        <a:rPr lang="zh-CN" altLang="en-US" sz="1600" dirty="0">
                          <a:latin typeface="Arial" pitchFamily="34" charset="0"/>
                          <a:cs typeface="Arial" pitchFamily="34" charset="0"/>
                        </a:rPr>
                        <a:t>？</a:t>
                      </a:r>
                    </a:p>
                  </a:txBody>
                  <a:tcPr/>
                </a:tc>
                <a:extLst>
                  <a:ext uri="{0D108BD9-81ED-4DB2-BD59-A6C34878D82A}">
                    <a16:rowId xmlns:a16="http://schemas.microsoft.com/office/drawing/2014/main" val="10001"/>
                  </a:ext>
                </a:extLst>
              </a:tr>
              <a:tr h="347980">
                <a:tc>
                  <a:txBody>
                    <a:bodyPr/>
                    <a:lstStyle/>
                    <a:p>
                      <a:pPr algn="ctr"/>
                      <a:r>
                        <a:rPr lang="en-US" altLang="zh-CN" sz="1600" dirty="0">
                          <a:latin typeface="Arial" pitchFamily="34" charset="0"/>
                          <a:cs typeface="Arial" pitchFamily="34" charset="0"/>
                        </a:rPr>
                        <a:t>2</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2</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M</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82</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12</a:t>
                      </a:r>
                      <a:endParaRPr lang="zh-CN" altLang="en-US" sz="1600" dirty="0">
                        <a:latin typeface="Arial" pitchFamily="34" charset="0"/>
                        <a:cs typeface="Arial" pitchFamily="34" charset="0"/>
                      </a:endParaRPr>
                    </a:p>
                  </a:txBody>
                  <a:tcPr/>
                </a:tc>
                <a:tc>
                  <a:txBody>
                    <a:bodyPr/>
                    <a:lstStyle/>
                    <a:p>
                      <a:pPr algn="ctr"/>
                      <a:r>
                        <a:rPr lang="zh-CN" altLang="en-US" sz="1600" dirty="0">
                          <a:latin typeface="Arial" pitchFamily="34" charset="0"/>
                          <a:cs typeface="Arial" pitchFamily="34" charset="0"/>
                        </a:rPr>
                        <a:t>？</a:t>
                      </a:r>
                    </a:p>
                  </a:txBody>
                  <a:tcPr/>
                </a:tc>
                <a:extLst>
                  <a:ext uri="{0D108BD9-81ED-4DB2-BD59-A6C34878D82A}">
                    <a16:rowId xmlns:a16="http://schemas.microsoft.com/office/drawing/2014/main" val="10002"/>
                  </a:ext>
                </a:extLst>
              </a:tr>
              <a:tr h="347980">
                <a:tc>
                  <a:txBody>
                    <a:bodyPr/>
                    <a:lstStyle/>
                    <a:p>
                      <a:pPr algn="ctr"/>
                      <a:r>
                        <a:rPr lang="en-US" altLang="zh-CN" sz="1600" dirty="0">
                          <a:latin typeface="Arial" pitchFamily="34" charset="0"/>
                          <a:cs typeface="Arial" pitchFamily="34" charset="0"/>
                        </a:rPr>
                        <a:t>3</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3</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F</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68</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12</a:t>
                      </a:r>
                      <a:endParaRPr lang="zh-CN" altLang="en-US" sz="1600" dirty="0">
                        <a:latin typeface="Arial" pitchFamily="34" charset="0"/>
                        <a:cs typeface="Arial" pitchFamily="34" charset="0"/>
                      </a:endParaRPr>
                    </a:p>
                  </a:txBody>
                  <a:tcPr/>
                </a:tc>
                <a:tc>
                  <a:txBody>
                    <a:bodyPr/>
                    <a:lstStyle/>
                    <a:p>
                      <a:pPr algn="ctr"/>
                      <a:r>
                        <a:rPr lang="zh-CN" altLang="en-US" sz="1600" dirty="0">
                          <a:latin typeface="Arial" pitchFamily="34" charset="0"/>
                          <a:cs typeface="Arial" pitchFamily="34" charset="0"/>
                        </a:rPr>
                        <a:t>？</a:t>
                      </a:r>
                    </a:p>
                  </a:txBody>
                  <a:tcPr/>
                </a:tc>
                <a:extLst>
                  <a:ext uri="{0D108BD9-81ED-4DB2-BD59-A6C34878D82A}">
                    <a16:rowId xmlns:a16="http://schemas.microsoft.com/office/drawing/2014/main" val="10003"/>
                  </a:ext>
                </a:extLst>
              </a:tr>
              <a:tr h="347980">
                <a:tc>
                  <a:txBody>
                    <a:bodyPr/>
                    <a:lstStyle/>
                    <a:p>
                      <a:pPr algn="ctr"/>
                      <a:r>
                        <a:rPr lang="en-US" altLang="zh-CN" sz="1600" dirty="0">
                          <a:latin typeface="Arial" pitchFamily="34" charset="0"/>
                          <a:cs typeface="Arial" pitchFamily="34" charset="0"/>
                        </a:rPr>
                        <a:t>4</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2</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M</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75</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17</a:t>
                      </a:r>
                      <a:endParaRPr lang="zh-CN" altLang="en-US" sz="1600" dirty="0">
                        <a:latin typeface="Arial" pitchFamily="34" charset="0"/>
                        <a:cs typeface="Arial" pitchFamily="34" charset="0"/>
                      </a:endParaRPr>
                    </a:p>
                  </a:txBody>
                  <a:tcPr/>
                </a:tc>
                <a:tc>
                  <a:txBody>
                    <a:bodyPr/>
                    <a:lstStyle/>
                    <a:p>
                      <a:pPr algn="ctr"/>
                      <a:r>
                        <a:rPr lang="zh-CN" altLang="en-US" sz="1600" dirty="0">
                          <a:latin typeface="Arial" pitchFamily="34" charset="0"/>
                          <a:cs typeface="Arial" pitchFamily="34" charset="0"/>
                        </a:rPr>
                        <a:t>？</a:t>
                      </a:r>
                    </a:p>
                  </a:txBody>
                  <a:tcPr/>
                </a:tc>
                <a:extLst>
                  <a:ext uri="{0D108BD9-81ED-4DB2-BD59-A6C34878D82A}">
                    <a16:rowId xmlns:a16="http://schemas.microsoft.com/office/drawing/2014/main" val="10004"/>
                  </a:ext>
                </a:extLst>
              </a:tr>
              <a:tr h="347980">
                <a:tc>
                  <a:txBody>
                    <a:bodyPr/>
                    <a:lstStyle/>
                    <a:p>
                      <a:pPr algn="ctr"/>
                      <a:r>
                        <a:rPr lang="en-US" altLang="zh-CN" sz="1600" dirty="0">
                          <a:latin typeface="Arial" pitchFamily="34" charset="0"/>
                          <a:cs typeface="Arial" pitchFamily="34" charset="0"/>
                        </a:rPr>
                        <a:t>…</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a:t>
                      </a:r>
                      <a:endParaRPr lang="zh-CN" altLang="en-US" sz="1600" dirty="0">
                        <a:latin typeface="Arial" pitchFamily="34" charset="0"/>
                        <a:cs typeface="Arial" pitchFamily="34" charset="0"/>
                      </a:endParaRPr>
                    </a:p>
                  </a:txBody>
                  <a:tcPr/>
                </a:tc>
                <a:tc>
                  <a:txBody>
                    <a:bodyPr/>
                    <a:lstStyle/>
                    <a:p>
                      <a:pPr algn="ctr"/>
                      <a:r>
                        <a:rPr lang="en-US" altLang="zh-CN" sz="1600" dirty="0">
                          <a:latin typeface="Arial" pitchFamily="34" charset="0"/>
                          <a:cs typeface="Arial" pitchFamily="34" charset="0"/>
                        </a:rPr>
                        <a:t>…</a:t>
                      </a:r>
                      <a:endParaRPr lang="zh-CN" altLang="en-US" sz="1600" dirty="0">
                        <a:latin typeface="Arial" pitchFamily="34" charset="0"/>
                        <a:cs typeface="Arial" pitchFamily="34" charset="0"/>
                      </a:endParaRPr>
                    </a:p>
                  </a:txBody>
                  <a:tcPr/>
                </a:tc>
                <a:extLst>
                  <a:ext uri="{0D108BD9-81ED-4DB2-BD59-A6C34878D82A}">
                    <a16:rowId xmlns:a16="http://schemas.microsoft.com/office/drawing/2014/main" val="10005"/>
                  </a:ext>
                </a:extLst>
              </a:tr>
            </a:tbl>
          </a:graphicData>
        </a:graphic>
      </p:graphicFrame>
      <p:sp>
        <p:nvSpPr>
          <p:cNvPr id="8" name="Right Arrow 7"/>
          <p:cNvSpPr/>
          <p:nvPr/>
        </p:nvSpPr>
        <p:spPr>
          <a:xfrm>
            <a:off x="4356100" y="4876800"/>
            <a:ext cx="482600" cy="330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1546" name="TextBox 8"/>
          <p:cNvSpPr txBox="1">
            <a:spLocks noChangeArrowheads="1"/>
          </p:cNvSpPr>
          <p:nvPr/>
        </p:nvSpPr>
        <p:spPr bwMode="auto">
          <a:xfrm>
            <a:off x="330200" y="3517900"/>
            <a:ext cx="8039100" cy="369888"/>
          </a:xfrm>
          <a:prstGeom prst="rect">
            <a:avLst/>
          </a:prstGeom>
          <a:noFill/>
          <a:ln w="9525">
            <a:noFill/>
            <a:miter lim="800000"/>
            <a:headEnd/>
            <a:tailEnd/>
          </a:ln>
        </p:spPr>
        <p:txBody>
          <a:bodyPr>
            <a:spAutoFit/>
          </a:bodyPr>
          <a:lstStyle/>
          <a:p>
            <a:r>
              <a:rPr lang="zh-CN" altLang="en-US" b="1" dirty="0">
                <a:latin typeface="Perpetua" pitchFamily="18" charset="0"/>
              </a:rPr>
              <a:t>                     训练样本数据                                                                 测试样本数据</a:t>
            </a:r>
          </a:p>
        </p:txBody>
      </p:sp>
      <p:sp>
        <p:nvSpPr>
          <p:cNvPr id="10" name="Title 1"/>
          <p:cNvSpPr>
            <a:spLocks noGrp="1"/>
          </p:cNvSpPr>
          <p:nvPr>
            <p:ph type="title"/>
          </p:nvPr>
        </p:nvSpPr>
        <p:spPr>
          <a:xfrm>
            <a:off x="463520" y="322242"/>
            <a:ext cx="8449718" cy="5867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分类问题基本描述</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Tree>
    <p:extLst>
      <p:ext uri="{BB962C8B-B14F-4D97-AF65-F5344CB8AC3E}">
        <p14:creationId xmlns:p14="http://schemas.microsoft.com/office/powerpoint/2010/main" val="161171942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内容占位符 2"/>
          <p:cNvSpPr>
            <a:spLocks noGrp="1"/>
          </p:cNvSpPr>
          <p:nvPr>
            <p:ph sz="quarter" idx="1"/>
          </p:nvPr>
        </p:nvSpPr>
        <p:spPr>
          <a:xfrm>
            <a:off x="214313" y="1062038"/>
            <a:ext cx="8643937" cy="5068887"/>
          </a:xfrm>
        </p:spPr>
        <p:txBody>
          <a:bodyPr/>
          <a:lstStyle/>
          <a:p>
            <a:pPr algn="just" eaLnBrk="1" hangingPunct="1">
              <a:buFont typeface="Wingdings 2" pitchFamily="18" charset="2"/>
              <a:buNone/>
            </a:pPr>
            <a:r>
              <a:rPr lang="zh-CN" altLang="en-US" sz="2800" dirty="0">
                <a:solidFill>
                  <a:srgbClr val="00B050"/>
                </a:solidFill>
                <a:latin typeface="黑体" pitchFamily="2" charset="-122"/>
                <a:ea typeface="黑体" pitchFamily="2" charset="-122"/>
              </a:rPr>
              <a:t>基本算法设计思想</a:t>
            </a:r>
            <a:endParaRPr lang="en-US" sz="2800" dirty="0">
              <a:solidFill>
                <a:srgbClr val="00B050"/>
              </a:solidFill>
              <a:latin typeface="黑体" pitchFamily="2" charset="-122"/>
              <a:ea typeface="黑体" pitchFamily="2" charset="-122"/>
            </a:endParaRPr>
          </a:p>
          <a:p>
            <a:pPr algn="just" eaLnBrk="1" hangingPunct="1"/>
            <a:r>
              <a:rPr lang="en-US" altLang="zh-CN" sz="2400" dirty="0">
                <a:latin typeface="黑体" pitchFamily="2" charset="-122"/>
                <a:ea typeface="黑体" pitchFamily="2" charset="-122"/>
              </a:rPr>
              <a:t>K-</a:t>
            </a:r>
            <a:r>
              <a:rPr lang="zh-CN" altLang="en-US" sz="2400" dirty="0">
                <a:latin typeface="黑体" pitchFamily="2" charset="-122"/>
                <a:ea typeface="黑体" pitchFamily="2" charset="-122"/>
              </a:rPr>
              <a:t>最近邻是分类器算法中最通俗易懂的一种，计算测试样本到各训练样本的距离，取其中距离最小的</a:t>
            </a:r>
            <a:r>
              <a:rPr lang="en-US" altLang="zh-CN" sz="2400" dirty="0">
                <a:latin typeface="黑体" pitchFamily="2" charset="-122"/>
                <a:ea typeface="黑体" pitchFamily="2" charset="-122"/>
              </a:rPr>
              <a:t>K</a:t>
            </a:r>
            <a:r>
              <a:rPr lang="zh-CN" altLang="en-US" sz="2400" dirty="0">
                <a:latin typeface="黑体" pitchFamily="2" charset="-122"/>
                <a:ea typeface="黑体" pitchFamily="2" charset="-122"/>
              </a:rPr>
              <a:t>个，并根据这</a:t>
            </a:r>
            <a:r>
              <a:rPr lang="en-US" altLang="zh-CN" sz="2400" dirty="0">
                <a:latin typeface="黑体" pitchFamily="2" charset="-122"/>
                <a:ea typeface="黑体" pitchFamily="2" charset="-122"/>
              </a:rPr>
              <a:t>K</a:t>
            </a:r>
            <a:r>
              <a:rPr lang="zh-CN" altLang="en-US" sz="2400" dirty="0">
                <a:latin typeface="黑体" pitchFamily="2" charset="-122"/>
                <a:ea typeface="黑体" pitchFamily="2" charset="-122"/>
              </a:rPr>
              <a:t>个训练样本的标记进行投票得到测试样本的标记</a:t>
            </a:r>
            <a:endParaRPr lang="en-US" altLang="zh-CN" sz="2400" dirty="0">
              <a:latin typeface="黑体" pitchFamily="2" charset="-122"/>
              <a:ea typeface="黑体" pitchFamily="2" charset="-122"/>
            </a:endParaRPr>
          </a:p>
          <a:p>
            <a:pPr algn="just" eaLnBrk="1" hangingPunct="1"/>
            <a:r>
              <a:rPr lang="zh-CN" altLang="en-US" sz="2400" dirty="0">
                <a:latin typeface="黑体" pitchFamily="2" charset="-122"/>
                <a:ea typeface="黑体" pitchFamily="2" charset="-122"/>
              </a:rPr>
              <a:t>加权</a:t>
            </a:r>
            <a:r>
              <a:rPr lang="en-US" altLang="zh-CN" sz="2400" dirty="0">
                <a:latin typeface="黑体" pitchFamily="2" charset="-122"/>
                <a:ea typeface="黑体" pitchFamily="2" charset="-122"/>
              </a:rPr>
              <a:t>K-</a:t>
            </a:r>
            <a:r>
              <a:rPr lang="zh-CN" altLang="en-US" sz="2400" dirty="0">
                <a:latin typeface="黑体" pitchFamily="2" charset="-122"/>
                <a:ea typeface="黑体" pitchFamily="2" charset="-122"/>
              </a:rPr>
              <a:t>最近邻分类算法的思路是，在根据测试样本的标记进行投票表决时，将根据测试样本与每个训练样本间距离（或相似度）的大小决定训练样本标记的作用大小，基本原则是：距离越近的训练样本其标记的作用权重越大，反之则越小。据此，可以建立一个带加权的投票表决</a:t>
            </a:r>
            <a:r>
              <a:rPr lang="zh-CN" altLang="en-US" sz="2400" dirty="0">
                <a:latin typeface="Arial" pitchFamily="34" charset="0"/>
                <a:ea typeface="黑体" pitchFamily="2" charset="-122"/>
                <a:cs typeface="Arial" pitchFamily="34" charset="0"/>
              </a:rPr>
              <a:t>计算模型</a:t>
            </a:r>
            <a:r>
              <a:rPr lang="en-US" altLang="zh-CN" sz="2400" dirty="0">
                <a:latin typeface="Arial" pitchFamily="34" charset="0"/>
                <a:ea typeface="黑体" pitchFamily="2" charset="-122"/>
                <a:cs typeface="Arial" pitchFamily="34" charset="0"/>
              </a:rPr>
              <a:t>(</a:t>
            </a:r>
            <a:r>
              <a:rPr lang="zh-CN" altLang="en-US" sz="2400" dirty="0">
                <a:latin typeface="Arial" pitchFamily="34" charset="0"/>
                <a:ea typeface="黑体" pitchFamily="2" charset="-122"/>
                <a:cs typeface="Arial" pitchFamily="34" charset="0"/>
              </a:rPr>
              <a:t>比如</a:t>
            </a:r>
            <a:r>
              <a:rPr lang="en-US" altLang="zh-CN" sz="2400" dirty="0">
                <a:latin typeface="Arial" pitchFamily="34" charset="0"/>
                <a:ea typeface="黑体" pitchFamily="2" charset="-122"/>
                <a:cs typeface="Arial" pitchFamily="34" charset="0"/>
              </a:rPr>
              <a:t>y’ = ∑Si*</a:t>
            </a:r>
            <a:r>
              <a:rPr lang="en-US" altLang="zh-CN" sz="2400" dirty="0" err="1">
                <a:latin typeface="Arial" pitchFamily="34" charset="0"/>
                <a:ea typeface="黑体" pitchFamily="2" charset="-122"/>
                <a:cs typeface="Arial" pitchFamily="34" charset="0"/>
              </a:rPr>
              <a:t>yi</a:t>
            </a:r>
            <a:r>
              <a:rPr lang="en-US" altLang="zh-CN" sz="2400" dirty="0">
                <a:latin typeface="Arial" pitchFamily="34" charset="0"/>
                <a:ea typeface="黑体" pitchFamily="2" charset="-122"/>
                <a:cs typeface="Arial" pitchFamily="34" charset="0"/>
              </a:rPr>
              <a:t>/∑Si, k=[0,k-1],Si</a:t>
            </a:r>
            <a:r>
              <a:rPr lang="zh-CN" altLang="en-US" sz="2400" dirty="0">
                <a:latin typeface="Arial" pitchFamily="34" charset="0"/>
                <a:ea typeface="黑体" pitchFamily="2" charset="-122"/>
                <a:cs typeface="Arial" pitchFamily="34" charset="0"/>
              </a:rPr>
              <a:t>为取值</a:t>
            </a:r>
            <a:r>
              <a:rPr lang="en-US" altLang="zh-CN" sz="2400" dirty="0">
                <a:latin typeface="Arial" pitchFamily="34" charset="0"/>
                <a:ea typeface="黑体" pitchFamily="2" charset="-122"/>
                <a:cs typeface="Arial" pitchFamily="34" charset="0"/>
              </a:rPr>
              <a:t>0-1</a:t>
            </a:r>
            <a:r>
              <a:rPr lang="zh-CN" altLang="en-US" sz="2400" dirty="0">
                <a:latin typeface="Arial" pitchFamily="34" charset="0"/>
                <a:ea typeface="黑体" pitchFamily="2" charset="-122"/>
                <a:cs typeface="Arial" pitchFamily="34" charset="0"/>
              </a:rPr>
              <a:t>的相似度数值，</a:t>
            </a:r>
            <a:r>
              <a:rPr lang="en-US" altLang="zh-CN" sz="2400" dirty="0" err="1">
                <a:latin typeface="Arial" pitchFamily="34" charset="0"/>
                <a:ea typeface="黑体" pitchFamily="2" charset="-122"/>
                <a:cs typeface="Arial" pitchFamily="34" charset="0"/>
              </a:rPr>
              <a:t>yi</a:t>
            </a:r>
            <a:r>
              <a:rPr lang="zh-CN" altLang="en-US" sz="2400" dirty="0">
                <a:latin typeface="Arial" pitchFamily="34" charset="0"/>
                <a:ea typeface="黑体" pitchFamily="2" charset="-122"/>
                <a:cs typeface="Arial" pitchFamily="34" charset="0"/>
              </a:rPr>
              <a:t>为选取出的最邻近训练样本的分类标记值</a:t>
            </a:r>
            <a:r>
              <a:rPr lang="en-US" altLang="zh-CN" sz="2400" dirty="0">
                <a:latin typeface="Arial" pitchFamily="34" charset="0"/>
                <a:ea typeface="黑体" pitchFamily="2" charset="-122"/>
                <a:cs typeface="Arial" pitchFamily="34" charset="0"/>
              </a:rPr>
              <a:t>)</a:t>
            </a:r>
            <a:r>
              <a:rPr lang="zh-CN" altLang="en-US" sz="2400" dirty="0">
                <a:latin typeface="黑体" pitchFamily="2" charset="-122"/>
                <a:ea typeface="黑体" pitchFamily="2" charset="-122"/>
              </a:rPr>
              <a:t>决定以最终的测试样本的分类标记</a:t>
            </a:r>
            <a:endParaRPr lang="en-US" altLang="zh-CN" sz="2400" dirty="0">
              <a:latin typeface="黑体" pitchFamily="2" charset="-122"/>
              <a:ea typeface="黑体" pitchFamily="2" charset="-122"/>
            </a:endParaRPr>
          </a:p>
          <a:p>
            <a:pPr algn="just" eaLnBrk="1" hangingPunct="1"/>
            <a:r>
              <a:rPr lang="zh-CN" altLang="en-US" sz="2400" dirty="0">
                <a:latin typeface="黑体" pitchFamily="2" charset="-122"/>
                <a:ea typeface="黑体" pitchFamily="2" charset="-122"/>
              </a:rPr>
              <a:t>算法的思路清晰简单，然而对于海量数据计算量很大，耗费时间较长</a:t>
            </a:r>
            <a:endParaRPr lang="en-US" altLang="zh-CN" sz="2400" dirty="0">
              <a:latin typeface="黑体" pitchFamily="2" charset="-122"/>
              <a:ea typeface="黑体" pitchFamily="2" charset="-122"/>
            </a:endParaRPr>
          </a:p>
        </p:txBody>
      </p:sp>
      <p:sp>
        <p:nvSpPr>
          <p:cNvPr id="5" name="Title 1"/>
          <p:cNvSpPr>
            <a:spLocks noGrp="1"/>
          </p:cNvSpPr>
          <p:nvPr>
            <p:ph type="title"/>
          </p:nvPr>
        </p:nvSpPr>
        <p:spPr>
          <a:xfrm>
            <a:off x="285720" y="500042"/>
            <a:ext cx="8449718" cy="5867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eaLnBrk="1" fontAlgn="auto" hangingPunct="1">
              <a:lnSpc>
                <a:spcPct val="120000"/>
              </a:lnSpc>
              <a:spcBef>
                <a:spcPts val="580"/>
              </a:spcBef>
              <a:spcAft>
                <a:spcPts val="600"/>
              </a:spcAft>
              <a:defRPr/>
            </a:pPr>
            <a:r>
              <a:rPr lang="en-US" altLang="zh-CN" sz="3200" dirty="0">
                <a:ln>
                  <a:solidFill>
                    <a:srgbClr val="FF0000"/>
                  </a:solidFill>
                </a:ln>
                <a:solidFill>
                  <a:srgbClr val="C00000"/>
                </a:solidFill>
                <a:latin typeface="黑体" pitchFamily="2" charset="-122"/>
                <a:ea typeface="黑体" pitchFamily="2" charset="-122"/>
                <a:cs typeface="+mj-cs"/>
              </a:rPr>
              <a:t>2.K-</a:t>
            </a:r>
            <a:r>
              <a:rPr lang="zh-CN" altLang="en-US" sz="3200" dirty="0">
                <a:ln>
                  <a:solidFill>
                    <a:srgbClr val="FF0000"/>
                  </a:solidFill>
                </a:ln>
                <a:solidFill>
                  <a:srgbClr val="C00000"/>
                </a:solidFill>
                <a:latin typeface="黑体" pitchFamily="2" charset="-122"/>
                <a:ea typeface="黑体" pitchFamily="2" charset="-122"/>
                <a:cs typeface="+mj-cs"/>
              </a:rPr>
              <a:t>最近邻</a:t>
            </a:r>
            <a:r>
              <a:rPr lang="en-US" altLang="zh-CN" sz="3200" dirty="0">
                <a:ln>
                  <a:solidFill>
                    <a:srgbClr val="FF0000"/>
                  </a:solidFill>
                </a:ln>
                <a:solidFill>
                  <a:srgbClr val="C00000"/>
                </a:solidFill>
                <a:latin typeface="黑体" pitchFamily="2" charset="-122"/>
                <a:ea typeface="黑体" pitchFamily="2" charset="-122"/>
                <a:cs typeface="+mj-cs"/>
              </a:rPr>
              <a:t>(KNN)</a:t>
            </a:r>
            <a:r>
              <a:rPr lang="zh-CN" altLang="en-US" sz="3200" dirty="0">
                <a:ln>
                  <a:solidFill>
                    <a:srgbClr val="FF0000"/>
                  </a:solidFill>
                </a:ln>
                <a:solidFill>
                  <a:srgbClr val="C00000"/>
                </a:solidFill>
                <a:latin typeface="黑体" pitchFamily="2" charset="-122"/>
                <a:ea typeface="黑体" pitchFamily="2" charset="-122"/>
                <a:cs typeface="+mj-cs"/>
              </a:rPr>
              <a:t>分类并行化算法</a:t>
            </a:r>
            <a:endParaRPr lang="en-US" altLang="zh-CN" sz="3200" dirty="0">
              <a:ln>
                <a:solidFill>
                  <a:srgbClr val="FF0000"/>
                </a:solidFill>
              </a:ln>
              <a:solidFill>
                <a:srgbClr val="C00000"/>
              </a:solidFill>
              <a:latin typeface="Arial Narrow" pitchFamily="34" charset="0"/>
              <a:ea typeface="黑体" pitchFamily="2" charset="-122"/>
              <a:cs typeface="+mj-cs"/>
            </a:endParaRPr>
          </a:p>
        </p:txBody>
      </p:sp>
    </p:spTree>
    <p:extLst>
      <p:ext uri="{BB962C8B-B14F-4D97-AF65-F5344CB8AC3E}">
        <p14:creationId xmlns:p14="http://schemas.microsoft.com/office/powerpoint/2010/main" val="623166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768978" y="2400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pic>
        <p:nvPicPr>
          <p:cNvPr id="91138" name="Picture 2"/>
          <p:cNvPicPr>
            <a:picLocks noChangeAspect="1" noChangeArrowheads="1"/>
          </p:cNvPicPr>
          <p:nvPr/>
        </p:nvPicPr>
        <p:blipFill>
          <a:blip r:embed="rId2" cstate="print"/>
          <a:srcRect l="2956" t="1939" r="3249"/>
          <a:stretch>
            <a:fillRect/>
          </a:stretch>
        </p:blipFill>
        <p:spPr bwMode="auto">
          <a:xfrm>
            <a:off x="165100" y="114300"/>
            <a:ext cx="5994400" cy="6578600"/>
          </a:xfrm>
          <a:prstGeom prst="rect">
            <a:avLst/>
          </a:prstGeom>
          <a:noFill/>
          <a:ln w="9525">
            <a:noFill/>
            <a:miter lim="800000"/>
            <a:headEnd/>
            <a:tailEnd/>
          </a:ln>
          <a:effectLst/>
        </p:spPr>
      </p:pic>
      <p:sp>
        <p:nvSpPr>
          <p:cNvPr id="7" name="Rectangle 6"/>
          <p:cNvSpPr/>
          <p:nvPr/>
        </p:nvSpPr>
        <p:spPr>
          <a:xfrm>
            <a:off x="6299200" y="1482636"/>
            <a:ext cx="2578100" cy="2031325"/>
          </a:xfrm>
          <a:prstGeom prst="rect">
            <a:avLst/>
          </a:prstGeom>
        </p:spPr>
        <p:txBody>
          <a:bodyPr wrap="square">
            <a:spAutoFit/>
          </a:bodyPr>
          <a:lstStyle/>
          <a:p>
            <a:pPr algn="just"/>
            <a:r>
              <a:rPr lang="en-US" altLang="zh-CN" dirty="0">
                <a:latin typeface="+mj-lt"/>
              </a:rPr>
              <a:t>A partial view of the patent citation data set as a graph. Each patent is shown as a vertex (node), and each citation is a directed edge (arrow).</a:t>
            </a:r>
            <a:endParaRPr lang="zh-CN" altLang="en-US" dirty="0">
              <a:latin typeface="+mj-lt"/>
            </a:endParaRPr>
          </a:p>
        </p:txBody>
      </p:sp>
    </p:spTree>
    <p:extLst>
      <p:ext uri="{BB962C8B-B14F-4D97-AF65-F5344CB8AC3E}">
        <p14:creationId xmlns:p14="http://schemas.microsoft.com/office/powerpoint/2010/main" val="2552204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p:cNvSpPr>
            <a:spLocks noGrp="1"/>
          </p:cNvSpPr>
          <p:nvPr>
            <p:ph sz="quarter" idx="1"/>
          </p:nvPr>
        </p:nvSpPr>
        <p:spPr>
          <a:xfrm>
            <a:off x="214313" y="1214438"/>
            <a:ext cx="8643937" cy="5068887"/>
          </a:xfrm>
        </p:spPr>
        <p:txBody>
          <a:bodyPr/>
          <a:lstStyle/>
          <a:p>
            <a:pPr eaLnBrk="1" hangingPunct="1">
              <a:buFont typeface="Wingdings 2" pitchFamily="18" charset="2"/>
              <a:buNone/>
            </a:pPr>
            <a:endParaRPr lang="en-US" altLang="zh-CN" sz="2400">
              <a:latin typeface="黑体" pitchFamily="2" charset="-122"/>
              <a:ea typeface="黑体" pitchFamily="2" charset="-122"/>
            </a:endParaRPr>
          </a:p>
          <a:p>
            <a:pPr eaLnBrk="1" hangingPunct="1">
              <a:buFont typeface="Wingdings 2" pitchFamily="18" charset="2"/>
              <a:buNone/>
            </a:pPr>
            <a:endParaRPr lang="en-US" altLang="zh-CN" sz="2400">
              <a:latin typeface="黑体" pitchFamily="2" charset="-122"/>
              <a:ea typeface="黑体" pitchFamily="2" charset="-122"/>
            </a:endParaRPr>
          </a:p>
        </p:txBody>
      </p:sp>
      <p:sp>
        <p:nvSpPr>
          <p:cNvPr id="5" name="Title 1"/>
          <p:cNvSpPr>
            <a:spLocks noGrp="1"/>
          </p:cNvSpPr>
          <p:nvPr>
            <p:ph type="title"/>
          </p:nvPr>
        </p:nvSpPr>
        <p:spPr>
          <a:xfrm>
            <a:off x="450820" y="220642"/>
            <a:ext cx="8449718" cy="5867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en-US" altLang="zh-CN" sz="2400" dirty="0">
                <a:ln>
                  <a:solidFill>
                    <a:srgbClr val="FF0000"/>
                  </a:solidFill>
                </a:ln>
                <a:solidFill>
                  <a:srgbClr val="C00000"/>
                </a:solidFill>
                <a:latin typeface="黑体" pitchFamily="2" charset="-122"/>
                <a:ea typeface="黑体" pitchFamily="2" charset="-122"/>
                <a:cs typeface="+mj-cs"/>
              </a:rPr>
              <a:t>K-</a:t>
            </a:r>
            <a:r>
              <a:rPr lang="zh-CN" altLang="en-US" sz="2400" dirty="0">
                <a:ln>
                  <a:solidFill>
                    <a:srgbClr val="FF0000"/>
                  </a:solidFill>
                </a:ln>
                <a:solidFill>
                  <a:srgbClr val="C00000"/>
                </a:solidFill>
                <a:latin typeface="黑体" pitchFamily="2" charset="-122"/>
                <a:ea typeface="黑体" pitchFamily="2" charset="-122"/>
                <a:cs typeface="+mj-cs"/>
              </a:rPr>
              <a:t>最近邻</a:t>
            </a:r>
            <a:r>
              <a:rPr lang="en-US" altLang="zh-CN" sz="2400" dirty="0">
                <a:ln>
                  <a:solidFill>
                    <a:srgbClr val="FF0000"/>
                  </a:solidFill>
                </a:ln>
                <a:solidFill>
                  <a:srgbClr val="C00000"/>
                </a:solidFill>
                <a:latin typeface="黑体" pitchFamily="2" charset="-122"/>
                <a:ea typeface="黑体" pitchFamily="2" charset="-122"/>
                <a:cs typeface="+mj-cs"/>
              </a:rPr>
              <a:t>(KNN)</a:t>
            </a:r>
            <a:r>
              <a:rPr lang="zh-CN" altLang="en-US" sz="2400" dirty="0">
                <a:ln>
                  <a:solidFill>
                    <a:srgbClr val="FF0000"/>
                  </a:solidFill>
                </a:ln>
                <a:solidFill>
                  <a:srgbClr val="C00000"/>
                </a:solidFill>
                <a:latin typeface="黑体" pitchFamily="2" charset="-122"/>
                <a:ea typeface="黑体" pitchFamily="2" charset="-122"/>
                <a:cs typeface="+mj-cs"/>
              </a:rPr>
              <a:t>分类并行化算法</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
        <p:nvSpPr>
          <p:cNvPr id="63492" name="内容占位符 2"/>
          <p:cNvSpPr txBox="1">
            <a:spLocks/>
          </p:cNvSpPr>
          <p:nvPr/>
        </p:nvSpPr>
        <p:spPr bwMode="auto">
          <a:xfrm>
            <a:off x="341313" y="833438"/>
            <a:ext cx="8599487" cy="5068887"/>
          </a:xfrm>
          <a:prstGeom prst="rect">
            <a:avLst/>
          </a:prstGeom>
          <a:noFill/>
          <a:ln w="9525">
            <a:noFill/>
            <a:miter lim="800000"/>
            <a:headEnd/>
            <a:tailEnd/>
          </a:ln>
        </p:spPr>
        <p:txBody>
          <a:bodyPr/>
          <a:lstStyle/>
          <a:p>
            <a:pPr marL="273050" indent="-273050" algn="just">
              <a:spcBef>
                <a:spcPts val="575"/>
              </a:spcBef>
              <a:buClr>
                <a:schemeClr val="accent1"/>
              </a:buClr>
              <a:buSzPct val="85000"/>
              <a:buFont typeface="Wingdings 2" pitchFamily="18" charset="2"/>
              <a:buNone/>
            </a:pPr>
            <a:r>
              <a:rPr lang="en-US" altLang="zh-CN" sz="2800" dirty="0">
                <a:solidFill>
                  <a:srgbClr val="00B050"/>
                </a:solidFill>
                <a:latin typeface="黑体" pitchFamily="2" charset="-122"/>
                <a:ea typeface="黑体" pitchFamily="2" charset="-122"/>
              </a:rPr>
              <a:t>MapReduce</a:t>
            </a:r>
            <a:r>
              <a:rPr lang="zh-CN" altLang="en-US" sz="2800" dirty="0">
                <a:solidFill>
                  <a:srgbClr val="00B050"/>
                </a:solidFill>
                <a:latin typeface="黑体" pitchFamily="2" charset="-122"/>
                <a:ea typeface="黑体" pitchFamily="2" charset="-122"/>
              </a:rPr>
              <a:t>并行化算法设计思路</a:t>
            </a:r>
            <a:endParaRPr lang="en-US" sz="2800" dirty="0">
              <a:solidFill>
                <a:srgbClr val="00B050"/>
              </a:solidFill>
              <a:latin typeface="黑体" pitchFamily="2" charset="-122"/>
              <a:ea typeface="黑体" pitchFamily="2" charset="-122"/>
            </a:endParaRPr>
          </a:p>
          <a:p>
            <a:pPr marL="273050" indent="-273050" algn="just">
              <a:spcBef>
                <a:spcPts val="575"/>
              </a:spcBef>
              <a:buClr>
                <a:schemeClr val="accent1"/>
              </a:buClr>
              <a:buSzPct val="85000"/>
              <a:buFont typeface="Wingdings 2" pitchFamily="18" charset="2"/>
              <a:buChar char=""/>
            </a:pPr>
            <a:r>
              <a:rPr lang="zh-CN" altLang="en-US" sz="2400" dirty="0">
                <a:latin typeface="黑体" pitchFamily="2" charset="-122"/>
                <a:ea typeface="黑体" pitchFamily="2" charset="-122"/>
              </a:rPr>
              <a:t>基本处理思路是：将测试样本数据分块后分布在不同的节点上进行处理，将训练样本数据文件放在</a:t>
            </a:r>
            <a:r>
              <a:rPr lang="en-US" altLang="zh-CN" sz="2400" dirty="0" err="1">
                <a:latin typeface="黑体" pitchFamily="2" charset="-122"/>
                <a:ea typeface="黑体" pitchFamily="2" charset="-122"/>
              </a:rPr>
              <a:t>DistributedCache</a:t>
            </a:r>
            <a:r>
              <a:rPr lang="zh-CN" altLang="en-US" sz="2400" dirty="0">
                <a:latin typeface="黑体" pitchFamily="2" charset="-122"/>
                <a:ea typeface="黑体" pitchFamily="2" charset="-122"/>
              </a:rPr>
              <a:t>中供每个节点共享访问</a:t>
            </a:r>
            <a:endParaRPr lang="en-US" altLang="zh-CN" sz="2400" dirty="0">
              <a:latin typeface="黑体" pitchFamily="2" charset="-122"/>
              <a:ea typeface="黑体" pitchFamily="2" charset="-122"/>
            </a:endParaRPr>
          </a:p>
          <a:p>
            <a:pPr marL="273050" indent="-273050" algn="just">
              <a:spcBef>
                <a:spcPts val="575"/>
              </a:spcBef>
              <a:buClr>
                <a:schemeClr val="accent1"/>
              </a:buClr>
              <a:buSzPct val="85000"/>
              <a:buFont typeface="Wingdings 2" pitchFamily="18" charset="2"/>
              <a:buChar char=""/>
            </a:pPr>
            <a:r>
              <a:rPr lang="en-US" altLang="zh-CN" sz="2400" dirty="0">
                <a:latin typeface="黑体" pitchFamily="2" charset="-122"/>
                <a:ea typeface="黑体" pitchFamily="2" charset="-122"/>
              </a:rPr>
              <a:t>Map</a:t>
            </a:r>
            <a:r>
              <a:rPr lang="zh-CN" altLang="en-US" sz="2400" dirty="0">
                <a:latin typeface="黑体" pitchFamily="2" charset="-122"/>
                <a:ea typeface="黑体" pitchFamily="2" charset="-122"/>
              </a:rPr>
              <a:t>阶段对每个读出的测试样本数据</a:t>
            </a:r>
            <a:r>
              <a:rPr lang="en-US" altLang="zh-CN" sz="2400" dirty="0" err="1">
                <a:latin typeface="黑体" pitchFamily="2" charset="-122"/>
                <a:ea typeface="黑体" pitchFamily="2" charset="-122"/>
              </a:rPr>
              <a:t>ts</a:t>
            </a:r>
            <a:r>
              <a:rPr lang="en-US" altLang="zh-CN" sz="2400" dirty="0">
                <a:latin typeface="黑体" pitchFamily="2" charset="-122"/>
                <a:ea typeface="黑体" pitchFamily="2" charset="-122"/>
              </a:rPr>
              <a:t>(</a:t>
            </a:r>
            <a:r>
              <a:rPr lang="en-US" altLang="zh-CN" sz="2400" dirty="0" err="1">
                <a:latin typeface="黑体" pitchFamily="2" charset="-122"/>
                <a:ea typeface="黑体" pitchFamily="2" charset="-122"/>
              </a:rPr>
              <a:t>trid,A</a:t>
            </a:r>
            <a:r>
              <a:rPr lang="en-US" altLang="zh-CN" sz="2400" dirty="0" err="1">
                <a:ea typeface="黑体" pitchFamily="2" charset="-122"/>
                <a:cs typeface="Arial" pitchFamily="34" charset="0"/>
              </a:rPr>
              <a:t>’</a:t>
            </a:r>
            <a:r>
              <a:rPr lang="en-US" altLang="zh-CN" sz="2400" dirty="0" err="1">
                <a:latin typeface="黑体" pitchFamily="2" charset="-122"/>
                <a:ea typeface="黑体" pitchFamily="2" charset="-122"/>
              </a:rPr>
              <a:t>,y</a:t>
            </a:r>
            <a:r>
              <a:rPr lang="en-US" altLang="zh-CN" sz="2400" dirty="0">
                <a:ea typeface="黑体" pitchFamily="2" charset="-122"/>
              </a:rPr>
              <a:t>’</a:t>
            </a:r>
            <a:r>
              <a:rPr lang="zh-CN" altLang="en-US" sz="2400" dirty="0">
                <a:ea typeface="黑体" pitchFamily="2" charset="-122"/>
              </a:rPr>
              <a:t>）</a:t>
            </a:r>
            <a:endParaRPr lang="en-US" altLang="zh-CN" sz="2400" dirty="0">
              <a:latin typeface="黑体" pitchFamily="2" charset="-122"/>
              <a:ea typeface="黑体" pitchFamily="2" charset="-122"/>
            </a:endParaRPr>
          </a:p>
          <a:p>
            <a:pPr marL="730250" lvl="1" indent="-273050" algn="just">
              <a:spcBef>
                <a:spcPts val="575"/>
              </a:spcBef>
              <a:buClr>
                <a:schemeClr val="accent1"/>
              </a:buClr>
              <a:buSzPct val="85000"/>
              <a:buFont typeface="Wingdings 2" pitchFamily="18" charset="2"/>
              <a:buChar char=""/>
            </a:pPr>
            <a:r>
              <a:rPr lang="zh-CN" altLang="en-US" sz="2400" dirty="0">
                <a:latin typeface="黑体" pitchFamily="2" charset="-122"/>
                <a:ea typeface="黑体" pitchFamily="2" charset="-122"/>
              </a:rPr>
              <a:t>计算其与每个训练样本数据</a:t>
            </a:r>
            <a:r>
              <a:rPr lang="en-US" altLang="zh-CN" sz="2400" dirty="0" err="1">
                <a:latin typeface="黑体" pitchFamily="2" charset="-122"/>
                <a:ea typeface="黑体" pitchFamily="2" charset="-122"/>
              </a:rPr>
              <a:t>tr</a:t>
            </a:r>
            <a:r>
              <a:rPr lang="en-US" altLang="zh-CN" sz="2400" dirty="0">
                <a:latin typeface="黑体" pitchFamily="2" charset="-122"/>
                <a:ea typeface="黑体" pitchFamily="2" charset="-122"/>
              </a:rPr>
              <a:t>(</a:t>
            </a:r>
            <a:r>
              <a:rPr lang="en-US" altLang="zh-CN" sz="2400" dirty="0" err="1">
                <a:latin typeface="黑体" pitchFamily="2" charset="-122"/>
                <a:ea typeface="黑体" pitchFamily="2" charset="-122"/>
              </a:rPr>
              <a:t>trid,A,y</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之间的相似度</a:t>
            </a:r>
            <a:r>
              <a:rPr lang="en-US" altLang="zh-CN" sz="2400" dirty="0">
                <a:latin typeface="黑体" pitchFamily="2" charset="-122"/>
                <a:ea typeface="黑体" pitchFamily="2" charset="-122"/>
              </a:rPr>
              <a:t>S=Sim(A</a:t>
            </a:r>
            <a:r>
              <a:rPr lang="en-US" altLang="zh-CN" sz="2400" dirty="0">
                <a:ea typeface="黑体" pitchFamily="2" charset="-122"/>
              </a:rPr>
              <a:t>’</a:t>
            </a:r>
            <a:r>
              <a:rPr lang="en-US" altLang="zh-CN" sz="2400" dirty="0">
                <a:latin typeface="黑体" pitchFamily="2" charset="-122"/>
                <a:ea typeface="黑体" pitchFamily="2" charset="-122"/>
              </a:rPr>
              <a:t>,A</a:t>
            </a:r>
            <a:r>
              <a:rPr lang="zh-CN" altLang="en-US" sz="2400" dirty="0">
                <a:latin typeface="黑体" pitchFamily="2" charset="-122"/>
                <a:ea typeface="黑体" pitchFamily="2" charset="-122"/>
              </a:rPr>
              <a:t>）（</a:t>
            </a:r>
            <a:r>
              <a:rPr lang="en-US" altLang="zh-CN" sz="2400" dirty="0">
                <a:latin typeface="黑体" pitchFamily="2" charset="-122"/>
                <a:ea typeface="黑体" pitchFamily="2" charset="-122"/>
              </a:rPr>
              <a:t>1</a:t>
            </a:r>
            <a:r>
              <a:rPr lang="zh-CN" altLang="en-US" sz="2400" dirty="0">
                <a:latin typeface="黑体" pitchFamily="2" charset="-122"/>
                <a:ea typeface="黑体" pitchFamily="2" charset="-122"/>
              </a:rPr>
              <a:t>：相似度最大，</a:t>
            </a:r>
            <a:r>
              <a:rPr lang="en-US" altLang="zh-CN" sz="2400" dirty="0">
                <a:latin typeface="黑体" pitchFamily="2" charset="-122"/>
                <a:ea typeface="黑体" pitchFamily="2" charset="-122"/>
              </a:rPr>
              <a:t>0</a:t>
            </a:r>
            <a:r>
              <a:rPr lang="zh-CN" altLang="en-US" sz="2400" dirty="0">
                <a:latin typeface="黑体" pitchFamily="2" charset="-122"/>
                <a:ea typeface="黑体" pitchFamily="2" charset="-122"/>
              </a:rPr>
              <a:t>：相似度最小）</a:t>
            </a:r>
            <a:endParaRPr lang="en-US" altLang="zh-CN" sz="2400" dirty="0">
              <a:latin typeface="黑体" pitchFamily="2" charset="-122"/>
              <a:ea typeface="黑体" pitchFamily="2" charset="-122"/>
            </a:endParaRPr>
          </a:p>
          <a:p>
            <a:pPr marL="730250" lvl="1" indent="-273050" algn="just">
              <a:spcBef>
                <a:spcPts val="575"/>
              </a:spcBef>
              <a:buClr>
                <a:schemeClr val="accent1"/>
              </a:buClr>
              <a:buSzPct val="85000"/>
              <a:buFont typeface="Wingdings 2" pitchFamily="18" charset="2"/>
              <a:buChar char=""/>
            </a:pPr>
            <a:r>
              <a:rPr lang="zh-CN" altLang="en-US" sz="2400" dirty="0">
                <a:latin typeface="黑体" pitchFamily="2" charset="-122"/>
                <a:ea typeface="黑体" pitchFamily="2" charset="-122"/>
              </a:rPr>
              <a:t>检查</a:t>
            </a:r>
            <a:r>
              <a:rPr lang="en-US" altLang="zh-CN" sz="2400" dirty="0">
                <a:latin typeface="黑体" pitchFamily="2" charset="-122"/>
                <a:ea typeface="黑体" pitchFamily="2" charset="-122"/>
              </a:rPr>
              <a:t>S</a:t>
            </a:r>
            <a:r>
              <a:rPr lang="zh-CN" altLang="en-US" sz="2400" dirty="0">
                <a:latin typeface="黑体" pitchFamily="2" charset="-122"/>
                <a:ea typeface="黑体" pitchFamily="2" charset="-122"/>
              </a:rPr>
              <a:t>是否比目前的</a:t>
            </a:r>
            <a:r>
              <a:rPr lang="en-US" altLang="zh-CN" sz="2400" dirty="0">
                <a:latin typeface="黑体" pitchFamily="2" charset="-122"/>
                <a:ea typeface="黑体" pitchFamily="2" charset="-122"/>
              </a:rPr>
              <a:t>k</a:t>
            </a:r>
            <a:r>
              <a:rPr lang="zh-CN" altLang="en-US" sz="2400" dirty="0">
                <a:latin typeface="黑体" pitchFamily="2" charset="-122"/>
                <a:ea typeface="黑体" pitchFamily="2" charset="-122"/>
              </a:rPr>
              <a:t>个</a:t>
            </a:r>
            <a:r>
              <a:rPr lang="en-US" altLang="zh-CN" sz="2400" dirty="0">
                <a:latin typeface="黑体" pitchFamily="2" charset="-122"/>
                <a:ea typeface="黑体" pitchFamily="2" charset="-122"/>
              </a:rPr>
              <a:t>S</a:t>
            </a:r>
            <a:r>
              <a:rPr lang="zh-CN" altLang="en-US" sz="2400" dirty="0">
                <a:latin typeface="黑体" pitchFamily="2" charset="-122"/>
                <a:ea typeface="黑体" pitchFamily="2" charset="-122"/>
              </a:rPr>
              <a:t>值中最小的大，若是则将</a:t>
            </a:r>
            <a:r>
              <a:rPr lang="en-US" altLang="zh-CN" sz="2400" dirty="0">
                <a:latin typeface="黑体" pitchFamily="2" charset="-122"/>
                <a:ea typeface="黑体" pitchFamily="2" charset="-122"/>
              </a:rPr>
              <a:t>(</a:t>
            </a:r>
            <a:r>
              <a:rPr lang="en-US" altLang="zh-CN" sz="2400" dirty="0" err="1">
                <a:latin typeface="黑体" pitchFamily="2" charset="-122"/>
                <a:ea typeface="黑体" pitchFamily="2" charset="-122"/>
              </a:rPr>
              <a:t>S,y</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计入</a:t>
            </a:r>
            <a:r>
              <a:rPr lang="en-US" altLang="zh-CN" sz="2400" dirty="0">
                <a:latin typeface="黑体" pitchFamily="2" charset="-122"/>
                <a:ea typeface="黑体" pitchFamily="2" charset="-122"/>
              </a:rPr>
              <a:t>k</a:t>
            </a:r>
            <a:r>
              <a:rPr lang="zh-CN" altLang="en-US" sz="2400" dirty="0">
                <a:latin typeface="黑体" pitchFamily="2" charset="-122"/>
                <a:ea typeface="黑体" pitchFamily="2" charset="-122"/>
              </a:rPr>
              <a:t>个最大者</a:t>
            </a:r>
            <a:endParaRPr lang="en-US" altLang="zh-CN" sz="2400" dirty="0">
              <a:latin typeface="黑体" pitchFamily="2" charset="-122"/>
              <a:ea typeface="黑体" pitchFamily="2" charset="-122"/>
            </a:endParaRPr>
          </a:p>
          <a:p>
            <a:pPr marL="730250" lvl="1" indent="-273050" algn="just">
              <a:spcBef>
                <a:spcPts val="575"/>
              </a:spcBef>
              <a:buClr>
                <a:schemeClr val="accent1"/>
              </a:buClr>
              <a:buSzPct val="85000"/>
              <a:buFont typeface="Wingdings 2" pitchFamily="18" charset="2"/>
              <a:buChar char=""/>
            </a:pPr>
            <a:r>
              <a:rPr lang="zh-CN" altLang="en-US" sz="2400" dirty="0">
                <a:latin typeface="黑体" pitchFamily="2" charset="-122"/>
                <a:ea typeface="黑体" pitchFamily="2" charset="-122"/>
              </a:rPr>
              <a:t>根据所保留的</a:t>
            </a:r>
            <a:r>
              <a:rPr lang="en-US" altLang="zh-CN" sz="2400" dirty="0">
                <a:latin typeface="黑体" pitchFamily="2" charset="-122"/>
                <a:ea typeface="黑体" pitchFamily="2" charset="-122"/>
              </a:rPr>
              <a:t>k</a:t>
            </a:r>
            <a:r>
              <a:rPr lang="zh-CN" altLang="en-US" sz="2400" dirty="0">
                <a:latin typeface="黑体" pitchFamily="2" charset="-122"/>
                <a:ea typeface="黑体" pitchFamily="2" charset="-122"/>
              </a:rPr>
              <a:t>个</a:t>
            </a:r>
            <a:r>
              <a:rPr lang="en-US" altLang="zh-CN" sz="2400" dirty="0">
                <a:latin typeface="黑体" pitchFamily="2" charset="-122"/>
                <a:ea typeface="黑体" pitchFamily="2" charset="-122"/>
              </a:rPr>
              <a:t>S</a:t>
            </a:r>
            <a:r>
              <a:rPr lang="zh-CN" altLang="en-US" sz="2400" dirty="0">
                <a:latin typeface="黑体" pitchFamily="2" charset="-122"/>
                <a:ea typeface="黑体" pitchFamily="2" charset="-122"/>
              </a:rPr>
              <a:t>值最大的</a:t>
            </a:r>
            <a:r>
              <a:rPr lang="en-US" altLang="zh-CN" sz="2400" dirty="0">
                <a:latin typeface="黑体" pitchFamily="2" charset="-122"/>
                <a:ea typeface="黑体" pitchFamily="2" charset="-122"/>
              </a:rPr>
              <a:t>(</a:t>
            </a:r>
            <a:r>
              <a:rPr lang="en-US" altLang="zh-CN" sz="2400" dirty="0" err="1">
                <a:latin typeface="黑体" pitchFamily="2" charset="-122"/>
                <a:ea typeface="黑体" pitchFamily="2" charset="-122"/>
              </a:rPr>
              <a:t>S,y</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，根据模型</a:t>
            </a:r>
            <a:r>
              <a:rPr lang="en-US" altLang="zh-CN" sz="2400" dirty="0">
                <a:latin typeface="黑体" pitchFamily="2" charset="-122"/>
                <a:ea typeface="黑体" pitchFamily="2" charset="-122"/>
              </a:rPr>
              <a:t>y</a:t>
            </a:r>
            <a:r>
              <a:rPr lang="en-US" altLang="zh-CN" sz="2400" dirty="0">
                <a:ea typeface="黑体" pitchFamily="2" charset="-122"/>
              </a:rPr>
              <a:t>’ =∑Si*</a:t>
            </a:r>
            <a:r>
              <a:rPr lang="en-US" altLang="zh-CN" sz="2400" dirty="0" err="1">
                <a:ea typeface="黑体" pitchFamily="2" charset="-122"/>
              </a:rPr>
              <a:t>yi</a:t>
            </a:r>
            <a:r>
              <a:rPr lang="en-US" altLang="zh-CN" sz="2400" dirty="0">
                <a:ea typeface="黑体" pitchFamily="2" charset="-122"/>
              </a:rPr>
              <a:t>/∑Si</a:t>
            </a:r>
            <a:r>
              <a:rPr lang="zh-CN" altLang="en-US" sz="2400" dirty="0">
                <a:latin typeface="黑体" pitchFamily="2" charset="-122"/>
                <a:ea typeface="黑体" pitchFamily="2" charset="-122"/>
              </a:rPr>
              <a:t>计算出</a:t>
            </a:r>
            <a:r>
              <a:rPr lang="en-US" altLang="zh-CN" sz="2400" dirty="0" err="1">
                <a:latin typeface="黑体" pitchFamily="2" charset="-122"/>
                <a:ea typeface="黑体" pitchFamily="2" charset="-122"/>
              </a:rPr>
              <a:t>ts</a:t>
            </a:r>
            <a:r>
              <a:rPr lang="zh-CN" altLang="en-US" sz="2400" dirty="0">
                <a:latin typeface="黑体" pitchFamily="2" charset="-122"/>
                <a:ea typeface="黑体" pitchFamily="2" charset="-122"/>
              </a:rPr>
              <a:t>的分类标记值</a:t>
            </a:r>
            <a:r>
              <a:rPr lang="en-US" altLang="zh-CN" sz="2400" dirty="0">
                <a:latin typeface="黑体" pitchFamily="2" charset="-122"/>
                <a:ea typeface="黑体" pitchFamily="2" charset="-122"/>
              </a:rPr>
              <a:t>y</a:t>
            </a:r>
            <a:r>
              <a:rPr lang="en-US" altLang="zh-CN" sz="2400" dirty="0">
                <a:ea typeface="黑体" pitchFamily="2" charset="-122"/>
              </a:rPr>
              <a:t>’</a:t>
            </a:r>
            <a:r>
              <a:rPr lang="zh-CN" altLang="en-US" sz="2400" dirty="0">
                <a:ea typeface="黑体" pitchFamily="2" charset="-122"/>
              </a:rPr>
              <a:t>，发射出</a:t>
            </a:r>
            <a:r>
              <a:rPr lang="en-US" altLang="zh-CN" sz="2400" dirty="0">
                <a:ea typeface="黑体" pitchFamily="2" charset="-122"/>
              </a:rPr>
              <a:t>(</a:t>
            </a:r>
            <a:r>
              <a:rPr lang="en-US" altLang="zh-CN" sz="2400" dirty="0" err="1">
                <a:ea typeface="黑体" pitchFamily="2" charset="-122"/>
              </a:rPr>
              <a:t>tsid</a:t>
            </a:r>
            <a:r>
              <a:rPr lang="en-US" altLang="zh-CN" sz="2400" dirty="0">
                <a:ea typeface="黑体" pitchFamily="2" charset="-122"/>
              </a:rPr>
              <a:t>, y’)</a:t>
            </a:r>
            <a:endParaRPr lang="en-US" altLang="zh-CN" sz="2400" dirty="0">
              <a:latin typeface="黑体" pitchFamily="2" charset="-122"/>
              <a:ea typeface="黑体" pitchFamily="2" charset="-122"/>
            </a:endParaRPr>
          </a:p>
          <a:p>
            <a:pPr marL="273050" indent="-273050" algn="just">
              <a:spcBef>
                <a:spcPts val="575"/>
              </a:spcBef>
              <a:buClr>
                <a:schemeClr val="accent1"/>
              </a:buClr>
              <a:buSzPct val="85000"/>
              <a:buFont typeface="Wingdings 2" pitchFamily="18" charset="2"/>
              <a:buChar char=""/>
            </a:pPr>
            <a:r>
              <a:rPr lang="en-US" altLang="zh-CN" sz="2400" dirty="0">
                <a:latin typeface="黑体" pitchFamily="2" charset="-122"/>
                <a:ea typeface="黑体" pitchFamily="2" charset="-122"/>
              </a:rPr>
              <a:t>Reduce</a:t>
            </a:r>
            <a:r>
              <a:rPr lang="zh-CN" altLang="en-US" sz="2400" dirty="0">
                <a:latin typeface="黑体" pitchFamily="2" charset="-122"/>
                <a:ea typeface="黑体" pitchFamily="2" charset="-122"/>
              </a:rPr>
              <a:t>阶段直接输出</a:t>
            </a:r>
            <a:r>
              <a:rPr lang="en-US" altLang="zh-CN" sz="2400" dirty="0">
                <a:ea typeface="黑体" pitchFamily="2" charset="-122"/>
              </a:rPr>
              <a:t>(</a:t>
            </a:r>
            <a:r>
              <a:rPr lang="en-US" altLang="zh-CN" sz="2400" dirty="0" err="1">
                <a:ea typeface="黑体" pitchFamily="2" charset="-122"/>
              </a:rPr>
              <a:t>tsid</a:t>
            </a:r>
            <a:r>
              <a:rPr lang="en-US" altLang="zh-CN" sz="2400" dirty="0">
                <a:ea typeface="黑体" pitchFamily="2" charset="-122"/>
              </a:rPr>
              <a:t>, y’)</a:t>
            </a:r>
            <a:endParaRPr lang="en-US" altLang="zh-CN" sz="2400" dirty="0">
              <a:latin typeface="黑体" pitchFamily="2" charset="-122"/>
              <a:ea typeface="黑体" pitchFamily="2" charset="-122"/>
            </a:endParaRPr>
          </a:p>
        </p:txBody>
      </p:sp>
    </p:spTree>
    <p:extLst>
      <p:ext uri="{BB962C8B-B14F-4D97-AF65-F5344CB8AC3E}">
        <p14:creationId xmlns:p14="http://schemas.microsoft.com/office/powerpoint/2010/main" val="211955649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内容占位符 2"/>
          <p:cNvSpPr>
            <a:spLocks noGrp="1"/>
          </p:cNvSpPr>
          <p:nvPr>
            <p:ph sz="quarter" idx="1"/>
          </p:nvPr>
        </p:nvSpPr>
        <p:spPr>
          <a:xfrm>
            <a:off x="214313" y="1214438"/>
            <a:ext cx="8643937" cy="5068887"/>
          </a:xfrm>
        </p:spPr>
        <p:txBody>
          <a:bodyPr/>
          <a:lstStyle/>
          <a:p>
            <a:pPr eaLnBrk="1" hangingPunct="1">
              <a:buFont typeface="Wingdings 2" pitchFamily="18" charset="2"/>
              <a:buNone/>
            </a:pPr>
            <a:endParaRPr lang="en-US" altLang="zh-CN" sz="2400">
              <a:latin typeface="黑体" pitchFamily="2" charset="-122"/>
              <a:ea typeface="黑体" pitchFamily="2" charset="-122"/>
            </a:endParaRPr>
          </a:p>
          <a:p>
            <a:pPr eaLnBrk="1" hangingPunct="1">
              <a:buFont typeface="Wingdings 2" pitchFamily="18" charset="2"/>
              <a:buNone/>
            </a:pPr>
            <a:endParaRPr lang="en-US" altLang="zh-CN" sz="2400">
              <a:latin typeface="黑体" pitchFamily="2" charset="-122"/>
              <a:ea typeface="黑体" pitchFamily="2" charset="-122"/>
            </a:endParaRPr>
          </a:p>
        </p:txBody>
      </p:sp>
      <p:sp>
        <p:nvSpPr>
          <p:cNvPr id="5" name="Title 1"/>
          <p:cNvSpPr>
            <a:spLocks noGrp="1"/>
          </p:cNvSpPr>
          <p:nvPr>
            <p:ph type="title"/>
          </p:nvPr>
        </p:nvSpPr>
        <p:spPr>
          <a:xfrm>
            <a:off x="450820" y="220642"/>
            <a:ext cx="8449718" cy="5867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en-US" altLang="zh-CN" sz="2400" dirty="0">
                <a:ln>
                  <a:solidFill>
                    <a:srgbClr val="FF0000"/>
                  </a:solidFill>
                </a:ln>
                <a:solidFill>
                  <a:srgbClr val="C00000"/>
                </a:solidFill>
                <a:latin typeface="黑体" pitchFamily="2" charset="-122"/>
                <a:ea typeface="黑体" pitchFamily="2" charset="-122"/>
                <a:cs typeface="+mj-cs"/>
              </a:rPr>
              <a:t>K-</a:t>
            </a:r>
            <a:r>
              <a:rPr lang="zh-CN" altLang="en-US" sz="2400" dirty="0">
                <a:ln>
                  <a:solidFill>
                    <a:srgbClr val="FF0000"/>
                  </a:solidFill>
                </a:ln>
                <a:solidFill>
                  <a:srgbClr val="C00000"/>
                </a:solidFill>
                <a:latin typeface="黑体" pitchFamily="2" charset="-122"/>
                <a:ea typeface="黑体" pitchFamily="2" charset="-122"/>
                <a:cs typeface="+mj-cs"/>
              </a:rPr>
              <a:t>最近邻</a:t>
            </a:r>
            <a:r>
              <a:rPr lang="en-US" altLang="zh-CN" sz="2400" dirty="0">
                <a:ln>
                  <a:solidFill>
                    <a:srgbClr val="FF0000"/>
                  </a:solidFill>
                </a:ln>
                <a:solidFill>
                  <a:srgbClr val="C00000"/>
                </a:solidFill>
                <a:latin typeface="黑体" pitchFamily="2" charset="-122"/>
                <a:ea typeface="黑体" pitchFamily="2" charset="-122"/>
                <a:cs typeface="+mj-cs"/>
              </a:rPr>
              <a:t>(KNN)</a:t>
            </a:r>
            <a:r>
              <a:rPr lang="zh-CN" altLang="en-US" sz="2400" dirty="0">
                <a:ln>
                  <a:solidFill>
                    <a:srgbClr val="FF0000"/>
                  </a:solidFill>
                </a:ln>
                <a:solidFill>
                  <a:srgbClr val="C00000"/>
                </a:solidFill>
                <a:latin typeface="黑体" pitchFamily="2" charset="-122"/>
                <a:ea typeface="黑体" pitchFamily="2" charset="-122"/>
                <a:cs typeface="+mj-cs"/>
              </a:rPr>
              <a:t>分类并行化算法</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
        <p:nvSpPr>
          <p:cNvPr id="4" name="内容占位符 2"/>
          <p:cNvSpPr txBox="1">
            <a:spLocks/>
          </p:cNvSpPr>
          <p:nvPr/>
        </p:nvSpPr>
        <p:spPr>
          <a:xfrm>
            <a:off x="328613" y="846138"/>
            <a:ext cx="8599487" cy="6011862"/>
          </a:xfrm>
          <a:prstGeom prst="rect">
            <a:avLst/>
          </a:prstGeom>
        </p:spPr>
        <p:txBody>
          <a:bodyPr/>
          <a:lstStyle/>
          <a:p>
            <a:pPr marL="273050" indent="-273050" algn="just">
              <a:spcBef>
                <a:spcPts val="575"/>
              </a:spcBef>
              <a:buClr>
                <a:schemeClr val="accent1"/>
              </a:buClr>
              <a:buSzPct val="85000"/>
              <a:buFont typeface="Wingdings 2" pitchFamily="18" charset="2"/>
              <a:buNone/>
            </a:pPr>
            <a:r>
              <a:rPr lang="en-US" altLang="zh-CN" sz="2800" dirty="0" err="1">
                <a:solidFill>
                  <a:srgbClr val="00B050"/>
                </a:solidFill>
                <a:latin typeface="黑体" pitchFamily="2" charset="-122"/>
                <a:ea typeface="黑体" pitchFamily="2" charset="-122"/>
              </a:rPr>
              <a:t>MapReduce</a:t>
            </a:r>
            <a:r>
              <a:rPr lang="zh-CN" altLang="en-US" sz="2800" dirty="0">
                <a:solidFill>
                  <a:srgbClr val="00B050"/>
                </a:solidFill>
                <a:latin typeface="黑体" pitchFamily="2" charset="-122"/>
                <a:ea typeface="黑体" pitchFamily="2" charset="-122"/>
              </a:rPr>
              <a:t>并行化算法实现</a:t>
            </a:r>
            <a:endParaRPr lang="en-US" sz="2800" dirty="0">
              <a:solidFill>
                <a:srgbClr val="00B050"/>
              </a:solidFill>
              <a:latin typeface="黑体" pitchFamily="2" charset="-122"/>
              <a:ea typeface="黑体" pitchFamily="2" charset="-122"/>
            </a:endParaRPr>
          </a:p>
          <a:p>
            <a:pPr marL="273050" indent="-273050" algn="just">
              <a:spcBef>
                <a:spcPts val="600"/>
              </a:spcBef>
              <a:spcAft>
                <a:spcPts val="600"/>
              </a:spcAft>
            </a:pPr>
            <a:r>
              <a:rPr lang="en-US" altLang="zh-CN" sz="2400" dirty="0">
                <a:latin typeface="黑体" pitchFamily="2" charset="-122"/>
                <a:ea typeface="黑体" pitchFamily="2" charset="-122"/>
              </a:rPr>
              <a:t>  </a:t>
            </a:r>
            <a:r>
              <a:rPr lang="en-US" altLang="zh-CN" sz="2400" dirty="0" err="1">
                <a:solidFill>
                  <a:srgbClr val="0000FF"/>
                </a:solidFill>
                <a:cs typeface="Arial" pitchFamily="34" charset="0"/>
              </a:rPr>
              <a:t>Mapper</a:t>
            </a:r>
            <a:r>
              <a:rPr lang="zh-CN" altLang="en-US" sz="2400" dirty="0">
                <a:solidFill>
                  <a:srgbClr val="0000FF"/>
                </a:solidFill>
                <a:latin typeface="黑体" pitchFamily="2" charset="-122"/>
                <a:ea typeface="黑体" pitchFamily="2" charset="-122"/>
                <a:cs typeface="Arial" pitchFamily="34" charset="0"/>
              </a:rPr>
              <a:t>伪代码</a:t>
            </a:r>
            <a:endParaRPr lang="en-US" altLang="zh-CN" sz="3100" dirty="0">
              <a:solidFill>
                <a:srgbClr val="0000FF"/>
              </a:solidFill>
              <a:latin typeface="黑体" pitchFamily="2" charset="-122"/>
              <a:ea typeface="黑体" pitchFamily="2" charset="-122"/>
              <a:cs typeface="Arial" pitchFamily="34" charset="0"/>
            </a:endParaRPr>
          </a:p>
          <a:p>
            <a:pPr marL="547688" lvl="1" algn="just"/>
            <a:r>
              <a:rPr lang="en-US" altLang="zh-CN" sz="2000" b="1" dirty="0">
                <a:solidFill>
                  <a:srgbClr val="C00000"/>
                </a:solidFill>
                <a:ea typeface="黑体" pitchFamily="2" charset="-122"/>
                <a:cs typeface="Arial" pitchFamily="34" charset="0"/>
              </a:rPr>
              <a:t>class </a:t>
            </a:r>
            <a:r>
              <a:rPr lang="en-US" altLang="zh-CN" sz="2000" b="1" dirty="0" err="1">
                <a:solidFill>
                  <a:srgbClr val="C00000"/>
                </a:solidFill>
                <a:ea typeface="黑体" pitchFamily="2" charset="-122"/>
                <a:cs typeface="Arial" pitchFamily="34" charset="0"/>
              </a:rPr>
              <a:t>Mapper</a:t>
            </a:r>
            <a:endParaRPr lang="en-US" altLang="zh-CN" sz="2000" b="1" dirty="0">
              <a:solidFill>
                <a:srgbClr val="C00000"/>
              </a:solidFill>
              <a:ea typeface="黑体" pitchFamily="2" charset="-122"/>
              <a:cs typeface="Arial" pitchFamily="34" charset="0"/>
            </a:endParaRPr>
          </a:p>
          <a:p>
            <a:pPr marL="547688" lvl="1" algn="just"/>
            <a:r>
              <a:rPr lang="nl-NL" altLang="zh-CN" sz="2000" dirty="0">
                <a:ea typeface="黑体" pitchFamily="2" charset="-122"/>
                <a:cs typeface="Arial" pitchFamily="34" charset="0"/>
              </a:rPr>
              <a:t>  </a:t>
            </a:r>
            <a:r>
              <a:rPr lang="nl-NL" altLang="zh-CN" sz="2000" dirty="0">
                <a:solidFill>
                  <a:srgbClr val="C00000"/>
                </a:solidFill>
                <a:ea typeface="黑体" pitchFamily="2" charset="-122"/>
                <a:cs typeface="Arial" pitchFamily="34" charset="0"/>
              </a:rPr>
              <a:t>setup(</a:t>
            </a:r>
            <a:r>
              <a:rPr lang="en-US" altLang="zh-CN" sz="2000" dirty="0">
                <a:solidFill>
                  <a:srgbClr val="C00000"/>
                </a:solidFill>
                <a:ea typeface="黑体" pitchFamily="2" charset="-122"/>
                <a:cs typeface="Arial" pitchFamily="34" charset="0"/>
              </a:rPr>
              <a:t>…)</a:t>
            </a:r>
          </a:p>
          <a:p>
            <a:pPr marL="547688" lvl="1" algn="just"/>
            <a:r>
              <a:rPr lang="en-US" altLang="zh-CN" sz="2000" dirty="0">
                <a:ea typeface="黑体" pitchFamily="2" charset="-122"/>
                <a:cs typeface="Arial" pitchFamily="34" charset="0"/>
              </a:rPr>
              <a:t>  {</a:t>
            </a:r>
          </a:p>
          <a:p>
            <a:pPr marL="547688" lvl="1" algn="just"/>
            <a:r>
              <a:rPr lang="en-US" altLang="zh-CN" sz="2000" dirty="0">
                <a:ea typeface="黑体" pitchFamily="2" charset="-122"/>
                <a:cs typeface="Arial" pitchFamily="34" charset="0"/>
              </a:rPr>
              <a:t>       </a:t>
            </a:r>
            <a:r>
              <a:rPr lang="zh-CN" altLang="en-US" sz="2000" b="1" dirty="0">
                <a:ea typeface="黑体" pitchFamily="2" charset="-122"/>
                <a:cs typeface="Arial" pitchFamily="34" charset="0"/>
              </a:rPr>
              <a:t>读取全局训练样本数据文件，转入本地内存的数据表</a:t>
            </a:r>
            <a:r>
              <a:rPr lang="en-US" altLang="zh-CN" sz="2000" b="1" dirty="0">
                <a:ea typeface="黑体" pitchFamily="2" charset="-122"/>
                <a:cs typeface="Arial" pitchFamily="34" charset="0"/>
              </a:rPr>
              <a:t>TR</a:t>
            </a:r>
            <a:r>
              <a:rPr lang="zh-CN" altLang="en-US" sz="2000" b="1" dirty="0">
                <a:ea typeface="黑体" pitchFamily="2" charset="-122"/>
                <a:cs typeface="Arial" pitchFamily="34" charset="0"/>
              </a:rPr>
              <a:t>中</a:t>
            </a:r>
            <a:endParaRPr lang="en-US" altLang="zh-CN" sz="2000" b="1" dirty="0">
              <a:ea typeface="黑体" pitchFamily="2" charset="-122"/>
              <a:cs typeface="Arial" pitchFamily="34" charset="0"/>
            </a:endParaRPr>
          </a:p>
          <a:p>
            <a:pPr marL="547688" lvl="1" algn="just"/>
            <a:r>
              <a:rPr lang="en-US" altLang="zh-CN" sz="2000" dirty="0">
                <a:ea typeface="黑体" pitchFamily="2" charset="-122"/>
                <a:cs typeface="Arial" pitchFamily="34" charset="0"/>
              </a:rPr>
              <a:t>  }</a:t>
            </a:r>
            <a:endParaRPr lang="nl-NL" altLang="zh-CN" sz="2000" dirty="0">
              <a:ea typeface="黑体" pitchFamily="2" charset="-122"/>
              <a:cs typeface="Arial" pitchFamily="34" charset="0"/>
            </a:endParaRPr>
          </a:p>
          <a:p>
            <a:pPr marL="547688" lvl="1" algn="just"/>
            <a:r>
              <a:rPr lang="nl-NL" altLang="zh-CN" sz="2000" dirty="0">
                <a:solidFill>
                  <a:srgbClr val="0066FF"/>
                </a:solidFill>
                <a:ea typeface="黑体" pitchFamily="2" charset="-122"/>
                <a:cs typeface="Arial" pitchFamily="34" charset="0"/>
              </a:rPr>
              <a:t>  </a:t>
            </a:r>
            <a:r>
              <a:rPr lang="en-US" altLang="zh-CN" sz="2000" dirty="0">
                <a:solidFill>
                  <a:srgbClr val="C00000"/>
                </a:solidFill>
                <a:ea typeface="黑体" pitchFamily="2" charset="-122"/>
                <a:cs typeface="Arial" pitchFamily="34" charset="0"/>
              </a:rPr>
              <a:t>m</a:t>
            </a:r>
            <a:r>
              <a:rPr lang="nl-NL" altLang="zh-CN" sz="2000" dirty="0">
                <a:solidFill>
                  <a:srgbClr val="C00000"/>
                </a:solidFill>
                <a:ea typeface="黑体" pitchFamily="2" charset="-122"/>
                <a:cs typeface="Arial" pitchFamily="34" charset="0"/>
              </a:rPr>
              <a:t>ap(</a:t>
            </a:r>
            <a:r>
              <a:rPr lang="en-US" altLang="zh-CN" sz="2000" dirty="0">
                <a:solidFill>
                  <a:srgbClr val="C00000"/>
                </a:solidFill>
                <a:ea typeface="黑体" pitchFamily="2" charset="-122"/>
                <a:cs typeface="Arial" pitchFamily="34" charset="0"/>
              </a:rPr>
              <a:t>key</a:t>
            </a:r>
            <a:r>
              <a:rPr lang="nl-NL" altLang="zh-CN" sz="2000" dirty="0">
                <a:solidFill>
                  <a:srgbClr val="C00000"/>
                </a:solidFill>
                <a:ea typeface="黑体" pitchFamily="2" charset="-122"/>
                <a:cs typeface="Arial" pitchFamily="34" charset="0"/>
              </a:rPr>
              <a:t>, </a:t>
            </a:r>
            <a:r>
              <a:rPr lang="en-US" altLang="zh-CN" sz="2000" dirty="0" err="1">
                <a:solidFill>
                  <a:srgbClr val="C00000"/>
                </a:solidFill>
                <a:ea typeface="黑体" pitchFamily="2" charset="-122"/>
                <a:cs typeface="Arial" pitchFamily="34" charset="0"/>
              </a:rPr>
              <a:t>ts</a:t>
            </a:r>
            <a:r>
              <a:rPr lang="nl-NL" altLang="zh-CN" sz="2000" dirty="0">
                <a:solidFill>
                  <a:srgbClr val="C00000"/>
                </a:solidFill>
                <a:ea typeface="黑体" pitchFamily="2" charset="-122"/>
                <a:cs typeface="Arial" pitchFamily="34" charset="0"/>
              </a:rPr>
              <a:t>) </a:t>
            </a:r>
            <a:r>
              <a:rPr lang="nl-NL" altLang="zh-CN" sz="2000" dirty="0">
                <a:solidFill>
                  <a:srgbClr val="0066FF"/>
                </a:solidFill>
                <a:ea typeface="黑体" pitchFamily="2" charset="-122"/>
                <a:cs typeface="Arial" pitchFamily="34" charset="0"/>
              </a:rPr>
              <a:t> // </a:t>
            </a:r>
            <a:r>
              <a:rPr lang="en-US" altLang="zh-CN" sz="2000" dirty="0" err="1">
                <a:solidFill>
                  <a:srgbClr val="0066FF"/>
                </a:solidFill>
                <a:ea typeface="黑体" pitchFamily="2" charset="-122"/>
                <a:cs typeface="Arial" pitchFamily="34" charset="0"/>
              </a:rPr>
              <a:t>ts</a:t>
            </a:r>
            <a:r>
              <a:rPr lang="zh-CN" altLang="en-US" sz="2000" b="1" dirty="0">
                <a:solidFill>
                  <a:srgbClr val="0066FF"/>
                </a:solidFill>
                <a:ea typeface="黑体" pitchFamily="2" charset="-122"/>
                <a:cs typeface="Arial" pitchFamily="34" charset="0"/>
              </a:rPr>
              <a:t>为一个测试样本</a:t>
            </a:r>
            <a:endParaRPr lang="nl-NL" altLang="zh-CN" sz="2000" b="1" dirty="0">
              <a:solidFill>
                <a:srgbClr val="0066FF"/>
              </a:solidFill>
              <a:ea typeface="黑体" pitchFamily="2" charset="-122"/>
              <a:cs typeface="Arial" pitchFamily="34" charset="0"/>
            </a:endParaRPr>
          </a:p>
          <a:p>
            <a:pPr marL="547688" lvl="1" algn="just"/>
            <a:r>
              <a:rPr lang="en-US" altLang="zh-CN" sz="2000" dirty="0">
                <a:ea typeface="黑体" pitchFamily="2" charset="-122"/>
                <a:cs typeface="Arial" pitchFamily="34" charset="0"/>
              </a:rPr>
              <a:t>   {  </a:t>
            </a:r>
            <a:r>
              <a:rPr lang="el-GR" altLang="zh-CN" sz="2000" dirty="0">
                <a:latin typeface="Dotum" pitchFamily="34" charset="-127"/>
                <a:ea typeface="Dotum" pitchFamily="34" charset="-127"/>
              </a:rPr>
              <a:t>Φ</a:t>
            </a:r>
            <a:r>
              <a:rPr lang="en-US" altLang="zh-CN" sz="2000" dirty="0">
                <a:latin typeface="Dotum" pitchFamily="34" charset="-127"/>
                <a:ea typeface="Dotum" pitchFamily="34" charset="-127"/>
              </a:rPr>
              <a:t> </a:t>
            </a:r>
            <a:r>
              <a:rPr lang="en-US" altLang="zh-CN" sz="2000" dirty="0">
                <a:latin typeface="Dotum" pitchFamily="34" charset="-127"/>
                <a:ea typeface="Dotum" pitchFamily="34" charset="-127"/>
                <a:sym typeface="Wingdings" pitchFamily="2" charset="2"/>
              </a:rPr>
              <a:t> </a:t>
            </a:r>
            <a:r>
              <a:rPr lang="en-US" altLang="zh-CN" sz="2000" dirty="0" err="1">
                <a:cs typeface="Arial" pitchFamily="34" charset="0"/>
              </a:rPr>
              <a:t>MaxS</a:t>
            </a:r>
            <a:r>
              <a:rPr lang="en-US" altLang="zh-CN" sz="2000" dirty="0">
                <a:cs typeface="Arial" pitchFamily="34" charset="0"/>
              </a:rPr>
              <a:t> (k)</a:t>
            </a:r>
          </a:p>
          <a:p>
            <a:pPr marL="547688" lvl="1" algn="just"/>
            <a:r>
              <a:rPr lang="en-US" altLang="zh-CN" sz="2000" dirty="0">
                <a:cs typeface="Arial" pitchFamily="34" charset="0"/>
              </a:rPr>
              <a:t>      </a:t>
            </a:r>
            <a:r>
              <a:rPr lang="en-US" altLang="zh-CN" sz="2000" dirty="0" err="1">
                <a:cs typeface="Arial" pitchFamily="34" charset="0"/>
              </a:rPr>
              <a:t>ts</a:t>
            </a:r>
            <a:r>
              <a:rPr lang="en-US" altLang="zh-CN" sz="2000" dirty="0">
                <a:cs typeface="Arial" pitchFamily="34" charset="0"/>
              </a:rPr>
              <a:t>  </a:t>
            </a:r>
            <a:r>
              <a:rPr lang="en-US" altLang="zh-CN" sz="2000" dirty="0">
                <a:cs typeface="Arial" pitchFamily="34" charset="0"/>
                <a:sym typeface="Wingdings" pitchFamily="2" charset="2"/>
              </a:rPr>
              <a:t> </a:t>
            </a:r>
            <a:r>
              <a:rPr lang="en-US" altLang="zh-CN" sz="2000" dirty="0" err="1">
                <a:cs typeface="Arial" pitchFamily="34" charset="0"/>
                <a:sym typeface="Wingdings" pitchFamily="2" charset="2"/>
              </a:rPr>
              <a:t>tsid</a:t>
            </a:r>
            <a:r>
              <a:rPr lang="en-US" altLang="zh-CN" sz="2000" dirty="0">
                <a:cs typeface="Arial" pitchFamily="34" charset="0"/>
                <a:sym typeface="Wingdings" pitchFamily="2" charset="2"/>
              </a:rPr>
              <a:t>, A’, y’</a:t>
            </a:r>
            <a:endParaRPr lang="en-US" altLang="zh-CN" sz="2000" dirty="0">
              <a:cs typeface="Arial" pitchFamily="34" charset="0"/>
            </a:endParaRPr>
          </a:p>
          <a:p>
            <a:pPr marL="547688" lvl="1" algn="just"/>
            <a:r>
              <a:rPr lang="en-US" altLang="zh-CN" sz="2000" dirty="0">
                <a:cs typeface="Arial" pitchFamily="34" charset="0"/>
              </a:rPr>
              <a:t>       for </a:t>
            </a:r>
            <a:r>
              <a:rPr lang="en-US" altLang="zh-CN" sz="2000" dirty="0" err="1">
                <a:cs typeface="Arial" pitchFamily="34" charset="0"/>
              </a:rPr>
              <a:t>i</a:t>
            </a:r>
            <a:r>
              <a:rPr lang="en-US" altLang="zh-CN" sz="2000" dirty="0">
                <a:cs typeface="Arial" pitchFamily="34" charset="0"/>
              </a:rPr>
              <a:t>=0 to </a:t>
            </a:r>
            <a:r>
              <a:rPr lang="en-US" altLang="zh-CN" sz="2000" dirty="0" err="1">
                <a:cs typeface="Arial" pitchFamily="34" charset="0"/>
              </a:rPr>
              <a:t>TR.lenghth</a:t>
            </a:r>
            <a:r>
              <a:rPr lang="en-US" altLang="zh-CN" sz="2000" dirty="0">
                <a:cs typeface="Arial" pitchFamily="34" charset="0"/>
              </a:rPr>
              <a:t>()</a:t>
            </a:r>
          </a:p>
          <a:p>
            <a:pPr marL="547688" lvl="1" algn="just"/>
            <a:r>
              <a:rPr lang="en-US" altLang="zh-CN" sz="2000" dirty="0">
                <a:cs typeface="Arial" pitchFamily="34" charset="0"/>
              </a:rPr>
              <a:t>       {   TR[</a:t>
            </a:r>
            <a:r>
              <a:rPr lang="en-US" altLang="zh-CN" sz="2000" dirty="0" err="1">
                <a:cs typeface="Arial" pitchFamily="34" charset="0"/>
              </a:rPr>
              <a:t>i</a:t>
            </a:r>
            <a:r>
              <a:rPr lang="en-US" altLang="zh-CN" sz="2000" dirty="0">
                <a:cs typeface="Arial" pitchFamily="34" charset="0"/>
              </a:rPr>
              <a:t>] </a:t>
            </a:r>
            <a:r>
              <a:rPr lang="en-US" altLang="zh-CN" sz="2000" dirty="0">
                <a:cs typeface="Arial" pitchFamily="34" charset="0"/>
                <a:sym typeface="Wingdings" pitchFamily="2" charset="2"/>
              </a:rPr>
              <a:t> </a:t>
            </a:r>
            <a:r>
              <a:rPr lang="en-US" altLang="zh-CN" sz="2000" dirty="0" err="1">
                <a:cs typeface="Arial" pitchFamily="34" charset="0"/>
                <a:sym typeface="Wingdings" pitchFamily="2" charset="2"/>
              </a:rPr>
              <a:t>trid</a:t>
            </a:r>
            <a:r>
              <a:rPr lang="en-US" altLang="zh-CN" sz="2000" dirty="0">
                <a:cs typeface="Arial" pitchFamily="34" charset="0"/>
                <a:sym typeface="Wingdings" pitchFamily="2" charset="2"/>
              </a:rPr>
              <a:t>, A, y</a:t>
            </a:r>
            <a:endParaRPr lang="en-US" altLang="zh-CN" sz="2000" dirty="0">
              <a:cs typeface="Arial" pitchFamily="34" charset="0"/>
            </a:endParaRPr>
          </a:p>
          <a:p>
            <a:pPr marL="547688" lvl="1" algn="just"/>
            <a:r>
              <a:rPr lang="en-US" altLang="zh-CN" sz="2000" dirty="0">
                <a:cs typeface="Arial" pitchFamily="34" charset="0"/>
              </a:rPr>
              <a:t>           S = </a:t>
            </a:r>
            <a:r>
              <a:rPr lang="en-US" altLang="zh-CN" sz="2000" dirty="0" err="1">
                <a:cs typeface="Arial" pitchFamily="34" charset="0"/>
              </a:rPr>
              <a:t>Sim</a:t>
            </a:r>
            <a:r>
              <a:rPr lang="en-US" altLang="zh-CN" sz="2000" dirty="0">
                <a:cs typeface="Arial" pitchFamily="34" charset="0"/>
              </a:rPr>
              <a:t>(A, A’);</a:t>
            </a:r>
          </a:p>
          <a:p>
            <a:pPr marL="547688" lvl="1" algn="just"/>
            <a:r>
              <a:rPr lang="en-US" altLang="zh-CN" sz="2000" dirty="0">
                <a:cs typeface="Arial" pitchFamily="34" charset="0"/>
              </a:rPr>
              <a:t>           </a:t>
            </a:r>
            <a:r>
              <a:rPr lang="zh-CN" altLang="en-US" sz="2000" dirty="0">
                <a:cs typeface="Arial" pitchFamily="34" charset="0"/>
              </a:rPr>
              <a:t>若</a:t>
            </a:r>
            <a:r>
              <a:rPr lang="en-US" altLang="zh-CN" sz="2000" dirty="0">
                <a:cs typeface="Arial" pitchFamily="34" charset="0"/>
              </a:rPr>
              <a:t>S</a:t>
            </a:r>
            <a:r>
              <a:rPr lang="zh-CN" altLang="en-US" sz="2000" dirty="0">
                <a:cs typeface="Arial" pitchFamily="34" charset="0"/>
              </a:rPr>
              <a:t>属于</a:t>
            </a:r>
            <a:r>
              <a:rPr lang="en-US" altLang="zh-CN" sz="2000" dirty="0">
                <a:cs typeface="Arial" pitchFamily="34" charset="0"/>
              </a:rPr>
              <a:t>k</a:t>
            </a:r>
            <a:r>
              <a:rPr lang="zh-CN" altLang="en-US" sz="2000" dirty="0">
                <a:cs typeface="Arial" pitchFamily="34" charset="0"/>
              </a:rPr>
              <a:t>个最大者，</a:t>
            </a:r>
            <a:r>
              <a:rPr lang="en-US" altLang="zh-CN" sz="2000" dirty="0">
                <a:cs typeface="Arial" pitchFamily="34" charset="0"/>
              </a:rPr>
              <a:t> (S, y) </a:t>
            </a:r>
            <a:r>
              <a:rPr lang="en-US" altLang="zh-CN" sz="2000" dirty="0">
                <a:cs typeface="Arial" pitchFamily="34" charset="0"/>
                <a:sym typeface="Wingdings" pitchFamily="2" charset="2"/>
              </a:rPr>
              <a:t> </a:t>
            </a:r>
            <a:r>
              <a:rPr lang="en-US" altLang="zh-CN" sz="2000" dirty="0" err="1">
                <a:cs typeface="Arial" pitchFamily="34" charset="0"/>
                <a:sym typeface="Wingdings" pitchFamily="2" charset="2"/>
              </a:rPr>
              <a:t>MaxS</a:t>
            </a:r>
            <a:r>
              <a:rPr lang="en-US" altLang="zh-CN" sz="2000" dirty="0">
                <a:cs typeface="Arial" pitchFamily="34" charset="0"/>
              </a:rPr>
              <a:t>;</a:t>
            </a:r>
          </a:p>
          <a:p>
            <a:pPr marL="547688" lvl="1" algn="just"/>
            <a:r>
              <a:rPr lang="en-US" altLang="zh-CN" sz="2000" dirty="0">
                <a:cs typeface="Arial" pitchFamily="34" charset="0"/>
              </a:rPr>
              <a:t>       }  </a:t>
            </a:r>
          </a:p>
          <a:p>
            <a:pPr marL="547688" lvl="1" algn="just"/>
            <a:r>
              <a:rPr lang="en-US" altLang="zh-CN" sz="2000" i="1" dirty="0">
                <a:cs typeface="Arial" pitchFamily="34" charset="0"/>
              </a:rPr>
              <a:t>      </a:t>
            </a:r>
            <a:r>
              <a:rPr lang="zh-CN" altLang="en-US" sz="2000" dirty="0">
                <a:ea typeface="黑体" pitchFamily="2" charset="-122"/>
              </a:rPr>
              <a:t>根据</a:t>
            </a:r>
            <a:r>
              <a:rPr lang="en-US" altLang="zh-CN" sz="2000" dirty="0" err="1">
                <a:ea typeface="黑体" pitchFamily="2" charset="-122"/>
                <a:sym typeface="Wingdings" pitchFamily="2" charset="2"/>
              </a:rPr>
              <a:t>MaxS</a:t>
            </a:r>
            <a:r>
              <a:rPr lang="zh-CN" altLang="en-US" sz="2000" dirty="0">
                <a:ea typeface="黑体" pitchFamily="2" charset="-122"/>
                <a:sym typeface="Wingdings" pitchFamily="2" charset="2"/>
              </a:rPr>
              <a:t>和带加权投票表决模型</a:t>
            </a:r>
            <a:r>
              <a:rPr lang="zh-CN" altLang="en-US" sz="2000" dirty="0">
                <a:ea typeface="黑体" pitchFamily="2" charset="-122"/>
              </a:rPr>
              <a:t>计算出</a:t>
            </a:r>
            <a:r>
              <a:rPr lang="en-US" altLang="zh-CN" sz="2000" dirty="0">
                <a:ea typeface="黑体" pitchFamily="2" charset="-122"/>
              </a:rPr>
              <a:t>y</a:t>
            </a:r>
            <a:r>
              <a:rPr lang="en-US" altLang="zh-CN" sz="2000" i="1" dirty="0">
                <a:ea typeface="黑体" pitchFamily="2" charset="-122"/>
              </a:rPr>
              <a:t>’ </a:t>
            </a:r>
            <a:r>
              <a:rPr lang="en-US" altLang="zh-CN" sz="2000" dirty="0">
                <a:ea typeface="黑体" pitchFamily="2" charset="-122"/>
              </a:rPr>
              <a:t> =∑Si*</a:t>
            </a:r>
            <a:r>
              <a:rPr lang="en-US" altLang="zh-CN" sz="2000" dirty="0" err="1">
                <a:ea typeface="黑体" pitchFamily="2" charset="-122"/>
              </a:rPr>
              <a:t>yi</a:t>
            </a:r>
            <a:r>
              <a:rPr lang="en-US" altLang="zh-CN" sz="2000" dirty="0">
                <a:ea typeface="黑体" pitchFamily="2" charset="-122"/>
              </a:rPr>
              <a:t>/∑Si</a:t>
            </a:r>
            <a:endParaRPr lang="en-US" altLang="zh-CN" sz="2000" i="1" dirty="0">
              <a:ea typeface="黑体" pitchFamily="2" charset="-122"/>
            </a:endParaRPr>
          </a:p>
          <a:p>
            <a:pPr marL="547688" lvl="1" algn="just"/>
            <a:r>
              <a:rPr lang="en-US" altLang="zh-CN" sz="2000" i="1" dirty="0">
                <a:cs typeface="Arial" pitchFamily="34" charset="0"/>
              </a:rPr>
              <a:t>      </a:t>
            </a:r>
            <a:r>
              <a:rPr lang="en-US" altLang="zh-CN" sz="2000" dirty="0">
                <a:cs typeface="Arial" pitchFamily="34" charset="0"/>
              </a:rPr>
              <a:t>emit(</a:t>
            </a:r>
            <a:r>
              <a:rPr lang="en-US" altLang="zh-CN" sz="2000" dirty="0" err="1">
                <a:cs typeface="Arial" pitchFamily="34" charset="0"/>
              </a:rPr>
              <a:t>tsid</a:t>
            </a:r>
            <a:r>
              <a:rPr lang="en-US" altLang="zh-CN" sz="2000" dirty="0">
                <a:cs typeface="Arial" pitchFamily="34" charset="0"/>
              </a:rPr>
              <a:t>, y’)</a:t>
            </a:r>
          </a:p>
          <a:p>
            <a:pPr marL="547688" lvl="1" algn="just"/>
            <a:r>
              <a:rPr lang="en-US" altLang="zh-CN" sz="2000" dirty="0">
                <a:cs typeface="Arial" pitchFamily="34" charset="0"/>
              </a:rPr>
              <a:t>   }</a:t>
            </a:r>
          </a:p>
          <a:p>
            <a:pPr marL="273050" indent="-273050" algn="just">
              <a:spcBef>
                <a:spcPts val="575"/>
              </a:spcBef>
              <a:buClr>
                <a:schemeClr val="accent1"/>
              </a:buClr>
              <a:buSzPct val="85000"/>
            </a:pPr>
            <a:endParaRPr lang="en-US" altLang="zh-CN" sz="2400" dirty="0">
              <a:latin typeface="黑体" pitchFamily="2" charset="-122"/>
              <a:ea typeface="黑体" pitchFamily="2" charset="-122"/>
            </a:endParaRPr>
          </a:p>
        </p:txBody>
      </p:sp>
    </p:spTree>
    <p:extLst>
      <p:ext uri="{BB962C8B-B14F-4D97-AF65-F5344CB8AC3E}">
        <p14:creationId xmlns:p14="http://schemas.microsoft.com/office/powerpoint/2010/main" val="20016094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p:cNvSpPr>
            <a:spLocks noGrp="1"/>
          </p:cNvSpPr>
          <p:nvPr>
            <p:ph sz="quarter" idx="1"/>
          </p:nvPr>
        </p:nvSpPr>
        <p:spPr>
          <a:xfrm>
            <a:off x="214313" y="1062038"/>
            <a:ext cx="8643937" cy="5068887"/>
          </a:xfrm>
        </p:spPr>
        <p:txBody>
          <a:bodyPr/>
          <a:lstStyle/>
          <a:p>
            <a:pPr algn="just" eaLnBrk="1" hangingPunct="1">
              <a:buFont typeface="Wingdings 2" pitchFamily="18" charset="2"/>
              <a:buNone/>
            </a:pPr>
            <a:r>
              <a:rPr lang="zh-CN" altLang="en-US" sz="2800" dirty="0">
                <a:solidFill>
                  <a:srgbClr val="00B050"/>
                </a:solidFill>
                <a:latin typeface="黑体" pitchFamily="2" charset="-122"/>
                <a:ea typeface="黑体" pitchFamily="2" charset="-122"/>
              </a:rPr>
              <a:t>基本问题描述和算法设计思想</a:t>
            </a:r>
            <a:endParaRPr lang="en-US" sz="2800" dirty="0">
              <a:solidFill>
                <a:srgbClr val="00B050"/>
              </a:solidFill>
              <a:latin typeface="黑体" pitchFamily="2" charset="-122"/>
              <a:ea typeface="黑体" pitchFamily="2" charset="-122"/>
            </a:endParaRPr>
          </a:p>
          <a:p>
            <a:pPr algn="just" eaLnBrk="1" hangingPunct="1">
              <a:spcBef>
                <a:spcPts val="600"/>
              </a:spcBef>
            </a:pPr>
            <a:r>
              <a:rPr lang="zh-CN" altLang="en-US" sz="2400" dirty="0">
                <a:latin typeface="Arial Narrow" pitchFamily="34" charset="0"/>
                <a:ea typeface="黑体" pitchFamily="2" charset="-122"/>
              </a:rPr>
              <a:t>设每个数据样本用一个</a:t>
            </a:r>
            <a:r>
              <a:rPr lang="en-US" altLang="zh-CN" sz="2400" dirty="0">
                <a:latin typeface="Arial Narrow" pitchFamily="34" charset="0"/>
                <a:ea typeface="黑体" pitchFamily="2" charset="-122"/>
              </a:rPr>
              <a:t>n</a:t>
            </a:r>
            <a:r>
              <a:rPr lang="zh-CN" altLang="en-US" sz="2400" dirty="0">
                <a:latin typeface="Arial Narrow" pitchFamily="34" charset="0"/>
                <a:ea typeface="黑体" pitchFamily="2" charset="-122"/>
              </a:rPr>
              <a:t>维特征向量来描述</a:t>
            </a:r>
            <a:r>
              <a:rPr lang="en-US" altLang="zh-CN" sz="2400" dirty="0">
                <a:latin typeface="Arial Narrow" pitchFamily="34" charset="0"/>
                <a:ea typeface="黑体" pitchFamily="2" charset="-122"/>
              </a:rPr>
              <a:t>n</a:t>
            </a:r>
            <a:r>
              <a:rPr lang="zh-CN" altLang="en-US" sz="2400" dirty="0">
                <a:latin typeface="Arial Narrow" pitchFamily="34" charset="0"/>
                <a:ea typeface="黑体" pitchFamily="2" charset="-122"/>
              </a:rPr>
              <a:t>个属性的值，即：</a:t>
            </a:r>
            <a:r>
              <a:rPr lang="en-US" altLang="zh-CN" sz="2400" dirty="0">
                <a:latin typeface="Arial Narrow" pitchFamily="34" charset="0"/>
                <a:ea typeface="黑体" pitchFamily="2" charset="-122"/>
              </a:rPr>
              <a:t>X={x1</a:t>
            </a:r>
            <a:r>
              <a:rPr lang="en-US" sz="2400" dirty="0">
                <a:latin typeface="Arial Narrow" pitchFamily="34" charset="0"/>
                <a:ea typeface="黑体" pitchFamily="2" charset="-122"/>
              </a:rPr>
              <a:t>，</a:t>
            </a:r>
            <a:r>
              <a:rPr lang="en-US" altLang="zh-CN" sz="2400" dirty="0">
                <a:latin typeface="Arial Narrow" pitchFamily="34" charset="0"/>
                <a:ea typeface="黑体" pitchFamily="2" charset="-122"/>
              </a:rPr>
              <a:t>x2</a:t>
            </a:r>
            <a:r>
              <a:rPr lang="en-US" sz="2400" dirty="0">
                <a:latin typeface="Arial Narrow" pitchFamily="34" charset="0"/>
                <a:ea typeface="黑体" pitchFamily="2" charset="-122"/>
              </a:rPr>
              <a:t>，</a:t>
            </a:r>
            <a:r>
              <a:rPr lang="en-US" altLang="zh-CN" sz="2400" dirty="0">
                <a:latin typeface="Arial Narrow" pitchFamily="34" charset="0"/>
                <a:ea typeface="黑体" pitchFamily="2" charset="-122"/>
              </a:rPr>
              <a:t>…</a:t>
            </a:r>
            <a:r>
              <a:rPr lang="en-US" sz="2400" dirty="0">
                <a:latin typeface="Arial Narrow" pitchFamily="34" charset="0"/>
                <a:ea typeface="黑体" pitchFamily="2" charset="-122"/>
              </a:rPr>
              <a:t>，</a:t>
            </a:r>
            <a:r>
              <a:rPr lang="en-US" altLang="zh-CN" sz="2400" dirty="0" err="1">
                <a:latin typeface="Arial Narrow" pitchFamily="34" charset="0"/>
                <a:ea typeface="黑体" pitchFamily="2" charset="-122"/>
              </a:rPr>
              <a:t>xn</a:t>
            </a:r>
            <a:r>
              <a:rPr lang="en-US" altLang="zh-CN" sz="2400" dirty="0">
                <a:latin typeface="Arial Narrow" pitchFamily="34" charset="0"/>
                <a:ea typeface="黑体" pitchFamily="2" charset="-122"/>
              </a:rPr>
              <a:t>}</a:t>
            </a:r>
            <a:r>
              <a:rPr lang="en-US" sz="2400" dirty="0">
                <a:latin typeface="Arial Narrow" pitchFamily="34" charset="0"/>
                <a:ea typeface="黑体" pitchFamily="2" charset="-122"/>
              </a:rPr>
              <a:t>，</a:t>
            </a:r>
            <a:r>
              <a:rPr lang="zh-CN" altLang="en-US" sz="2400" dirty="0">
                <a:latin typeface="Arial Narrow" pitchFamily="34" charset="0"/>
                <a:ea typeface="黑体" pitchFamily="2" charset="-122"/>
              </a:rPr>
              <a:t>假定有</a:t>
            </a:r>
            <a:r>
              <a:rPr lang="en-US" altLang="zh-CN" sz="2400" dirty="0">
                <a:latin typeface="Arial Narrow" pitchFamily="34" charset="0"/>
                <a:ea typeface="黑体" pitchFamily="2" charset="-122"/>
              </a:rPr>
              <a:t>m</a:t>
            </a:r>
            <a:r>
              <a:rPr lang="zh-CN" altLang="en-US" sz="2400" dirty="0">
                <a:latin typeface="Arial Narrow" pitchFamily="34" charset="0"/>
                <a:ea typeface="黑体" pitchFamily="2" charset="-122"/>
              </a:rPr>
              <a:t>个类，分别用</a:t>
            </a:r>
            <a:r>
              <a:rPr lang="en-US" altLang="zh-CN" sz="2400" dirty="0">
                <a:latin typeface="Arial Narrow" pitchFamily="34" charset="0"/>
                <a:ea typeface="黑体" pitchFamily="2" charset="-122"/>
              </a:rPr>
              <a:t>Y1, Y2,…</a:t>
            </a:r>
            <a:r>
              <a:rPr lang="en-US" sz="2400" dirty="0">
                <a:latin typeface="Arial Narrow" pitchFamily="34" charset="0"/>
                <a:ea typeface="黑体" pitchFamily="2" charset="-122"/>
              </a:rPr>
              <a:t>，</a:t>
            </a:r>
            <a:r>
              <a:rPr lang="en-US" altLang="zh-CN" sz="2400" dirty="0" err="1">
                <a:latin typeface="Arial Narrow" pitchFamily="34" charset="0"/>
                <a:ea typeface="黑体" pitchFamily="2" charset="-122"/>
              </a:rPr>
              <a:t>Ym</a:t>
            </a:r>
            <a:r>
              <a:rPr lang="zh-CN" altLang="en-US" sz="2400" dirty="0">
                <a:latin typeface="Arial Narrow" pitchFamily="34" charset="0"/>
                <a:ea typeface="黑体" pitchFamily="2" charset="-122"/>
              </a:rPr>
              <a:t>表示</a:t>
            </a:r>
            <a:endParaRPr lang="en-US" altLang="zh-CN" sz="2400" dirty="0">
              <a:latin typeface="Arial Narrow" pitchFamily="34" charset="0"/>
              <a:ea typeface="黑体" pitchFamily="2" charset="-122"/>
            </a:endParaRPr>
          </a:p>
          <a:p>
            <a:pPr algn="just" eaLnBrk="1" hangingPunct="1">
              <a:spcBef>
                <a:spcPct val="0"/>
              </a:spcBef>
            </a:pPr>
            <a:r>
              <a:rPr lang="zh-CN" altLang="en-US" sz="2400" dirty="0">
                <a:latin typeface="Arial Narrow" pitchFamily="34" charset="0"/>
                <a:ea typeface="黑体" pitchFamily="2" charset="-122"/>
              </a:rPr>
              <a:t>给定一个未分类的数据样本</a:t>
            </a:r>
            <a:r>
              <a:rPr lang="en-US" altLang="zh-CN" sz="2400" dirty="0">
                <a:latin typeface="Arial Narrow" pitchFamily="34" charset="0"/>
                <a:ea typeface="黑体" pitchFamily="2" charset="-122"/>
              </a:rPr>
              <a:t>X</a:t>
            </a:r>
            <a:r>
              <a:rPr lang="zh-CN" altLang="en-US" sz="2400" dirty="0">
                <a:latin typeface="Arial Narrow" pitchFamily="34" charset="0"/>
                <a:ea typeface="黑体" pitchFamily="2" charset="-122"/>
              </a:rPr>
              <a:t>，若朴素贝叶斯分类将未知的样本</a:t>
            </a:r>
            <a:r>
              <a:rPr lang="en-US" altLang="zh-CN" sz="2400" dirty="0">
                <a:latin typeface="Arial Narrow" pitchFamily="34" charset="0"/>
                <a:ea typeface="黑体" pitchFamily="2" charset="-122"/>
              </a:rPr>
              <a:t>X</a:t>
            </a:r>
            <a:r>
              <a:rPr lang="zh-CN" altLang="en-US" sz="2400" dirty="0">
                <a:latin typeface="Arial Narrow" pitchFamily="34" charset="0"/>
                <a:ea typeface="黑体" pitchFamily="2" charset="-122"/>
              </a:rPr>
              <a:t>分配给类</a:t>
            </a:r>
            <a:r>
              <a:rPr lang="en-US" altLang="zh-CN" sz="2400" dirty="0">
                <a:latin typeface="Arial Narrow" pitchFamily="34" charset="0"/>
                <a:ea typeface="黑体" pitchFamily="2" charset="-122"/>
              </a:rPr>
              <a:t>Yi</a:t>
            </a:r>
            <a:r>
              <a:rPr lang="en-US" sz="2400" dirty="0">
                <a:latin typeface="Arial Narrow" pitchFamily="34" charset="0"/>
                <a:ea typeface="黑体" pitchFamily="2" charset="-122"/>
              </a:rPr>
              <a:t>，</a:t>
            </a:r>
            <a:r>
              <a:rPr lang="zh-CN" altLang="en-US" sz="2400" dirty="0">
                <a:latin typeface="Arial Narrow" pitchFamily="34" charset="0"/>
                <a:ea typeface="黑体" pitchFamily="2" charset="-122"/>
              </a:rPr>
              <a:t>则一定有</a:t>
            </a:r>
            <a:r>
              <a:rPr lang="en-US" altLang="zh-CN" sz="2400" dirty="0">
                <a:latin typeface="Arial Narrow" pitchFamily="34" charset="0"/>
                <a:ea typeface="黑体" pitchFamily="2" charset="-122"/>
              </a:rPr>
              <a:t>P(</a:t>
            </a:r>
            <a:r>
              <a:rPr lang="en-US" altLang="zh-CN" sz="2400" dirty="0" err="1">
                <a:latin typeface="Arial Narrow" pitchFamily="34" charset="0"/>
                <a:ea typeface="黑体" pitchFamily="2" charset="-122"/>
              </a:rPr>
              <a:t>Yi|X</a:t>
            </a:r>
            <a:r>
              <a:rPr lang="en-US" altLang="zh-CN" sz="2400" dirty="0">
                <a:latin typeface="Arial Narrow" pitchFamily="34" charset="0"/>
                <a:ea typeface="黑体" pitchFamily="2" charset="-122"/>
              </a:rPr>
              <a:t>)&gt;P(</a:t>
            </a:r>
            <a:r>
              <a:rPr lang="en-US" altLang="zh-CN" sz="2400" dirty="0" err="1">
                <a:latin typeface="Arial Narrow" pitchFamily="34" charset="0"/>
                <a:ea typeface="黑体" pitchFamily="2" charset="-122"/>
              </a:rPr>
              <a:t>Yj|X</a:t>
            </a:r>
            <a:r>
              <a:rPr lang="en-US" altLang="zh-CN" sz="2400" dirty="0">
                <a:latin typeface="Arial Narrow" pitchFamily="34" charset="0"/>
                <a:ea typeface="黑体" pitchFamily="2" charset="-122"/>
              </a:rPr>
              <a:t>), 1≤j≤m</a:t>
            </a:r>
            <a:r>
              <a:rPr lang="en-US" sz="2400" dirty="0">
                <a:latin typeface="Arial Narrow" pitchFamily="34" charset="0"/>
                <a:ea typeface="黑体" pitchFamily="2" charset="-122"/>
              </a:rPr>
              <a:t>，</a:t>
            </a:r>
            <a:r>
              <a:rPr lang="en-US" altLang="zh-CN" sz="2400" dirty="0">
                <a:latin typeface="Arial Narrow" pitchFamily="34" charset="0"/>
                <a:ea typeface="黑体" pitchFamily="2" charset="-122"/>
              </a:rPr>
              <a:t>j≠i </a:t>
            </a:r>
          </a:p>
          <a:p>
            <a:pPr algn="just" eaLnBrk="1" hangingPunct="1">
              <a:spcBef>
                <a:spcPct val="0"/>
              </a:spcBef>
            </a:pPr>
            <a:r>
              <a:rPr lang="zh-CN" altLang="en-US" sz="2400" dirty="0">
                <a:latin typeface="Arial Narrow" pitchFamily="34" charset="0"/>
                <a:ea typeface="黑体" pitchFamily="2" charset="-122"/>
              </a:rPr>
              <a:t>根据贝叶斯定理</a:t>
            </a:r>
            <a:r>
              <a:rPr lang="en-US" altLang="zh-CN" sz="2400" dirty="0">
                <a:latin typeface="Arial Narrow" pitchFamily="34" charset="0"/>
              </a:rPr>
              <a:t>P(</a:t>
            </a:r>
            <a:r>
              <a:rPr lang="en-US" altLang="zh-CN" sz="2400" dirty="0" err="1">
                <a:latin typeface="Arial Narrow" pitchFamily="34" charset="0"/>
                <a:ea typeface="黑体" pitchFamily="2" charset="-122"/>
              </a:rPr>
              <a:t>Yi|X</a:t>
            </a:r>
            <a:r>
              <a:rPr lang="en-US" altLang="zh-CN" sz="2400" dirty="0">
                <a:latin typeface="Arial Narrow" pitchFamily="34" charset="0"/>
              </a:rPr>
              <a:t>)=P(</a:t>
            </a:r>
            <a:r>
              <a:rPr lang="en-US" altLang="zh-CN" sz="2400" dirty="0" err="1">
                <a:latin typeface="Arial Narrow" pitchFamily="34" charset="0"/>
                <a:ea typeface="黑体" pitchFamily="2" charset="-122"/>
              </a:rPr>
              <a:t>X|Yi</a:t>
            </a:r>
            <a:r>
              <a:rPr lang="en-US" altLang="zh-CN" sz="2400" dirty="0">
                <a:latin typeface="Arial Narrow" pitchFamily="34" charset="0"/>
              </a:rPr>
              <a:t>)*P(</a:t>
            </a:r>
            <a:r>
              <a:rPr lang="en-US" altLang="zh-CN" sz="2400" dirty="0">
                <a:latin typeface="Arial Narrow" pitchFamily="34" charset="0"/>
                <a:ea typeface="黑体" pitchFamily="2" charset="-122"/>
              </a:rPr>
              <a:t>Yi</a:t>
            </a:r>
            <a:r>
              <a:rPr lang="en-US" altLang="zh-CN" sz="2400" dirty="0">
                <a:latin typeface="Arial Narrow" pitchFamily="34" charset="0"/>
              </a:rPr>
              <a:t>)/P(</a:t>
            </a:r>
            <a:r>
              <a:rPr lang="en-US" altLang="zh-CN" sz="2400" dirty="0">
                <a:latin typeface="Arial Narrow" pitchFamily="34" charset="0"/>
                <a:ea typeface="黑体" pitchFamily="2" charset="-122"/>
              </a:rPr>
              <a:t>X</a:t>
            </a:r>
            <a:r>
              <a:rPr lang="en-US" altLang="zh-CN" sz="2400" dirty="0">
                <a:latin typeface="Arial Narrow" pitchFamily="34" charset="0"/>
              </a:rPr>
              <a:t>)</a:t>
            </a:r>
            <a:r>
              <a:rPr lang="zh-CN" altLang="en-US" sz="2400" dirty="0">
                <a:latin typeface="Arial Narrow" pitchFamily="34" charset="0"/>
                <a:ea typeface="黑体" pitchFamily="2" charset="-122"/>
              </a:rPr>
              <a:t>，由于</a:t>
            </a:r>
            <a:r>
              <a:rPr lang="en-US" altLang="zh-CN" sz="2400" dirty="0">
                <a:latin typeface="Arial Narrow" pitchFamily="34" charset="0"/>
                <a:ea typeface="黑体" pitchFamily="2" charset="-122"/>
              </a:rPr>
              <a:t>P(X)</a:t>
            </a:r>
            <a:r>
              <a:rPr lang="zh-CN" altLang="en-US" sz="2400" dirty="0">
                <a:latin typeface="Arial Narrow" pitchFamily="34" charset="0"/>
                <a:ea typeface="黑体" pitchFamily="2" charset="-122"/>
              </a:rPr>
              <a:t>对于所有类为常数，概率</a:t>
            </a:r>
            <a:r>
              <a:rPr lang="en-US" altLang="zh-CN" sz="2400" dirty="0">
                <a:latin typeface="Arial Narrow" pitchFamily="34" charset="0"/>
                <a:ea typeface="黑体" pitchFamily="2" charset="-122"/>
              </a:rPr>
              <a:t>P(</a:t>
            </a:r>
            <a:r>
              <a:rPr lang="en-US" altLang="zh-CN" sz="2400" dirty="0" err="1">
                <a:latin typeface="Arial Narrow" pitchFamily="34" charset="0"/>
                <a:ea typeface="黑体" pitchFamily="2" charset="-122"/>
              </a:rPr>
              <a:t>Yi|X</a:t>
            </a:r>
            <a:r>
              <a:rPr lang="en-US" altLang="zh-CN" sz="2400" dirty="0">
                <a:latin typeface="Arial Narrow" pitchFamily="34" charset="0"/>
                <a:ea typeface="黑体" pitchFamily="2" charset="-122"/>
              </a:rPr>
              <a:t>)</a:t>
            </a:r>
            <a:r>
              <a:rPr lang="zh-CN" altLang="en-US" sz="2400" dirty="0">
                <a:latin typeface="Arial Narrow" pitchFamily="34" charset="0"/>
                <a:ea typeface="黑体" pitchFamily="2" charset="-122"/>
              </a:rPr>
              <a:t>可转化为概率</a:t>
            </a:r>
            <a:r>
              <a:rPr lang="en-US" altLang="zh-CN" sz="2400" dirty="0">
                <a:latin typeface="Arial Narrow" pitchFamily="34" charset="0"/>
                <a:ea typeface="黑体" pitchFamily="2" charset="-122"/>
              </a:rPr>
              <a:t>P(</a:t>
            </a:r>
            <a:r>
              <a:rPr lang="en-US" altLang="zh-CN" sz="2400" dirty="0" err="1">
                <a:latin typeface="Arial Narrow" pitchFamily="34" charset="0"/>
                <a:ea typeface="黑体" pitchFamily="2" charset="-122"/>
              </a:rPr>
              <a:t>X|Yi</a:t>
            </a:r>
            <a:r>
              <a:rPr lang="en-US" altLang="zh-CN" sz="2400" dirty="0">
                <a:latin typeface="Arial Narrow" pitchFamily="34" charset="0"/>
                <a:ea typeface="黑体" pitchFamily="2" charset="-122"/>
              </a:rPr>
              <a:t>)P(Yi)</a:t>
            </a:r>
            <a:endParaRPr lang="en-US" sz="2400" dirty="0">
              <a:latin typeface="Arial Narrow" pitchFamily="34" charset="0"/>
              <a:ea typeface="黑体" pitchFamily="2" charset="-122"/>
            </a:endParaRPr>
          </a:p>
          <a:p>
            <a:pPr algn="just" eaLnBrk="1" hangingPunct="1">
              <a:spcBef>
                <a:spcPct val="0"/>
              </a:spcBef>
            </a:pPr>
            <a:r>
              <a:rPr lang="zh-CN" altLang="en-US" sz="2400" dirty="0">
                <a:latin typeface="Arial Narrow" pitchFamily="34" charset="0"/>
                <a:ea typeface="黑体" pitchFamily="2" charset="-122"/>
              </a:rPr>
              <a:t>如果训练数据集中有很多具有相关性的属性，计算</a:t>
            </a:r>
            <a:r>
              <a:rPr lang="en-US" altLang="zh-CN" sz="2400" dirty="0">
                <a:latin typeface="Arial Narrow" pitchFamily="34" charset="0"/>
                <a:ea typeface="黑体" pitchFamily="2" charset="-122"/>
              </a:rPr>
              <a:t>P(</a:t>
            </a:r>
            <a:r>
              <a:rPr lang="en-US" altLang="zh-CN" sz="2400" dirty="0" err="1">
                <a:latin typeface="Arial Narrow" pitchFamily="34" charset="0"/>
                <a:ea typeface="黑体" pitchFamily="2" charset="-122"/>
              </a:rPr>
              <a:t>X|Yi</a:t>
            </a:r>
            <a:r>
              <a:rPr lang="en-US" altLang="zh-CN" sz="2400" dirty="0">
                <a:latin typeface="Arial Narrow" pitchFamily="34" charset="0"/>
                <a:ea typeface="黑体" pitchFamily="2" charset="-122"/>
              </a:rPr>
              <a:t>)</a:t>
            </a:r>
            <a:r>
              <a:rPr lang="zh-CN" altLang="en-US" sz="2400" dirty="0">
                <a:latin typeface="Arial Narrow" pitchFamily="34" charset="0"/>
                <a:ea typeface="黑体" pitchFamily="2" charset="-122"/>
              </a:rPr>
              <a:t>将非常复杂，为此，通常假设各属性是互相独立的，这样</a:t>
            </a:r>
            <a:r>
              <a:rPr lang="en-US" altLang="zh-CN" sz="2400" dirty="0">
                <a:latin typeface="Arial Narrow" pitchFamily="34" charset="0"/>
                <a:ea typeface="黑体" pitchFamily="2" charset="-122"/>
              </a:rPr>
              <a:t>P(</a:t>
            </a:r>
            <a:r>
              <a:rPr lang="en-US" altLang="zh-CN" sz="2400" dirty="0" err="1">
                <a:latin typeface="Arial Narrow" pitchFamily="34" charset="0"/>
                <a:ea typeface="黑体" pitchFamily="2" charset="-122"/>
              </a:rPr>
              <a:t>X|Yi</a:t>
            </a:r>
            <a:r>
              <a:rPr lang="en-US" altLang="zh-CN" sz="2400" dirty="0">
                <a:latin typeface="Arial Narrow" pitchFamily="34" charset="0"/>
                <a:ea typeface="黑体" pitchFamily="2" charset="-122"/>
              </a:rPr>
              <a:t>) </a:t>
            </a:r>
            <a:r>
              <a:rPr lang="zh-CN" altLang="en-US" sz="2400" dirty="0">
                <a:latin typeface="Arial Narrow" pitchFamily="34" charset="0"/>
                <a:ea typeface="黑体" pitchFamily="2" charset="-122"/>
              </a:rPr>
              <a:t>的计算可简化为求</a:t>
            </a:r>
            <a:r>
              <a:rPr lang="en-US" altLang="zh-CN" sz="2400" dirty="0">
                <a:latin typeface="Arial Narrow" pitchFamily="34" charset="0"/>
                <a:ea typeface="黑体" pitchFamily="2" charset="-122"/>
              </a:rPr>
              <a:t>P(x1|Yi)</a:t>
            </a:r>
            <a:r>
              <a:rPr lang="en-US" sz="2400" dirty="0">
                <a:latin typeface="Arial Narrow" pitchFamily="34" charset="0"/>
                <a:ea typeface="黑体" pitchFamily="2" charset="-122"/>
              </a:rPr>
              <a:t>，</a:t>
            </a:r>
            <a:r>
              <a:rPr lang="en-US" altLang="zh-CN" sz="2400" dirty="0">
                <a:latin typeface="Arial Narrow" pitchFamily="34" charset="0"/>
                <a:ea typeface="黑体" pitchFamily="2" charset="-122"/>
              </a:rPr>
              <a:t>P(x2|Yi)</a:t>
            </a:r>
            <a:r>
              <a:rPr lang="en-US" sz="2400" dirty="0">
                <a:latin typeface="Arial Narrow" pitchFamily="34" charset="0"/>
                <a:ea typeface="黑体" pitchFamily="2" charset="-122"/>
              </a:rPr>
              <a:t>，</a:t>
            </a:r>
            <a:r>
              <a:rPr lang="en-US" altLang="zh-CN" sz="2400" dirty="0">
                <a:latin typeface="Arial Narrow" pitchFamily="34" charset="0"/>
                <a:ea typeface="黑体" pitchFamily="2" charset="-122"/>
              </a:rPr>
              <a:t>…</a:t>
            </a:r>
            <a:r>
              <a:rPr lang="en-US" sz="2400" dirty="0">
                <a:latin typeface="Arial Narrow" pitchFamily="34" charset="0"/>
                <a:ea typeface="黑体" pitchFamily="2" charset="-122"/>
              </a:rPr>
              <a:t>，</a:t>
            </a:r>
            <a:r>
              <a:rPr lang="en-US" altLang="zh-CN" sz="2400" dirty="0">
                <a:latin typeface="Arial Narrow" pitchFamily="34" charset="0"/>
                <a:ea typeface="黑体" pitchFamily="2" charset="-122"/>
              </a:rPr>
              <a:t>P(</a:t>
            </a:r>
            <a:r>
              <a:rPr lang="en-US" altLang="zh-CN" sz="2400" dirty="0" err="1">
                <a:latin typeface="Arial Narrow" pitchFamily="34" charset="0"/>
                <a:ea typeface="黑体" pitchFamily="2" charset="-122"/>
              </a:rPr>
              <a:t>xn|Yi</a:t>
            </a:r>
            <a:r>
              <a:rPr lang="en-US" altLang="zh-CN" sz="2400" dirty="0">
                <a:latin typeface="Arial Narrow" pitchFamily="34" charset="0"/>
                <a:ea typeface="黑体" pitchFamily="2" charset="-122"/>
              </a:rPr>
              <a:t>)</a:t>
            </a:r>
            <a:r>
              <a:rPr lang="zh-CN" altLang="en-US" sz="2400" dirty="0">
                <a:latin typeface="Arial Narrow" pitchFamily="34" charset="0"/>
                <a:ea typeface="黑体" pitchFamily="2" charset="-122"/>
              </a:rPr>
              <a:t>之积；而每个</a:t>
            </a:r>
            <a:r>
              <a:rPr lang="en-US" altLang="zh-CN" sz="2400" dirty="0">
                <a:latin typeface="Arial Narrow" pitchFamily="34" charset="0"/>
                <a:ea typeface="黑体" pitchFamily="2" charset="-122"/>
              </a:rPr>
              <a:t>P(</a:t>
            </a:r>
            <a:r>
              <a:rPr lang="en-US" altLang="zh-CN" sz="2400" dirty="0" err="1">
                <a:latin typeface="Arial Narrow" pitchFamily="34" charset="0"/>
                <a:ea typeface="黑体" pitchFamily="2" charset="-122"/>
              </a:rPr>
              <a:t>xj|Yi</a:t>
            </a:r>
            <a:r>
              <a:rPr lang="en-US" altLang="zh-CN" sz="2400" dirty="0">
                <a:latin typeface="Arial Narrow" pitchFamily="34" charset="0"/>
                <a:ea typeface="黑体" pitchFamily="2" charset="-122"/>
              </a:rPr>
              <a:t>)</a:t>
            </a:r>
            <a:r>
              <a:rPr lang="zh-CN" altLang="en-US" sz="2400" dirty="0">
                <a:latin typeface="Arial Narrow" pitchFamily="34" charset="0"/>
                <a:ea typeface="黑体" pitchFamily="2" charset="-122"/>
              </a:rPr>
              <a:t>可以从训练数据集近似求得 </a:t>
            </a:r>
          </a:p>
          <a:p>
            <a:pPr algn="just" eaLnBrk="1" hangingPunct="1">
              <a:spcBef>
                <a:spcPct val="0"/>
              </a:spcBef>
            </a:pPr>
            <a:r>
              <a:rPr lang="zh-CN" altLang="en-US" sz="2400" dirty="0">
                <a:latin typeface="Arial Narrow" pitchFamily="34" charset="0"/>
                <a:ea typeface="黑体" pitchFamily="2" charset="-122"/>
              </a:rPr>
              <a:t>据此，对一个未知类别的样本</a:t>
            </a:r>
            <a:r>
              <a:rPr lang="en-US" altLang="zh-CN" sz="2400" dirty="0">
                <a:latin typeface="Arial Narrow" pitchFamily="34" charset="0"/>
                <a:ea typeface="黑体" pitchFamily="2" charset="-122"/>
              </a:rPr>
              <a:t>X</a:t>
            </a:r>
            <a:r>
              <a:rPr lang="en-US" sz="2400" dirty="0">
                <a:latin typeface="Arial Narrow" pitchFamily="34" charset="0"/>
                <a:ea typeface="黑体" pitchFamily="2" charset="-122"/>
              </a:rPr>
              <a:t>，</a:t>
            </a:r>
            <a:r>
              <a:rPr lang="zh-CN" altLang="en-US" sz="2400" dirty="0">
                <a:latin typeface="Arial Narrow" pitchFamily="34" charset="0"/>
                <a:ea typeface="黑体" pitchFamily="2" charset="-122"/>
              </a:rPr>
              <a:t>可以先分别计算出</a:t>
            </a:r>
            <a:r>
              <a:rPr lang="en-US" altLang="zh-CN" sz="2400" dirty="0">
                <a:latin typeface="Arial Narrow" pitchFamily="34" charset="0"/>
                <a:ea typeface="黑体" pitchFamily="2" charset="-122"/>
              </a:rPr>
              <a:t>X</a:t>
            </a:r>
            <a:r>
              <a:rPr lang="zh-CN" altLang="en-US" sz="2400" dirty="0">
                <a:latin typeface="Arial Narrow" pitchFamily="34" charset="0"/>
                <a:ea typeface="黑体" pitchFamily="2" charset="-122"/>
              </a:rPr>
              <a:t>属于每一个类别</a:t>
            </a:r>
            <a:r>
              <a:rPr lang="en-US" altLang="zh-CN" sz="2400" dirty="0">
                <a:latin typeface="Arial Narrow" pitchFamily="34" charset="0"/>
                <a:ea typeface="黑体" pitchFamily="2" charset="-122"/>
              </a:rPr>
              <a:t>Yi</a:t>
            </a:r>
            <a:r>
              <a:rPr lang="zh-CN" altLang="en-US" sz="2400" dirty="0">
                <a:latin typeface="Arial Narrow" pitchFamily="34" charset="0"/>
                <a:ea typeface="黑体" pitchFamily="2" charset="-122"/>
              </a:rPr>
              <a:t>的概率</a:t>
            </a:r>
            <a:r>
              <a:rPr lang="en-US" altLang="zh-CN" sz="2400" dirty="0">
                <a:latin typeface="Arial Narrow" pitchFamily="34" charset="0"/>
                <a:ea typeface="黑体" pitchFamily="2" charset="-122"/>
              </a:rPr>
              <a:t>P(</a:t>
            </a:r>
            <a:r>
              <a:rPr lang="en-US" altLang="zh-CN" sz="2400" dirty="0" err="1">
                <a:latin typeface="Arial Narrow" pitchFamily="34" charset="0"/>
                <a:ea typeface="黑体" pitchFamily="2" charset="-122"/>
              </a:rPr>
              <a:t>X|Yi</a:t>
            </a:r>
            <a:r>
              <a:rPr lang="en-US" altLang="zh-CN" sz="2400" dirty="0">
                <a:latin typeface="Arial Narrow" pitchFamily="34" charset="0"/>
                <a:ea typeface="黑体" pitchFamily="2" charset="-122"/>
              </a:rPr>
              <a:t>)P(Yi)</a:t>
            </a:r>
            <a:r>
              <a:rPr lang="en-US" sz="2400" dirty="0">
                <a:latin typeface="Arial Narrow" pitchFamily="34" charset="0"/>
                <a:ea typeface="黑体" pitchFamily="2" charset="-122"/>
              </a:rPr>
              <a:t>，</a:t>
            </a:r>
            <a:r>
              <a:rPr lang="zh-CN" altLang="en-US" sz="2400" dirty="0">
                <a:latin typeface="Arial Narrow" pitchFamily="34" charset="0"/>
                <a:ea typeface="黑体" pitchFamily="2" charset="-122"/>
              </a:rPr>
              <a:t>然后选择其中概率最大的</a:t>
            </a:r>
            <a:r>
              <a:rPr lang="en-US" altLang="zh-CN" sz="2400" dirty="0">
                <a:latin typeface="Arial Narrow" pitchFamily="34" charset="0"/>
                <a:ea typeface="黑体" pitchFamily="2" charset="-122"/>
              </a:rPr>
              <a:t>Yi</a:t>
            </a:r>
            <a:r>
              <a:rPr lang="zh-CN" altLang="en-US" sz="2400" dirty="0">
                <a:latin typeface="Arial Narrow" pitchFamily="34" charset="0"/>
                <a:ea typeface="黑体" pitchFamily="2" charset="-122"/>
              </a:rPr>
              <a:t>作为其类别</a:t>
            </a:r>
            <a:endParaRPr lang="en-US" altLang="zh-CN" sz="2400" dirty="0">
              <a:latin typeface="Arial Narrow" pitchFamily="34" charset="0"/>
              <a:ea typeface="黑体" pitchFamily="2" charset="-122"/>
            </a:endParaRPr>
          </a:p>
        </p:txBody>
      </p:sp>
      <p:sp>
        <p:nvSpPr>
          <p:cNvPr id="5" name="Title 1"/>
          <p:cNvSpPr>
            <a:spLocks noGrp="1"/>
          </p:cNvSpPr>
          <p:nvPr>
            <p:ph type="title"/>
          </p:nvPr>
        </p:nvSpPr>
        <p:spPr>
          <a:xfrm>
            <a:off x="285720" y="500042"/>
            <a:ext cx="8449718" cy="5867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eaLnBrk="1" fontAlgn="auto" hangingPunct="1">
              <a:lnSpc>
                <a:spcPct val="120000"/>
              </a:lnSpc>
              <a:spcBef>
                <a:spcPts val="580"/>
              </a:spcBef>
              <a:spcAft>
                <a:spcPts val="600"/>
              </a:spcAft>
              <a:defRPr/>
            </a:pPr>
            <a:r>
              <a:rPr lang="en-US" altLang="zh-CN" sz="3200" dirty="0">
                <a:ln>
                  <a:solidFill>
                    <a:srgbClr val="FF0000"/>
                  </a:solidFill>
                </a:ln>
                <a:solidFill>
                  <a:srgbClr val="C00000"/>
                </a:solidFill>
                <a:latin typeface="黑体" pitchFamily="2" charset="-122"/>
                <a:ea typeface="黑体" pitchFamily="2" charset="-122"/>
                <a:cs typeface="+mj-cs"/>
              </a:rPr>
              <a:t>3.</a:t>
            </a:r>
            <a:r>
              <a:rPr lang="zh-CN" altLang="en-US" sz="3200" dirty="0">
                <a:ln>
                  <a:solidFill>
                    <a:srgbClr val="FF0000"/>
                  </a:solidFill>
                </a:ln>
                <a:solidFill>
                  <a:srgbClr val="C00000"/>
                </a:solidFill>
                <a:latin typeface="黑体" pitchFamily="2" charset="-122"/>
                <a:ea typeface="黑体" pitchFamily="2" charset="-122"/>
                <a:cs typeface="+mj-cs"/>
              </a:rPr>
              <a:t>朴素贝叶斯分类并行化算法</a:t>
            </a:r>
            <a:endParaRPr lang="en-US" altLang="zh-CN" sz="3200" dirty="0">
              <a:ln>
                <a:solidFill>
                  <a:srgbClr val="FF0000"/>
                </a:solidFill>
              </a:ln>
              <a:solidFill>
                <a:srgbClr val="C00000"/>
              </a:solidFill>
              <a:latin typeface="Arial Narrow" pitchFamily="34" charset="0"/>
              <a:ea typeface="黑体" pitchFamily="2" charset="-122"/>
              <a:cs typeface="+mj-cs"/>
            </a:endParaRPr>
          </a:p>
        </p:txBody>
      </p:sp>
    </p:spTree>
    <p:extLst>
      <p:ext uri="{BB962C8B-B14F-4D97-AF65-F5344CB8AC3E}">
        <p14:creationId xmlns:p14="http://schemas.microsoft.com/office/powerpoint/2010/main" val="27135929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itchFamily="2" charset="2"/>
              <a:buChar char="n"/>
              <a:defRPr sz="28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9pPr>
          </a:lstStyle>
          <a:p>
            <a:pPr eaLnBrk="1" hangingPunct="1">
              <a:spcBef>
                <a:spcPct val="0"/>
              </a:spcBef>
              <a:buClrTx/>
              <a:buSzTx/>
              <a:buFontTx/>
              <a:buNone/>
            </a:pPr>
            <a:fld id="{0AF81B99-DFD0-4EBC-A5E8-2357C758425A}" type="slidenum">
              <a:rPr lang="en-US" altLang="zh-CN" sz="1200">
                <a:latin typeface="Tahoma" pitchFamily="34" charset="0"/>
              </a:rPr>
              <a:pPr eaLnBrk="1" hangingPunct="1">
                <a:spcBef>
                  <a:spcPct val="0"/>
                </a:spcBef>
                <a:buClrTx/>
                <a:buSzTx/>
                <a:buFontTx/>
                <a:buNone/>
              </a:pPr>
              <a:t>153</a:t>
            </a:fld>
            <a:endParaRPr lang="en-US" altLang="zh-CN" sz="1200">
              <a:latin typeface="Tahoma" pitchFamily="34" charset="0"/>
            </a:endParaRPr>
          </a:p>
        </p:txBody>
      </p:sp>
      <p:sp>
        <p:nvSpPr>
          <p:cNvPr id="37891" name="Rectangle 2"/>
          <p:cNvSpPr>
            <a:spLocks noGrp="1" noChangeArrowheads="1"/>
          </p:cNvSpPr>
          <p:nvPr>
            <p:ph type="title"/>
          </p:nvPr>
        </p:nvSpPr>
        <p:spPr>
          <a:xfrm>
            <a:off x="76200" y="304800"/>
            <a:ext cx="9144000" cy="609600"/>
          </a:xfrm>
        </p:spPr>
        <p:txBody>
          <a:bodyPr/>
          <a:lstStyle/>
          <a:p>
            <a:pPr marL="273050" indent="-273050" algn="just" eaLnBrk="1" hangingPunct="1">
              <a:spcBef>
                <a:spcPts val="575"/>
              </a:spcBef>
              <a:buClr>
                <a:schemeClr val="accent1"/>
              </a:buClr>
              <a:buSzPct val="85000"/>
            </a:pPr>
            <a:r>
              <a:rPr lang="zh-CN" altLang="en-US" sz="2800" dirty="0">
                <a:solidFill>
                  <a:srgbClr val="00B050"/>
                </a:solidFill>
                <a:latin typeface="黑体" pitchFamily="2" charset="-122"/>
                <a:ea typeface="黑体" pitchFamily="2" charset="-122"/>
                <a:cs typeface="+mn-cs"/>
              </a:rPr>
              <a:t>朴素贝叶斯</a:t>
            </a:r>
            <a:r>
              <a:rPr lang="en-US" altLang="zh-CN" sz="2800" dirty="0">
                <a:solidFill>
                  <a:srgbClr val="00B050"/>
                </a:solidFill>
                <a:latin typeface="黑体" pitchFamily="2" charset="-122"/>
                <a:ea typeface="黑体" pitchFamily="2" charset="-122"/>
                <a:cs typeface="+mn-cs"/>
              </a:rPr>
              <a:t>: </a:t>
            </a:r>
            <a:r>
              <a:rPr lang="zh-CN" altLang="en-US" sz="2800" dirty="0">
                <a:solidFill>
                  <a:srgbClr val="00B050"/>
                </a:solidFill>
                <a:latin typeface="黑体" pitchFamily="2" charset="-122"/>
                <a:ea typeface="黑体" pitchFamily="2" charset="-122"/>
                <a:cs typeface="+mn-cs"/>
              </a:rPr>
              <a:t>训练数据集</a:t>
            </a:r>
            <a:endParaRPr lang="en-US" altLang="zh-CN" sz="2800" dirty="0">
              <a:solidFill>
                <a:srgbClr val="00B050"/>
              </a:solidFill>
              <a:latin typeface="黑体" pitchFamily="2" charset="-122"/>
              <a:ea typeface="黑体" pitchFamily="2" charset="-122"/>
              <a:cs typeface="+mn-cs"/>
            </a:endParaRPr>
          </a:p>
        </p:txBody>
      </p:sp>
      <p:sp>
        <p:nvSpPr>
          <p:cNvPr id="37892" name="Text Box 4"/>
          <p:cNvSpPr txBox="1">
            <a:spLocks noChangeArrowheads="1"/>
          </p:cNvSpPr>
          <p:nvPr/>
        </p:nvSpPr>
        <p:spPr bwMode="auto">
          <a:xfrm>
            <a:off x="152400" y="1828800"/>
            <a:ext cx="342900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9pPr>
          </a:lstStyle>
          <a:p>
            <a:pPr eaLnBrk="1" hangingPunct="1">
              <a:lnSpc>
                <a:spcPct val="110000"/>
              </a:lnSpc>
              <a:spcBef>
                <a:spcPct val="0"/>
              </a:spcBef>
              <a:buClrTx/>
              <a:buSzTx/>
              <a:buFontTx/>
              <a:buNone/>
            </a:pPr>
            <a:r>
              <a:rPr lang="en-US" altLang="zh-CN" sz="2400" dirty="0">
                <a:ea typeface="宋体" charset="-122"/>
              </a:rPr>
              <a:t>Class:</a:t>
            </a:r>
          </a:p>
          <a:p>
            <a:pPr eaLnBrk="1" hangingPunct="1">
              <a:lnSpc>
                <a:spcPct val="110000"/>
              </a:lnSpc>
              <a:spcBef>
                <a:spcPct val="0"/>
              </a:spcBef>
              <a:buClrTx/>
              <a:buSzTx/>
              <a:buFontTx/>
              <a:buNone/>
            </a:pPr>
            <a:r>
              <a:rPr lang="en-US" altLang="zh-CN" sz="2400" dirty="0">
                <a:ea typeface="宋体" charset="-122"/>
              </a:rPr>
              <a:t>C1:buys_computer = ‘yes’</a:t>
            </a:r>
          </a:p>
          <a:p>
            <a:pPr eaLnBrk="1" hangingPunct="1">
              <a:lnSpc>
                <a:spcPct val="110000"/>
              </a:lnSpc>
              <a:spcBef>
                <a:spcPct val="0"/>
              </a:spcBef>
              <a:buClrTx/>
              <a:buSzTx/>
              <a:buFontTx/>
              <a:buNone/>
            </a:pPr>
            <a:r>
              <a:rPr lang="en-US" altLang="zh-CN" sz="2400" dirty="0">
                <a:ea typeface="宋体" charset="-122"/>
              </a:rPr>
              <a:t>C2:buys_computer = ‘no’</a:t>
            </a:r>
          </a:p>
          <a:p>
            <a:pPr eaLnBrk="1" hangingPunct="1">
              <a:lnSpc>
                <a:spcPct val="110000"/>
              </a:lnSpc>
              <a:spcBef>
                <a:spcPct val="0"/>
              </a:spcBef>
              <a:buClrTx/>
              <a:buSzTx/>
              <a:buFontTx/>
              <a:buNone/>
            </a:pPr>
            <a:endParaRPr lang="en-US" altLang="zh-CN" sz="2400" dirty="0">
              <a:ea typeface="宋体" charset="-122"/>
            </a:endParaRPr>
          </a:p>
          <a:p>
            <a:pPr eaLnBrk="1" hangingPunct="1">
              <a:lnSpc>
                <a:spcPct val="110000"/>
              </a:lnSpc>
              <a:spcBef>
                <a:spcPct val="0"/>
              </a:spcBef>
              <a:buClrTx/>
              <a:buSzTx/>
              <a:buFontTx/>
              <a:buNone/>
            </a:pPr>
            <a:r>
              <a:rPr lang="en-US" altLang="zh-CN" sz="2400" dirty="0">
                <a:ea typeface="宋体" charset="-122"/>
              </a:rPr>
              <a:t>Data to be classified: </a:t>
            </a:r>
          </a:p>
          <a:p>
            <a:pPr eaLnBrk="1" hangingPunct="1">
              <a:lnSpc>
                <a:spcPct val="110000"/>
              </a:lnSpc>
              <a:spcBef>
                <a:spcPct val="0"/>
              </a:spcBef>
              <a:buClrTx/>
              <a:buSzTx/>
              <a:buFontTx/>
              <a:buNone/>
            </a:pPr>
            <a:r>
              <a:rPr lang="en-US" altLang="zh-CN" sz="2400" dirty="0">
                <a:ea typeface="宋体" charset="-122"/>
              </a:rPr>
              <a:t>X = (age &lt;=30, </a:t>
            </a:r>
          </a:p>
          <a:p>
            <a:pPr eaLnBrk="1" hangingPunct="1">
              <a:lnSpc>
                <a:spcPct val="110000"/>
              </a:lnSpc>
              <a:spcBef>
                <a:spcPct val="0"/>
              </a:spcBef>
              <a:buClrTx/>
              <a:buSzTx/>
              <a:buFontTx/>
              <a:buNone/>
            </a:pPr>
            <a:r>
              <a:rPr lang="en-US" altLang="zh-CN" sz="2400" dirty="0">
                <a:ea typeface="宋体" charset="-122"/>
              </a:rPr>
              <a:t>Income = medium,</a:t>
            </a:r>
          </a:p>
          <a:p>
            <a:pPr eaLnBrk="1" hangingPunct="1">
              <a:lnSpc>
                <a:spcPct val="110000"/>
              </a:lnSpc>
              <a:spcBef>
                <a:spcPct val="0"/>
              </a:spcBef>
              <a:buClrTx/>
              <a:buSzTx/>
              <a:buFontTx/>
              <a:buNone/>
            </a:pPr>
            <a:r>
              <a:rPr lang="en-US" altLang="zh-CN" sz="2400" dirty="0">
                <a:ea typeface="宋体" charset="-122"/>
              </a:rPr>
              <a:t>Student = yes</a:t>
            </a:r>
          </a:p>
          <a:p>
            <a:pPr eaLnBrk="1" hangingPunct="1">
              <a:lnSpc>
                <a:spcPct val="110000"/>
              </a:lnSpc>
              <a:spcBef>
                <a:spcPct val="0"/>
              </a:spcBef>
              <a:buClrTx/>
              <a:buSzTx/>
              <a:buFontTx/>
              <a:buNone/>
            </a:pPr>
            <a:r>
              <a:rPr lang="en-US" altLang="zh-CN" sz="2400" dirty="0" err="1">
                <a:ea typeface="宋体" charset="-122"/>
              </a:rPr>
              <a:t>Credit_rating</a:t>
            </a:r>
            <a:r>
              <a:rPr lang="en-US" altLang="zh-CN" sz="2400" dirty="0">
                <a:ea typeface="宋体" charset="-122"/>
              </a:rPr>
              <a:t> = Fair)</a:t>
            </a:r>
          </a:p>
        </p:txBody>
      </p:sp>
      <p:graphicFrame>
        <p:nvGraphicFramePr>
          <p:cNvPr id="37893" name="Object 5"/>
          <p:cNvGraphicFramePr>
            <a:graphicFrameLocks noGrp="1"/>
          </p:cNvGraphicFramePr>
          <p:nvPr>
            <p:ph idx="1"/>
          </p:nvPr>
        </p:nvGraphicFramePr>
        <p:xfrm>
          <a:off x="3632200" y="1282700"/>
          <a:ext cx="5110163" cy="5257800"/>
        </p:xfrm>
        <a:graphic>
          <a:graphicData uri="http://schemas.openxmlformats.org/presentationml/2006/ole">
            <mc:AlternateContent xmlns:mc="http://schemas.openxmlformats.org/markup-compatibility/2006">
              <mc:Choice xmlns:v="urn:schemas-microsoft-com:vml" Requires="v">
                <p:oleObj spid="_x0000_s14373" name="Worksheet" r:id="rId4" imgW="4324438" imgH="4457652" progId="Excel.Sheet.8">
                  <p:embed/>
                </p:oleObj>
              </mc:Choice>
              <mc:Fallback>
                <p:oleObj name="Worksheet" r:id="rId4" imgW="4324438" imgH="4457652" progId="Excel.Sheet.8">
                  <p:embed/>
                  <p:pic>
                    <p:nvPicPr>
                      <p:cNvPr id="37893"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2200" y="1282700"/>
                        <a:ext cx="5110163"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9473443"/>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itchFamily="2" charset="2"/>
              <a:buChar char="n"/>
              <a:defRPr sz="28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itchFamily="34" charset="0"/>
              </a:defRPr>
            </a:lvl9pPr>
          </a:lstStyle>
          <a:p>
            <a:pPr eaLnBrk="1" hangingPunct="1">
              <a:spcBef>
                <a:spcPct val="0"/>
              </a:spcBef>
              <a:buClrTx/>
              <a:buSzTx/>
              <a:buFontTx/>
              <a:buNone/>
            </a:pPr>
            <a:fld id="{D6AB7D25-E6C3-4EB8-9700-21264B51DCE2}" type="slidenum">
              <a:rPr lang="en-US" altLang="zh-CN" sz="1200">
                <a:latin typeface="Tahoma" pitchFamily="34" charset="0"/>
              </a:rPr>
              <a:pPr eaLnBrk="1" hangingPunct="1">
                <a:spcBef>
                  <a:spcPct val="0"/>
                </a:spcBef>
                <a:buClrTx/>
                <a:buSzTx/>
                <a:buFontTx/>
                <a:buNone/>
              </a:pPr>
              <a:t>154</a:t>
            </a:fld>
            <a:endParaRPr lang="en-US" altLang="zh-CN" sz="1200">
              <a:latin typeface="Tahoma" pitchFamily="34" charset="0"/>
            </a:endParaRPr>
          </a:p>
        </p:txBody>
      </p:sp>
      <p:sp>
        <p:nvSpPr>
          <p:cNvPr id="38915" name="Rectangle 2"/>
          <p:cNvSpPr>
            <a:spLocks noGrp="1" noChangeArrowheads="1"/>
          </p:cNvSpPr>
          <p:nvPr>
            <p:ph type="title"/>
          </p:nvPr>
        </p:nvSpPr>
        <p:spPr>
          <a:xfrm>
            <a:off x="0" y="228600"/>
            <a:ext cx="9067800" cy="609600"/>
          </a:xfrm>
        </p:spPr>
        <p:txBody>
          <a:bodyPr/>
          <a:lstStyle/>
          <a:p>
            <a:pPr marL="273050" indent="-273050" algn="just" eaLnBrk="1" hangingPunct="1">
              <a:spcBef>
                <a:spcPts val="575"/>
              </a:spcBef>
              <a:buClr>
                <a:schemeClr val="accent1"/>
              </a:buClr>
              <a:buSzPct val="85000"/>
            </a:pPr>
            <a:r>
              <a:rPr lang="zh-CN" altLang="en-US" sz="2800" dirty="0">
                <a:solidFill>
                  <a:srgbClr val="00B050"/>
                </a:solidFill>
                <a:latin typeface="黑体" pitchFamily="2" charset="-122"/>
                <a:ea typeface="黑体" pitchFamily="2" charset="-122"/>
                <a:cs typeface="+mn-cs"/>
              </a:rPr>
              <a:t>贝叶斯分类器</a:t>
            </a:r>
            <a:r>
              <a:rPr lang="en-US" altLang="zh-CN" sz="2800" dirty="0">
                <a:solidFill>
                  <a:srgbClr val="00B050"/>
                </a:solidFill>
                <a:latin typeface="黑体" pitchFamily="2" charset="-122"/>
                <a:ea typeface="黑体" pitchFamily="2" charset="-122"/>
                <a:cs typeface="+mn-cs"/>
              </a:rPr>
              <a:t>: </a:t>
            </a:r>
            <a:r>
              <a:rPr lang="zh-CN" altLang="en-US" sz="2800" dirty="0">
                <a:solidFill>
                  <a:srgbClr val="00B050"/>
                </a:solidFill>
                <a:latin typeface="黑体" pitchFamily="2" charset="-122"/>
                <a:ea typeface="黑体" pitchFamily="2" charset="-122"/>
                <a:cs typeface="+mn-cs"/>
              </a:rPr>
              <a:t>实例</a:t>
            </a:r>
            <a:endParaRPr lang="en-US" altLang="zh-CN" sz="2800" dirty="0">
              <a:solidFill>
                <a:srgbClr val="00B050"/>
              </a:solidFill>
              <a:latin typeface="黑体" pitchFamily="2" charset="-122"/>
              <a:ea typeface="黑体" pitchFamily="2" charset="-122"/>
              <a:cs typeface="+mn-cs"/>
            </a:endParaRPr>
          </a:p>
        </p:txBody>
      </p:sp>
      <p:sp>
        <p:nvSpPr>
          <p:cNvPr id="38916" name="Rectangle 3"/>
          <p:cNvSpPr>
            <a:spLocks noGrp="1" noChangeArrowheads="1"/>
          </p:cNvSpPr>
          <p:nvPr>
            <p:ph type="body" idx="1"/>
          </p:nvPr>
        </p:nvSpPr>
        <p:spPr>
          <a:xfrm>
            <a:off x="228600" y="1152525"/>
            <a:ext cx="8686800" cy="5715000"/>
          </a:xfrm>
        </p:spPr>
        <p:txBody>
          <a:bodyPr/>
          <a:lstStyle/>
          <a:p>
            <a:pPr marL="0" indent="0" eaLnBrk="1" hangingPunct="1">
              <a:lnSpc>
                <a:spcPct val="110000"/>
              </a:lnSpc>
              <a:spcBef>
                <a:spcPct val="0"/>
              </a:spcBef>
              <a:buClrTx/>
              <a:buSzTx/>
              <a:buNone/>
            </a:pPr>
            <a:r>
              <a:rPr lang="en-US" altLang="zh-CN" sz="1800" dirty="0">
                <a:latin typeface="Calibri" pitchFamily="34" charset="0"/>
                <a:ea typeface="宋体" charset="-122"/>
              </a:rPr>
              <a:t>P(Ci):    P(</a:t>
            </a:r>
            <a:r>
              <a:rPr lang="en-US" altLang="zh-CN" sz="1800" dirty="0" err="1">
                <a:latin typeface="Calibri" pitchFamily="34" charset="0"/>
                <a:ea typeface="宋体" charset="-122"/>
              </a:rPr>
              <a:t>buys_computer</a:t>
            </a:r>
            <a:r>
              <a:rPr lang="en-US" altLang="zh-CN" sz="1800" dirty="0">
                <a:latin typeface="Calibri" pitchFamily="34" charset="0"/>
                <a:ea typeface="宋体" charset="-122"/>
              </a:rPr>
              <a:t> = “yes”)  = 9/14 = 0.643</a:t>
            </a:r>
          </a:p>
          <a:p>
            <a:pPr marL="0" indent="0" eaLnBrk="1" hangingPunct="1">
              <a:lnSpc>
                <a:spcPct val="110000"/>
              </a:lnSpc>
              <a:spcBef>
                <a:spcPct val="0"/>
              </a:spcBef>
              <a:buClrTx/>
              <a:buSzTx/>
              <a:buNone/>
            </a:pPr>
            <a:r>
              <a:rPr lang="en-US" altLang="zh-CN" sz="1800" dirty="0">
                <a:latin typeface="Calibri" pitchFamily="34" charset="0"/>
                <a:ea typeface="宋体" charset="-122"/>
              </a:rPr>
              <a:t>             P(</a:t>
            </a:r>
            <a:r>
              <a:rPr lang="en-US" altLang="zh-CN" sz="1800" dirty="0" err="1">
                <a:latin typeface="Calibri" pitchFamily="34" charset="0"/>
                <a:ea typeface="宋体" charset="-122"/>
              </a:rPr>
              <a:t>buys_computer</a:t>
            </a:r>
            <a:r>
              <a:rPr lang="en-US" altLang="zh-CN" sz="1800" dirty="0">
                <a:latin typeface="Calibri" pitchFamily="34" charset="0"/>
                <a:ea typeface="宋体" charset="-122"/>
              </a:rPr>
              <a:t> = “no”) = 5/14= 0.357</a:t>
            </a:r>
          </a:p>
          <a:p>
            <a:pPr marL="0" indent="0" eaLnBrk="1" hangingPunct="1">
              <a:lnSpc>
                <a:spcPct val="110000"/>
              </a:lnSpc>
              <a:spcBef>
                <a:spcPct val="0"/>
              </a:spcBef>
              <a:buClrTx/>
              <a:buSzTx/>
              <a:buNone/>
            </a:pPr>
            <a:r>
              <a:rPr lang="en-US" altLang="zh-CN" sz="1800" dirty="0">
                <a:latin typeface="Calibri" pitchFamily="34" charset="0"/>
                <a:ea typeface="宋体" charset="-122"/>
              </a:rPr>
              <a:t>Compute P(</a:t>
            </a:r>
            <a:r>
              <a:rPr lang="en-US" altLang="zh-CN" sz="1800" dirty="0" err="1">
                <a:latin typeface="Calibri" pitchFamily="34" charset="0"/>
                <a:ea typeface="宋体" charset="-122"/>
              </a:rPr>
              <a:t>X|Ci</a:t>
            </a:r>
            <a:r>
              <a:rPr lang="en-US" altLang="zh-CN" sz="1800" dirty="0">
                <a:latin typeface="Calibri" pitchFamily="34" charset="0"/>
                <a:ea typeface="宋体" charset="-122"/>
              </a:rPr>
              <a:t>) for each class</a:t>
            </a:r>
          </a:p>
          <a:p>
            <a:pPr marL="319088" lvl="1" indent="0" eaLnBrk="1" hangingPunct="1">
              <a:lnSpc>
                <a:spcPct val="110000"/>
              </a:lnSpc>
              <a:spcBef>
                <a:spcPct val="0"/>
              </a:spcBef>
              <a:buClrTx/>
              <a:buSzTx/>
              <a:buNone/>
            </a:pPr>
            <a:r>
              <a:rPr lang="en-US" altLang="zh-CN" sz="1800" dirty="0">
                <a:latin typeface="Calibri" pitchFamily="34" charset="0"/>
                <a:ea typeface="宋体" charset="-122"/>
              </a:rPr>
              <a:t>     P(age = “&lt;=30” | </a:t>
            </a:r>
            <a:r>
              <a:rPr lang="en-US" altLang="zh-CN" sz="1800" dirty="0" err="1">
                <a:latin typeface="Calibri" pitchFamily="34" charset="0"/>
                <a:ea typeface="宋体" charset="-122"/>
              </a:rPr>
              <a:t>buys_computer</a:t>
            </a:r>
            <a:r>
              <a:rPr lang="en-US" altLang="zh-CN" sz="1800" dirty="0">
                <a:latin typeface="Calibri" pitchFamily="34" charset="0"/>
                <a:ea typeface="宋体" charset="-122"/>
              </a:rPr>
              <a:t> = “yes”)  = 2/9 = 0.222</a:t>
            </a:r>
          </a:p>
          <a:p>
            <a:pPr marL="319088" lvl="1" indent="0" eaLnBrk="1" hangingPunct="1">
              <a:lnSpc>
                <a:spcPct val="110000"/>
              </a:lnSpc>
              <a:spcBef>
                <a:spcPct val="0"/>
              </a:spcBef>
              <a:buClrTx/>
              <a:buSzTx/>
              <a:buNone/>
            </a:pPr>
            <a:r>
              <a:rPr lang="en-US" altLang="zh-CN" sz="1800" dirty="0">
                <a:latin typeface="Calibri" pitchFamily="34" charset="0"/>
                <a:ea typeface="宋体" charset="-122"/>
              </a:rPr>
              <a:t>     P(age = “&lt;= 30” | </a:t>
            </a:r>
            <a:r>
              <a:rPr lang="en-US" altLang="zh-CN" sz="1800" dirty="0" err="1">
                <a:latin typeface="Calibri" pitchFamily="34" charset="0"/>
                <a:ea typeface="宋体" charset="-122"/>
              </a:rPr>
              <a:t>buys_computer</a:t>
            </a:r>
            <a:r>
              <a:rPr lang="en-US" altLang="zh-CN" sz="1800" dirty="0">
                <a:latin typeface="Calibri" pitchFamily="34" charset="0"/>
                <a:ea typeface="宋体" charset="-122"/>
              </a:rPr>
              <a:t> = “no”) = 3/5 = 0.6</a:t>
            </a:r>
          </a:p>
          <a:p>
            <a:pPr marL="319088" lvl="1" indent="0" eaLnBrk="1" hangingPunct="1">
              <a:lnSpc>
                <a:spcPct val="110000"/>
              </a:lnSpc>
              <a:spcBef>
                <a:spcPct val="0"/>
              </a:spcBef>
              <a:buClrTx/>
              <a:buSzTx/>
              <a:buNone/>
            </a:pPr>
            <a:r>
              <a:rPr lang="en-US" altLang="zh-CN" sz="1800" dirty="0">
                <a:latin typeface="Calibri" pitchFamily="34" charset="0"/>
                <a:ea typeface="宋体" charset="-122"/>
              </a:rPr>
              <a:t>     P(income = “medium” | </a:t>
            </a:r>
            <a:r>
              <a:rPr lang="en-US" altLang="zh-CN" sz="1800" dirty="0" err="1">
                <a:latin typeface="Calibri" pitchFamily="34" charset="0"/>
                <a:ea typeface="宋体" charset="-122"/>
              </a:rPr>
              <a:t>buys_computer</a:t>
            </a:r>
            <a:r>
              <a:rPr lang="en-US" altLang="zh-CN" sz="1800" dirty="0">
                <a:latin typeface="Calibri" pitchFamily="34" charset="0"/>
                <a:ea typeface="宋体" charset="-122"/>
              </a:rPr>
              <a:t> = “yes”) = 4/9 = 0.444</a:t>
            </a:r>
          </a:p>
          <a:p>
            <a:pPr marL="319088" lvl="1" indent="0" eaLnBrk="1" hangingPunct="1">
              <a:lnSpc>
                <a:spcPct val="110000"/>
              </a:lnSpc>
              <a:spcBef>
                <a:spcPct val="0"/>
              </a:spcBef>
              <a:buClrTx/>
              <a:buSzTx/>
              <a:buNone/>
            </a:pPr>
            <a:r>
              <a:rPr lang="en-US" altLang="zh-CN" sz="1800" dirty="0">
                <a:latin typeface="Calibri" pitchFamily="34" charset="0"/>
                <a:ea typeface="宋体" charset="-122"/>
              </a:rPr>
              <a:t>     P(income = “medium” | </a:t>
            </a:r>
            <a:r>
              <a:rPr lang="en-US" altLang="zh-CN" sz="1800" dirty="0" err="1">
                <a:latin typeface="Calibri" pitchFamily="34" charset="0"/>
                <a:ea typeface="宋体" charset="-122"/>
              </a:rPr>
              <a:t>buys_computer</a:t>
            </a:r>
            <a:r>
              <a:rPr lang="en-US" altLang="zh-CN" sz="1800" dirty="0">
                <a:latin typeface="Calibri" pitchFamily="34" charset="0"/>
                <a:ea typeface="宋体" charset="-122"/>
              </a:rPr>
              <a:t> = “no”) = 2/5 = 0.4</a:t>
            </a:r>
          </a:p>
          <a:p>
            <a:pPr marL="319088" lvl="1" indent="0" eaLnBrk="1" hangingPunct="1">
              <a:lnSpc>
                <a:spcPct val="110000"/>
              </a:lnSpc>
              <a:spcBef>
                <a:spcPct val="0"/>
              </a:spcBef>
              <a:buClrTx/>
              <a:buSzTx/>
              <a:buNone/>
            </a:pPr>
            <a:r>
              <a:rPr lang="en-US" altLang="zh-CN" sz="1800" dirty="0">
                <a:latin typeface="Calibri" pitchFamily="34" charset="0"/>
                <a:ea typeface="宋体" charset="-122"/>
              </a:rPr>
              <a:t>     P(student = “yes” | </a:t>
            </a:r>
            <a:r>
              <a:rPr lang="en-US" altLang="zh-CN" sz="1800" dirty="0" err="1">
                <a:latin typeface="Calibri" pitchFamily="34" charset="0"/>
                <a:ea typeface="宋体" charset="-122"/>
              </a:rPr>
              <a:t>buys_computer</a:t>
            </a:r>
            <a:r>
              <a:rPr lang="en-US" altLang="zh-CN" sz="1800" dirty="0">
                <a:latin typeface="Calibri" pitchFamily="34" charset="0"/>
                <a:ea typeface="宋体" charset="-122"/>
              </a:rPr>
              <a:t> = “yes) = 6/9 = 0.667</a:t>
            </a:r>
          </a:p>
          <a:p>
            <a:pPr marL="319088" lvl="1" indent="0" eaLnBrk="1" hangingPunct="1">
              <a:lnSpc>
                <a:spcPct val="110000"/>
              </a:lnSpc>
              <a:spcBef>
                <a:spcPct val="0"/>
              </a:spcBef>
              <a:buClrTx/>
              <a:buSzTx/>
              <a:buNone/>
            </a:pPr>
            <a:r>
              <a:rPr lang="en-US" altLang="zh-CN" sz="1800" dirty="0">
                <a:latin typeface="Calibri" pitchFamily="34" charset="0"/>
                <a:ea typeface="宋体" charset="-122"/>
              </a:rPr>
              <a:t>     P(student = “yes” | </a:t>
            </a:r>
            <a:r>
              <a:rPr lang="en-US" altLang="zh-CN" sz="1800" dirty="0" err="1">
                <a:latin typeface="Calibri" pitchFamily="34" charset="0"/>
                <a:ea typeface="宋体" charset="-122"/>
              </a:rPr>
              <a:t>buys_computer</a:t>
            </a:r>
            <a:r>
              <a:rPr lang="en-US" altLang="zh-CN" sz="1800" dirty="0">
                <a:latin typeface="Calibri" pitchFamily="34" charset="0"/>
                <a:ea typeface="宋体" charset="-122"/>
              </a:rPr>
              <a:t> = “no”) = 1/5 = 0.2</a:t>
            </a:r>
          </a:p>
          <a:p>
            <a:pPr marL="319088" lvl="1" indent="0" eaLnBrk="1" hangingPunct="1">
              <a:lnSpc>
                <a:spcPct val="110000"/>
              </a:lnSpc>
              <a:spcBef>
                <a:spcPct val="0"/>
              </a:spcBef>
              <a:buClrTx/>
              <a:buSzTx/>
              <a:buNone/>
            </a:pPr>
            <a:r>
              <a:rPr lang="en-US" altLang="zh-CN" sz="1800" dirty="0">
                <a:latin typeface="Calibri" pitchFamily="34" charset="0"/>
                <a:ea typeface="宋体" charset="-122"/>
              </a:rPr>
              <a:t>     P(</a:t>
            </a:r>
            <a:r>
              <a:rPr lang="en-US" altLang="zh-CN" sz="1800" dirty="0" err="1">
                <a:latin typeface="Calibri" pitchFamily="34" charset="0"/>
                <a:ea typeface="宋体" charset="-122"/>
              </a:rPr>
              <a:t>credit_rating</a:t>
            </a:r>
            <a:r>
              <a:rPr lang="en-US" altLang="zh-CN" sz="1800" dirty="0">
                <a:latin typeface="Calibri" pitchFamily="34" charset="0"/>
                <a:ea typeface="宋体" charset="-122"/>
              </a:rPr>
              <a:t> = “fair” | </a:t>
            </a:r>
            <a:r>
              <a:rPr lang="en-US" altLang="zh-CN" sz="1800" dirty="0" err="1">
                <a:latin typeface="Calibri" pitchFamily="34" charset="0"/>
                <a:ea typeface="宋体" charset="-122"/>
              </a:rPr>
              <a:t>buys_computer</a:t>
            </a:r>
            <a:r>
              <a:rPr lang="en-US" altLang="zh-CN" sz="1800" dirty="0">
                <a:latin typeface="Calibri" pitchFamily="34" charset="0"/>
                <a:ea typeface="宋体" charset="-122"/>
              </a:rPr>
              <a:t> = “yes”) = 6/9 = 0.667</a:t>
            </a:r>
          </a:p>
          <a:p>
            <a:pPr marL="319088" lvl="1" indent="0" eaLnBrk="1" hangingPunct="1">
              <a:lnSpc>
                <a:spcPct val="110000"/>
              </a:lnSpc>
              <a:spcBef>
                <a:spcPct val="0"/>
              </a:spcBef>
              <a:buClrTx/>
              <a:buSzTx/>
              <a:buNone/>
            </a:pPr>
            <a:r>
              <a:rPr lang="en-US" altLang="zh-CN" sz="1800" dirty="0">
                <a:latin typeface="Calibri" pitchFamily="34" charset="0"/>
                <a:ea typeface="宋体" charset="-122"/>
              </a:rPr>
              <a:t>     P(</a:t>
            </a:r>
            <a:r>
              <a:rPr lang="en-US" altLang="zh-CN" sz="1800" dirty="0" err="1">
                <a:latin typeface="Calibri" pitchFamily="34" charset="0"/>
                <a:ea typeface="宋体" charset="-122"/>
              </a:rPr>
              <a:t>credit_rating</a:t>
            </a:r>
            <a:r>
              <a:rPr lang="en-US" altLang="zh-CN" sz="1800" dirty="0">
                <a:latin typeface="Calibri" pitchFamily="34" charset="0"/>
                <a:ea typeface="宋体" charset="-122"/>
              </a:rPr>
              <a:t> = “fair” | </a:t>
            </a:r>
            <a:r>
              <a:rPr lang="en-US" altLang="zh-CN" sz="1800" dirty="0" err="1">
                <a:latin typeface="Calibri" pitchFamily="34" charset="0"/>
                <a:ea typeface="宋体" charset="-122"/>
              </a:rPr>
              <a:t>buys_computer</a:t>
            </a:r>
            <a:r>
              <a:rPr lang="en-US" altLang="zh-CN" sz="1800" dirty="0">
                <a:latin typeface="Calibri" pitchFamily="34" charset="0"/>
                <a:ea typeface="宋体" charset="-122"/>
              </a:rPr>
              <a:t> = “no”) = 2/5 = 0.4</a:t>
            </a:r>
          </a:p>
          <a:p>
            <a:pPr marL="0" indent="0" eaLnBrk="1" hangingPunct="1">
              <a:lnSpc>
                <a:spcPct val="110000"/>
              </a:lnSpc>
              <a:spcBef>
                <a:spcPct val="0"/>
              </a:spcBef>
              <a:buClrTx/>
              <a:buSzTx/>
              <a:buNone/>
            </a:pPr>
            <a:r>
              <a:rPr lang="en-US" altLang="zh-CN" sz="1800" dirty="0">
                <a:latin typeface="Calibri" pitchFamily="34" charset="0"/>
                <a:ea typeface="宋体" charset="-122"/>
              </a:rPr>
              <a:t> X = (age &lt;= 30 , income = medium, student = yes, </a:t>
            </a:r>
            <a:r>
              <a:rPr lang="en-US" altLang="zh-CN" sz="1800" dirty="0" err="1">
                <a:latin typeface="Calibri" pitchFamily="34" charset="0"/>
                <a:ea typeface="宋体" charset="-122"/>
              </a:rPr>
              <a:t>credit_rating</a:t>
            </a:r>
            <a:r>
              <a:rPr lang="en-US" altLang="zh-CN" sz="1800" dirty="0">
                <a:latin typeface="Calibri" pitchFamily="34" charset="0"/>
                <a:ea typeface="宋体" charset="-122"/>
              </a:rPr>
              <a:t> = fair)</a:t>
            </a:r>
          </a:p>
          <a:p>
            <a:pPr marL="0" indent="0" eaLnBrk="1" hangingPunct="1">
              <a:lnSpc>
                <a:spcPct val="110000"/>
              </a:lnSpc>
              <a:spcBef>
                <a:spcPct val="0"/>
              </a:spcBef>
              <a:buClrTx/>
              <a:buSzTx/>
              <a:buNone/>
            </a:pPr>
            <a:r>
              <a:rPr lang="en-US" altLang="zh-CN" sz="1800" dirty="0">
                <a:latin typeface="Calibri" pitchFamily="34" charset="0"/>
                <a:ea typeface="宋体" charset="-122"/>
              </a:rPr>
              <a:t> P(</a:t>
            </a:r>
            <a:r>
              <a:rPr lang="en-US" altLang="zh-CN" sz="1800" dirty="0" err="1">
                <a:latin typeface="Calibri" pitchFamily="34" charset="0"/>
                <a:ea typeface="宋体" charset="-122"/>
              </a:rPr>
              <a:t>X|Ci</a:t>
            </a:r>
            <a:r>
              <a:rPr lang="en-US" altLang="zh-CN" sz="1800" dirty="0">
                <a:latin typeface="Calibri" pitchFamily="34" charset="0"/>
                <a:ea typeface="宋体" charset="-122"/>
              </a:rPr>
              <a:t>) : P(</a:t>
            </a:r>
            <a:r>
              <a:rPr lang="en-US" altLang="zh-CN" sz="1800" dirty="0" err="1">
                <a:latin typeface="Calibri" pitchFamily="34" charset="0"/>
                <a:ea typeface="宋体" charset="-122"/>
              </a:rPr>
              <a:t>X|buys_computer</a:t>
            </a:r>
            <a:r>
              <a:rPr lang="en-US" altLang="zh-CN" sz="1800" dirty="0">
                <a:latin typeface="Calibri" pitchFamily="34" charset="0"/>
                <a:ea typeface="宋体" charset="-122"/>
              </a:rPr>
              <a:t> = “yes”) = 0.222 x 0.444 x 0.667 x 0.667 = 0.044</a:t>
            </a:r>
          </a:p>
          <a:p>
            <a:pPr marL="0" indent="0" eaLnBrk="1" hangingPunct="1">
              <a:lnSpc>
                <a:spcPct val="110000"/>
              </a:lnSpc>
              <a:spcBef>
                <a:spcPct val="0"/>
              </a:spcBef>
              <a:buClrTx/>
              <a:buSzTx/>
              <a:buNone/>
            </a:pPr>
            <a:r>
              <a:rPr lang="en-US" altLang="zh-CN" sz="1800" dirty="0">
                <a:latin typeface="Calibri" pitchFamily="34" charset="0"/>
                <a:ea typeface="宋体" charset="-122"/>
              </a:rPr>
              <a:t>                P(</a:t>
            </a:r>
            <a:r>
              <a:rPr lang="en-US" altLang="zh-CN" sz="1800" dirty="0" err="1">
                <a:latin typeface="Calibri" pitchFamily="34" charset="0"/>
                <a:ea typeface="宋体" charset="-122"/>
              </a:rPr>
              <a:t>X|buys_computer</a:t>
            </a:r>
            <a:r>
              <a:rPr lang="en-US" altLang="zh-CN" sz="1800" dirty="0">
                <a:latin typeface="Calibri" pitchFamily="34" charset="0"/>
                <a:ea typeface="宋体" charset="-122"/>
              </a:rPr>
              <a:t> = “no”) = 0.6 x 0.4 x 0.2 x 0.4 = 0.019</a:t>
            </a:r>
          </a:p>
          <a:p>
            <a:pPr marL="0" indent="0" eaLnBrk="1" hangingPunct="1">
              <a:lnSpc>
                <a:spcPct val="110000"/>
              </a:lnSpc>
              <a:spcBef>
                <a:spcPct val="0"/>
              </a:spcBef>
              <a:buClrTx/>
              <a:buSzTx/>
              <a:buNone/>
            </a:pPr>
            <a:r>
              <a:rPr lang="en-US" altLang="zh-CN" sz="1800" dirty="0">
                <a:latin typeface="Calibri" pitchFamily="34" charset="0"/>
                <a:ea typeface="宋体" charset="-122"/>
              </a:rPr>
              <a:t>P(</a:t>
            </a:r>
            <a:r>
              <a:rPr lang="en-US" altLang="zh-CN" sz="1800" dirty="0" err="1">
                <a:latin typeface="Calibri" pitchFamily="34" charset="0"/>
                <a:ea typeface="宋体" charset="-122"/>
              </a:rPr>
              <a:t>X|Ci</a:t>
            </a:r>
            <a:r>
              <a:rPr lang="en-US" altLang="zh-CN" sz="1800" dirty="0">
                <a:latin typeface="Calibri" pitchFamily="34" charset="0"/>
                <a:ea typeface="宋体" charset="-122"/>
              </a:rPr>
              <a:t>)*P(Ci) : P(</a:t>
            </a:r>
            <a:r>
              <a:rPr lang="en-US" altLang="zh-CN" sz="1800" dirty="0" err="1">
                <a:latin typeface="Calibri" pitchFamily="34" charset="0"/>
                <a:ea typeface="宋体" charset="-122"/>
              </a:rPr>
              <a:t>X|buys_computer</a:t>
            </a:r>
            <a:r>
              <a:rPr lang="en-US" altLang="zh-CN" sz="1800" dirty="0">
                <a:latin typeface="Calibri" pitchFamily="34" charset="0"/>
                <a:ea typeface="宋体" charset="-122"/>
              </a:rPr>
              <a:t> = “yes”) * P(</a:t>
            </a:r>
            <a:r>
              <a:rPr lang="en-US" altLang="zh-CN" sz="1800" dirty="0" err="1">
                <a:latin typeface="Calibri" pitchFamily="34" charset="0"/>
                <a:ea typeface="宋体" charset="-122"/>
              </a:rPr>
              <a:t>buys_computer</a:t>
            </a:r>
            <a:r>
              <a:rPr lang="en-US" altLang="zh-CN" sz="1800" dirty="0">
                <a:latin typeface="Calibri" pitchFamily="34" charset="0"/>
                <a:ea typeface="宋体" charset="-122"/>
              </a:rPr>
              <a:t> = “yes”) = 0.028</a:t>
            </a:r>
          </a:p>
          <a:p>
            <a:pPr marL="0" indent="0" eaLnBrk="1" hangingPunct="1">
              <a:lnSpc>
                <a:spcPct val="110000"/>
              </a:lnSpc>
              <a:spcBef>
                <a:spcPct val="0"/>
              </a:spcBef>
              <a:buClrTx/>
              <a:buSzTx/>
              <a:buNone/>
            </a:pPr>
            <a:r>
              <a:rPr lang="en-US" altLang="zh-CN" sz="1800" dirty="0">
                <a:latin typeface="Calibri" pitchFamily="34" charset="0"/>
                <a:ea typeface="宋体" charset="-122"/>
              </a:rPr>
              <a:t>	         P(</a:t>
            </a:r>
            <a:r>
              <a:rPr lang="en-US" altLang="zh-CN" sz="1800" dirty="0" err="1">
                <a:latin typeface="Calibri" pitchFamily="34" charset="0"/>
                <a:ea typeface="宋体" charset="-122"/>
              </a:rPr>
              <a:t>X|buys_computer</a:t>
            </a:r>
            <a:r>
              <a:rPr lang="en-US" altLang="zh-CN" sz="1800" dirty="0">
                <a:latin typeface="Calibri" pitchFamily="34" charset="0"/>
                <a:ea typeface="宋体" charset="-122"/>
              </a:rPr>
              <a:t> = “no”) * P(</a:t>
            </a:r>
            <a:r>
              <a:rPr lang="en-US" altLang="zh-CN" sz="1800" dirty="0" err="1">
                <a:latin typeface="Calibri" pitchFamily="34" charset="0"/>
                <a:ea typeface="宋体" charset="-122"/>
              </a:rPr>
              <a:t>buys_computer</a:t>
            </a:r>
            <a:r>
              <a:rPr lang="en-US" altLang="zh-CN" sz="1800" dirty="0">
                <a:latin typeface="Calibri" pitchFamily="34" charset="0"/>
                <a:ea typeface="宋体" charset="-122"/>
              </a:rPr>
              <a:t> = “no”) = 0.007</a:t>
            </a:r>
          </a:p>
          <a:p>
            <a:pPr eaLnBrk="1" hangingPunct="1">
              <a:lnSpc>
                <a:spcPct val="90000"/>
              </a:lnSpc>
              <a:buFont typeface="Wingdings" pitchFamily="2" charset="2"/>
              <a:buNone/>
            </a:pPr>
            <a:r>
              <a:rPr lang="en-US" altLang="zh-CN" sz="2000" b="1" dirty="0">
                <a:ea typeface="宋体" charset="-122"/>
              </a:rPr>
              <a:t>Therefore,  X belongs to class (“</a:t>
            </a:r>
            <a:r>
              <a:rPr lang="en-US" altLang="zh-CN" sz="2000" b="1" dirty="0" err="1">
                <a:ea typeface="宋体" charset="-122"/>
              </a:rPr>
              <a:t>buys_computer</a:t>
            </a:r>
            <a:r>
              <a:rPr lang="en-US" altLang="zh-CN" sz="2000" b="1" dirty="0">
                <a:ea typeface="宋体" charset="-122"/>
              </a:rPr>
              <a:t> = yes”)	</a:t>
            </a:r>
            <a:r>
              <a:rPr lang="en-US" altLang="zh-CN" sz="1800" b="1" dirty="0">
                <a:ea typeface="宋体" charset="-122"/>
              </a:rPr>
              <a:t>	</a:t>
            </a:r>
          </a:p>
        </p:txBody>
      </p:sp>
      <p:graphicFrame>
        <p:nvGraphicFramePr>
          <p:cNvPr id="38917" name="Object 1"/>
          <p:cNvGraphicFramePr>
            <a:graphicFrameLocks/>
          </p:cNvGraphicFramePr>
          <p:nvPr/>
        </p:nvGraphicFramePr>
        <p:xfrm>
          <a:off x="7062788" y="762000"/>
          <a:ext cx="2062162" cy="1752600"/>
        </p:xfrm>
        <a:graphic>
          <a:graphicData uri="http://schemas.openxmlformats.org/presentationml/2006/ole">
            <mc:AlternateContent xmlns:mc="http://schemas.openxmlformats.org/markup-compatibility/2006">
              <mc:Choice xmlns:v="urn:schemas-microsoft-com:vml" Requires="v">
                <p:oleObj spid="_x0000_s15397" name="Worksheet" r:id="rId4" imgW="4324438" imgH="4457652" progId="Excel.Sheet.8">
                  <p:embed/>
                </p:oleObj>
              </mc:Choice>
              <mc:Fallback>
                <p:oleObj name="Worksheet" r:id="rId4" imgW="4324438" imgH="4457652" progId="Excel.Sheet.8">
                  <p:embed/>
                  <p:pic>
                    <p:nvPicPr>
                      <p:cNvPr id="38917" name="Object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2788" y="762000"/>
                        <a:ext cx="206216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72409037"/>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内容占位符 2"/>
          <p:cNvSpPr>
            <a:spLocks noGrp="1"/>
          </p:cNvSpPr>
          <p:nvPr>
            <p:ph sz="quarter" idx="1"/>
          </p:nvPr>
        </p:nvSpPr>
        <p:spPr>
          <a:xfrm>
            <a:off x="214313" y="1214438"/>
            <a:ext cx="8643937" cy="5068887"/>
          </a:xfrm>
        </p:spPr>
        <p:txBody>
          <a:bodyPr/>
          <a:lstStyle/>
          <a:p>
            <a:pPr eaLnBrk="1" hangingPunct="1">
              <a:buFont typeface="Wingdings 2" pitchFamily="18" charset="2"/>
              <a:buNone/>
            </a:pPr>
            <a:endParaRPr lang="en-US" altLang="zh-CN" sz="2400">
              <a:latin typeface="黑体" pitchFamily="2" charset="-122"/>
              <a:ea typeface="黑体" pitchFamily="2" charset="-122"/>
            </a:endParaRPr>
          </a:p>
          <a:p>
            <a:pPr eaLnBrk="1" hangingPunct="1">
              <a:buFont typeface="Wingdings 2" pitchFamily="18" charset="2"/>
              <a:buNone/>
            </a:pPr>
            <a:endParaRPr lang="en-US" altLang="zh-CN" sz="2400">
              <a:latin typeface="黑体" pitchFamily="2" charset="-122"/>
              <a:ea typeface="黑体" pitchFamily="2" charset="-122"/>
            </a:endParaRPr>
          </a:p>
        </p:txBody>
      </p:sp>
      <p:sp>
        <p:nvSpPr>
          <p:cNvPr id="5" name="Title 1"/>
          <p:cNvSpPr>
            <a:spLocks noGrp="1"/>
          </p:cNvSpPr>
          <p:nvPr>
            <p:ph type="title"/>
          </p:nvPr>
        </p:nvSpPr>
        <p:spPr>
          <a:xfrm>
            <a:off x="450820" y="220642"/>
            <a:ext cx="8449718" cy="5867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朴素贝叶斯分类并行化算法</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
        <p:nvSpPr>
          <p:cNvPr id="66564" name="内容占位符 2"/>
          <p:cNvSpPr txBox="1">
            <a:spLocks/>
          </p:cNvSpPr>
          <p:nvPr/>
        </p:nvSpPr>
        <p:spPr bwMode="auto">
          <a:xfrm>
            <a:off x="341313" y="909638"/>
            <a:ext cx="8599487" cy="5068887"/>
          </a:xfrm>
          <a:prstGeom prst="rect">
            <a:avLst/>
          </a:prstGeom>
          <a:noFill/>
          <a:ln w="9525">
            <a:noFill/>
            <a:miter lim="800000"/>
            <a:headEnd/>
            <a:tailEnd/>
          </a:ln>
        </p:spPr>
        <p:txBody>
          <a:bodyPr/>
          <a:lstStyle/>
          <a:p>
            <a:pPr marL="273050" indent="-273050">
              <a:spcBef>
                <a:spcPts val="575"/>
              </a:spcBef>
              <a:buClr>
                <a:schemeClr val="accent1"/>
              </a:buClr>
              <a:buSzPct val="85000"/>
              <a:buFont typeface="Wingdings 2" pitchFamily="18" charset="2"/>
              <a:buNone/>
            </a:pPr>
            <a:r>
              <a:rPr lang="en-US" altLang="zh-CN" sz="2800" dirty="0" err="1">
                <a:solidFill>
                  <a:srgbClr val="00B050"/>
                </a:solidFill>
                <a:latin typeface="Arial Narrow" pitchFamily="34" charset="0"/>
                <a:ea typeface="黑体" pitchFamily="2" charset="-122"/>
              </a:rPr>
              <a:t>MapReduce</a:t>
            </a:r>
            <a:r>
              <a:rPr lang="zh-CN" altLang="en-US" sz="2800" dirty="0">
                <a:solidFill>
                  <a:srgbClr val="00B050"/>
                </a:solidFill>
                <a:latin typeface="Arial Narrow" pitchFamily="34" charset="0"/>
                <a:ea typeface="黑体" pitchFamily="2" charset="-122"/>
              </a:rPr>
              <a:t>并行化算法设计思路</a:t>
            </a:r>
            <a:endParaRPr lang="en-US" sz="2800" dirty="0">
              <a:solidFill>
                <a:srgbClr val="00B050"/>
              </a:solidFill>
              <a:latin typeface="Arial Narrow" pitchFamily="34" charset="0"/>
              <a:ea typeface="黑体" pitchFamily="2" charset="-122"/>
            </a:endParaRPr>
          </a:p>
          <a:p>
            <a:pPr marL="273050" indent="-273050">
              <a:spcBef>
                <a:spcPts val="575"/>
              </a:spcBef>
              <a:buClr>
                <a:schemeClr val="accent1"/>
              </a:buClr>
              <a:buSzPct val="85000"/>
              <a:buFont typeface="Wingdings 2" pitchFamily="18" charset="2"/>
              <a:buChar char=""/>
            </a:pPr>
            <a:r>
              <a:rPr lang="zh-CN" altLang="en-US" sz="2400" dirty="0">
                <a:latin typeface="Arial Narrow" pitchFamily="34" charset="0"/>
                <a:ea typeface="黑体" pitchFamily="2" charset="-122"/>
              </a:rPr>
              <a:t>根据前述的思路，判断一个未标记的测试样本属于哪个类</a:t>
            </a:r>
            <a:r>
              <a:rPr lang="en-US" altLang="zh-CN" sz="2400" dirty="0">
                <a:latin typeface="Arial Narrow" pitchFamily="34" charset="0"/>
                <a:ea typeface="黑体" pitchFamily="2" charset="-122"/>
              </a:rPr>
              <a:t>Yi</a:t>
            </a:r>
            <a:r>
              <a:rPr lang="zh-CN" altLang="en-US" sz="2400" dirty="0">
                <a:latin typeface="Arial Narrow" pitchFamily="34" charset="0"/>
                <a:ea typeface="黑体" pitchFamily="2" charset="-122"/>
              </a:rPr>
              <a:t>的核心任务成为：根据训练数据集计算</a:t>
            </a:r>
            <a:r>
              <a:rPr lang="en-US" altLang="zh-CN" sz="2400" dirty="0">
                <a:latin typeface="Arial Narrow" pitchFamily="34" charset="0"/>
                <a:ea typeface="黑体" pitchFamily="2" charset="-122"/>
              </a:rPr>
              <a:t>Yi</a:t>
            </a:r>
            <a:r>
              <a:rPr lang="zh-CN" altLang="en-US" sz="2400" dirty="0">
                <a:latin typeface="Arial Narrow" pitchFamily="34" charset="0"/>
                <a:ea typeface="黑体" pitchFamily="2" charset="-122"/>
              </a:rPr>
              <a:t>出现的频度和所有属性值</a:t>
            </a:r>
            <a:r>
              <a:rPr lang="en-US" altLang="zh-CN" sz="2400" dirty="0" err="1">
                <a:latin typeface="Arial Narrow" pitchFamily="34" charset="0"/>
                <a:ea typeface="黑体" pitchFamily="2" charset="-122"/>
              </a:rPr>
              <a:t>xj</a:t>
            </a:r>
            <a:r>
              <a:rPr lang="zh-CN" altLang="en-US" sz="2400" dirty="0">
                <a:latin typeface="Arial Narrow" pitchFamily="34" charset="0"/>
                <a:ea typeface="黑体" pitchFamily="2" charset="-122"/>
              </a:rPr>
              <a:t>在</a:t>
            </a:r>
            <a:r>
              <a:rPr lang="en-US" altLang="zh-CN" sz="2400" dirty="0">
                <a:latin typeface="Arial Narrow" pitchFamily="34" charset="0"/>
                <a:ea typeface="黑体" pitchFamily="2" charset="-122"/>
              </a:rPr>
              <a:t>Yi</a:t>
            </a:r>
            <a:r>
              <a:rPr lang="zh-CN" altLang="en-US" sz="2400" dirty="0">
                <a:latin typeface="Arial Narrow" pitchFamily="34" charset="0"/>
                <a:ea typeface="黑体" pitchFamily="2" charset="-122"/>
              </a:rPr>
              <a:t>中出现的频度。</a:t>
            </a:r>
            <a:endParaRPr lang="en-US" altLang="zh-CN" sz="2400" dirty="0">
              <a:latin typeface="Arial Narrow" pitchFamily="34" charset="0"/>
              <a:ea typeface="黑体" pitchFamily="2" charset="-122"/>
            </a:endParaRPr>
          </a:p>
          <a:p>
            <a:pPr marL="273050" indent="-273050">
              <a:spcBef>
                <a:spcPts val="575"/>
              </a:spcBef>
              <a:buClr>
                <a:schemeClr val="accent1"/>
              </a:buClr>
              <a:buSzPct val="85000"/>
              <a:buFont typeface="Wingdings 2" pitchFamily="18" charset="2"/>
              <a:buChar char=""/>
            </a:pPr>
            <a:r>
              <a:rPr lang="zh-CN" altLang="en-US" sz="2400" dirty="0">
                <a:latin typeface="Arial Narrow" pitchFamily="34" charset="0"/>
                <a:ea typeface="黑体" pitchFamily="2" charset="-122"/>
              </a:rPr>
              <a:t>据此，并行化算法设计的基本思路是：用</a:t>
            </a:r>
            <a:r>
              <a:rPr lang="en-US" altLang="zh-CN" sz="2400" dirty="0" err="1">
                <a:latin typeface="Arial Narrow" pitchFamily="34" charset="0"/>
                <a:ea typeface="黑体" pitchFamily="2" charset="-122"/>
              </a:rPr>
              <a:t>MapReduce</a:t>
            </a:r>
            <a:r>
              <a:rPr lang="zh-CN" altLang="en-US" sz="2400" dirty="0">
                <a:latin typeface="Arial Narrow" pitchFamily="34" charset="0"/>
                <a:ea typeface="黑体" pitchFamily="2" charset="-122"/>
              </a:rPr>
              <a:t>扫描训练数据集，计算每个分类</a:t>
            </a:r>
            <a:r>
              <a:rPr lang="en-US" altLang="zh-CN" sz="2400" dirty="0">
                <a:latin typeface="Arial Narrow" pitchFamily="34" charset="0"/>
                <a:ea typeface="黑体" pitchFamily="2" charset="-122"/>
              </a:rPr>
              <a:t>Yi</a:t>
            </a:r>
            <a:r>
              <a:rPr lang="zh-CN" altLang="en-US" sz="2400" dirty="0">
                <a:latin typeface="Arial Narrow" pitchFamily="34" charset="0"/>
                <a:ea typeface="黑体" pitchFamily="2" charset="-122"/>
              </a:rPr>
              <a:t>出现的频度</a:t>
            </a:r>
            <a:r>
              <a:rPr lang="en-US" altLang="zh-CN" sz="2400" dirty="0" err="1">
                <a:latin typeface="Arial Narrow" pitchFamily="34" charset="0"/>
                <a:ea typeface="黑体" pitchFamily="2" charset="-122"/>
              </a:rPr>
              <a:t>FYi</a:t>
            </a:r>
            <a:r>
              <a:rPr lang="en-US" altLang="zh-CN" sz="2400" dirty="0">
                <a:latin typeface="Arial Narrow" pitchFamily="34" charset="0"/>
                <a:ea typeface="黑体" pitchFamily="2" charset="-122"/>
              </a:rPr>
              <a:t> (</a:t>
            </a:r>
            <a:r>
              <a:rPr lang="zh-CN" altLang="en-US" sz="2400" dirty="0">
                <a:latin typeface="Arial Narrow" pitchFamily="34" charset="0"/>
                <a:ea typeface="黑体" pitchFamily="2" charset="-122"/>
              </a:rPr>
              <a:t>即</a:t>
            </a:r>
            <a:r>
              <a:rPr lang="en-US" altLang="zh-CN" sz="2400" dirty="0">
                <a:latin typeface="Arial Narrow" pitchFamily="34" charset="0"/>
                <a:ea typeface="黑体" pitchFamily="2" charset="-122"/>
              </a:rPr>
              <a:t>P(Yi))</a:t>
            </a:r>
            <a:r>
              <a:rPr lang="zh-CN" altLang="en-US" sz="2400" dirty="0">
                <a:latin typeface="Arial Narrow" pitchFamily="34" charset="0"/>
                <a:ea typeface="黑体" pitchFamily="2" charset="-122"/>
              </a:rPr>
              <a:t>、以及每个属性值出现在</a:t>
            </a:r>
            <a:r>
              <a:rPr lang="en-US" altLang="zh-CN" sz="2400" dirty="0">
                <a:latin typeface="Arial Narrow" pitchFamily="34" charset="0"/>
                <a:ea typeface="黑体" pitchFamily="2" charset="-122"/>
              </a:rPr>
              <a:t>Yi</a:t>
            </a:r>
            <a:r>
              <a:rPr lang="zh-CN" altLang="en-US" sz="2400" dirty="0">
                <a:latin typeface="Arial Narrow" pitchFamily="34" charset="0"/>
                <a:ea typeface="黑体" pitchFamily="2" charset="-122"/>
              </a:rPr>
              <a:t>中的频度</a:t>
            </a:r>
            <a:r>
              <a:rPr lang="en-US" altLang="zh-CN" sz="2400" dirty="0" err="1">
                <a:latin typeface="Arial Narrow" pitchFamily="34" charset="0"/>
                <a:ea typeface="黑体" pitchFamily="2" charset="-122"/>
              </a:rPr>
              <a:t>FxYij</a:t>
            </a:r>
            <a:r>
              <a:rPr lang="en-US" altLang="zh-CN" sz="2400" dirty="0">
                <a:latin typeface="Arial Narrow" pitchFamily="34" charset="0"/>
                <a:ea typeface="黑体" pitchFamily="2" charset="-122"/>
              </a:rPr>
              <a:t> (</a:t>
            </a:r>
            <a:r>
              <a:rPr lang="zh-CN" altLang="en-US" sz="2400" dirty="0">
                <a:latin typeface="Arial Narrow" pitchFamily="34" charset="0"/>
                <a:ea typeface="黑体" pitchFamily="2" charset="-122"/>
              </a:rPr>
              <a:t>即</a:t>
            </a:r>
            <a:r>
              <a:rPr lang="en-US" altLang="zh-CN" sz="2400" dirty="0">
                <a:latin typeface="Arial Narrow" pitchFamily="34" charset="0"/>
                <a:ea typeface="黑体" pitchFamily="2" charset="-122"/>
              </a:rPr>
              <a:t> P(</a:t>
            </a:r>
            <a:r>
              <a:rPr lang="en-US" altLang="zh-CN" sz="2400" dirty="0" err="1">
                <a:latin typeface="Arial Narrow" pitchFamily="34" charset="0"/>
                <a:ea typeface="黑体" pitchFamily="2" charset="-122"/>
              </a:rPr>
              <a:t>xj|Yi</a:t>
            </a:r>
            <a:r>
              <a:rPr lang="en-US" altLang="zh-CN" sz="2400" dirty="0">
                <a:latin typeface="Arial Narrow" pitchFamily="34" charset="0"/>
                <a:ea typeface="黑体" pitchFamily="2" charset="-122"/>
              </a:rPr>
              <a:t>))</a:t>
            </a:r>
          </a:p>
          <a:p>
            <a:pPr marL="273050" indent="-273050">
              <a:spcBef>
                <a:spcPts val="575"/>
              </a:spcBef>
              <a:buClr>
                <a:schemeClr val="accent1"/>
              </a:buClr>
              <a:buSzPct val="85000"/>
              <a:buFont typeface="Wingdings 2" pitchFamily="18" charset="2"/>
              <a:buChar char=""/>
            </a:pPr>
            <a:r>
              <a:rPr lang="zh-CN" altLang="en-US" sz="2400" dirty="0">
                <a:solidFill>
                  <a:srgbClr val="C00000"/>
                </a:solidFill>
                <a:latin typeface="Arial Narrow" pitchFamily="34" charset="0"/>
                <a:ea typeface="黑体" pitchFamily="2" charset="-122"/>
              </a:rPr>
              <a:t>而在</a:t>
            </a:r>
            <a:r>
              <a:rPr lang="en-US" altLang="zh-CN" sz="2400" dirty="0" err="1">
                <a:solidFill>
                  <a:srgbClr val="C00000"/>
                </a:solidFill>
                <a:latin typeface="Arial Narrow" pitchFamily="34" charset="0"/>
                <a:ea typeface="黑体" pitchFamily="2" charset="-122"/>
              </a:rPr>
              <a:t>MapReduce</a:t>
            </a:r>
            <a:r>
              <a:rPr lang="zh-CN" altLang="en-US" sz="2400" dirty="0">
                <a:solidFill>
                  <a:srgbClr val="C00000"/>
                </a:solidFill>
                <a:latin typeface="Arial Narrow" pitchFamily="34" charset="0"/>
                <a:ea typeface="黑体" pitchFamily="2" charset="-122"/>
              </a:rPr>
              <a:t>中对训练数据集进行以上的频度计算时，实际上就是简单地统计</a:t>
            </a:r>
            <a:r>
              <a:rPr lang="en-US" altLang="zh-CN" sz="2400" dirty="0">
                <a:solidFill>
                  <a:srgbClr val="C00000"/>
                </a:solidFill>
                <a:latin typeface="Arial Narrow" pitchFamily="34" charset="0"/>
                <a:ea typeface="黑体" pitchFamily="2" charset="-122"/>
              </a:rPr>
              <a:t>Yi</a:t>
            </a:r>
            <a:r>
              <a:rPr lang="zh-CN" altLang="en-US" sz="2400" dirty="0">
                <a:solidFill>
                  <a:srgbClr val="C00000"/>
                </a:solidFill>
                <a:latin typeface="Arial Narrow" pitchFamily="34" charset="0"/>
                <a:ea typeface="黑体" pitchFamily="2" charset="-122"/>
              </a:rPr>
              <a:t>和每个</a:t>
            </a:r>
            <a:r>
              <a:rPr lang="en-US" altLang="zh-CN" sz="2400" dirty="0" err="1">
                <a:solidFill>
                  <a:srgbClr val="C00000"/>
                </a:solidFill>
                <a:latin typeface="Arial Narrow" pitchFamily="34" charset="0"/>
                <a:ea typeface="黑体" pitchFamily="2" charset="-122"/>
              </a:rPr>
              <a:t>xj</a:t>
            </a:r>
            <a:r>
              <a:rPr lang="zh-CN" altLang="en-US" sz="2400" dirty="0">
                <a:solidFill>
                  <a:srgbClr val="C00000"/>
                </a:solidFill>
                <a:latin typeface="Arial Narrow" pitchFamily="34" charset="0"/>
                <a:ea typeface="黑体" pitchFamily="2" charset="-122"/>
              </a:rPr>
              <a:t>在</a:t>
            </a:r>
            <a:r>
              <a:rPr lang="en-US" altLang="zh-CN" sz="2400" dirty="0">
                <a:solidFill>
                  <a:srgbClr val="C00000"/>
                </a:solidFill>
                <a:latin typeface="Arial Narrow" pitchFamily="34" charset="0"/>
                <a:ea typeface="黑体" pitchFamily="2" charset="-122"/>
              </a:rPr>
              <a:t>Yi</a:t>
            </a:r>
            <a:r>
              <a:rPr lang="zh-CN" altLang="en-US" sz="2400" dirty="0">
                <a:solidFill>
                  <a:srgbClr val="C00000"/>
                </a:solidFill>
                <a:latin typeface="Arial Narrow" pitchFamily="34" charset="0"/>
                <a:ea typeface="黑体" pitchFamily="2" charset="-122"/>
              </a:rPr>
              <a:t>中出现的频度</a:t>
            </a:r>
            <a:endParaRPr lang="en-US" altLang="zh-CN" sz="2400" dirty="0">
              <a:solidFill>
                <a:srgbClr val="C00000"/>
              </a:solidFill>
              <a:latin typeface="Arial Narrow" pitchFamily="34" charset="0"/>
              <a:ea typeface="黑体" pitchFamily="2" charset="-122"/>
            </a:endParaRPr>
          </a:p>
          <a:p>
            <a:pPr marL="273050" indent="-273050">
              <a:spcBef>
                <a:spcPts val="575"/>
              </a:spcBef>
              <a:buClr>
                <a:schemeClr val="accent1"/>
              </a:buClr>
              <a:buSzPct val="85000"/>
              <a:buFont typeface="Wingdings 2" pitchFamily="18" charset="2"/>
              <a:buChar char=""/>
            </a:pPr>
            <a:r>
              <a:rPr lang="zh-CN" altLang="en-US" sz="2400" dirty="0">
                <a:latin typeface="Arial Narrow" pitchFamily="34" charset="0"/>
                <a:ea typeface="黑体" pitchFamily="2" charset="-122"/>
              </a:rPr>
              <a:t>在进行分类预测时，对一个未标记的测试样本</a:t>
            </a:r>
            <a:r>
              <a:rPr lang="en-US" altLang="zh-CN" sz="2400" dirty="0">
                <a:latin typeface="Arial Narrow" pitchFamily="34" charset="0"/>
                <a:ea typeface="黑体" pitchFamily="2" charset="-122"/>
              </a:rPr>
              <a:t>X</a:t>
            </a:r>
            <a:r>
              <a:rPr lang="zh-CN" altLang="en-US" sz="2400" dirty="0">
                <a:latin typeface="Arial Narrow" pitchFamily="34" charset="0"/>
                <a:ea typeface="黑体" pitchFamily="2" charset="-122"/>
              </a:rPr>
              <a:t>，根据其包含的每个具体属性值</a:t>
            </a:r>
            <a:r>
              <a:rPr lang="en-US" altLang="zh-CN" sz="2400" dirty="0" err="1">
                <a:latin typeface="Arial Narrow" pitchFamily="34" charset="0"/>
                <a:ea typeface="黑体" pitchFamily="2" charset="-122"/>
              </a:rPr>
              <a:t>xj</a:t>
            </a:r>
            <a:r>
              <a:rPr lang="zh-CN" altLang="en-US" sz="2400" dirty="0">
                <a:latin typeface="Arial Narrow" pitchFamily="34" charset="0"/>
                <a:ea typeface="黑体" pitchFamily="2" charset="-122"/>
              </a:rPr>
              <a:t>，根据从训练数据集计算出的</a:t>
            </a:r>
            <a:r>
              <a:rPr lang="en-US" altLang="zh-CN" sz="2400" dirty="0" err="1">
                <a:latin typeface="Arial Narrow" pitchFamily="34" charset="0"/>
                <a:ea typeface="黑体" pitchFamily="2" charset="-122"/>
              </a:rPr>
              <a:t>FxYij</a:t>
            </a:r>
            <a:r>
              <a:rPr lang="zh-CN" altLang="en-US" sz="2400" dirty="0">
                <a:latin typeface="Arial Narrow" pitchFamily="34" charset="0"/>
                <a:ea typeface="黑体" pitchFamily="2" charset="-122"/>
              </a:rPr>
              <a:t>进行求积得到</a:t>
            </a:r>
            <a:r>
              <a:rPr lang="en-US" altLang="zh-CN" sz="2400" dirty="0" err="1">
                <a:latin typeface="Arial Narrow" pitchFamily="34" charset="0"/>
                <a:ea typeface="黑体" pitchFamily="2" charset="-122"/>
              </a:rPr>
              <a:t>FXYi</a:t>
            </a:r>
            <a:r>
              <a:rPr lang="en-US" altLang="zh-CN" sz="2400" dirty="0">
                <a:latin typeface="Arial Narrow" pitchFamily="34" charset="0"/>
                <a:ea typeface="黑体" pitchFamily="2" charset="-122"/>
              </a:rPr>
              <a:t>(</a:t>
            </a:r>
            <a:r>
              <a:rPr lang="zh-CN" altLang="en-US" sz="2400" dirty="0">
                <a:latin typeface="Arial Narrow" pitchFamily="34" charset="0"/>
                <a:ea typeface="黑体" pitchFamily="2" charset="-122"/>
              </a:rPr>
              <a:t>即</a:t>
            </a:r>
            <a:r>
              <a:rPr lang="en-US" altLang="zh-CN" sz="2400" dirty="0">
                <a:latin typeface="Arial Narrow" pitchFamily="34" charset="0"/>
                <a:ea typeface="黑体" pitchFamily="2" charset="-122"/>
              </a:rPr>
              <a:t>P(</a:t>
            </a:r>
            <a:r>
              <a:rPr lang="en-US" altLang="zh-CN" sz="2400" dirty="0" err="1">
                <a:latin typeface="Arial Narrow" pitchFamily="34" charset="0"/>
                <a:ea typeface="黑体" pitchFamily="2" charset="-122"/>
              </a:rPr>
              <a:t>X|Yi</a:t>
            </a:r>
            <a:r>
              <a:rPr lang="en-US" altLang="zh-CN" sz="2400" dirty="0">
                <a:latin typeface="Arial Narrow" pitchFamily="34" charset="0"/>
                <a:ea typeface="黑体" pitchFamily="2" charset="-122"/>
              </a:rPr>
              <a:t>))</a:t>
            </a:r>
            <a:r>
              <a:rPr lang="zh-CN" altLang="en-US" sz="2400" dirty="0">
                <a:latin typeface="Arial Narrow" pitchFamily="34" charset="0"/>
                <a:ea typeface="黑体" pitchFamily="2" charset="-122"/>
              </a:rPr>
              <a:t>，再乘以</a:t>
            </a:r>
            <a:r>
              <a:rPr lang="en-US" altLang="zh-CN" sz="2400" dirty="0" err="1">
                <a:latin typeface="Arial Narrow" pitchFamily="34" charset="0"/>
                <a:ea typeface="黑体" pitchFamily="2" charset="-122"/>
              </a:rPr>
              <a:t>FYi</a:t>
            </a:r>
            <a:r>
              <a:rPr lang="zh-CN" altLang="en-US" sz="2400" dirty="0">
                <a:latin typeface="Arial Narrow" pitchFamily="34" charset="0"/>
                <a:ea typeface="黑体" pitchFamily="2" charset="-122"/>
              </a:rPr>
              <a:t>即可得到</a:t>
            </a:r>
            <a:r>
              <a:rPr lang="en-US" altLang="zh-CN" sz="2400" dirty="0">
                <a:latin typeface="Arial Narrow" pitchFamily="34" charset="0"/>
                <a:ea typeface="黑体" pitchFamily="2" charset="-122"/>
              </a:rPr>
              <a:t>X</a:t>
            </a:r>
            <a:r>
              <a:rPr lang="zh-CN" altLang="en-US" sz="2400" dirty="0">
                <a:latin typeface="Arial Narrow" pitchFamily="34" charset="0"/>
                <a:ea typeface="黑体" pitchFamily="2" charset="-122"/>
              </a:rPr>
              <a:t>在各个</a:t>
            </a:r>
            <a:r>
              <a:rPr lang="en-US" altLang="zh-CN" sz="2400" dirty="0">
                <a:latin typeface="Arial Narrow" pitchFamily="34" charset="0"/>
                <a:ea typeface="黑体" pitchFamily="2" charset="-122"/>
              </a:rPr>
              <a:t>Yi</a:t>
            </a:r>
            <a:r>
              <a:rPr lang="zh-CN" altLang="en-US" sz="2400" dirty="0">
                <a:latin typeface="Arial Narrow" pitchFamily="34" charset="0"/>
                <a:ea typeface="黑体" pitchFamily="2" charset="-122"/>
              </a:rPr>
              <a:t>中出现的频度</a:t>
            </a:r>
            <a:r>
              <a:rPr lang="en-US" altLang="zh-CN" sz="2400" dirty="0">
                <a:latin typeface="Arial Narrow" pitchFamily="34" charset="0"/>
                <a:ea typeface="黑体" pitchFamily="2" charset="-122"/>
              </a:rPr>
              <a:t>P(</a:t>
            </a:r>
            <a:r>
              <a:rPr lang="en-US" altLang="zh-CN" sz="2400" dirty="0" err="1">
                <a:latin typeface="Arial Narrow" pitchFamily="34" charset="0"/>
                <a:ea typeface="黑体" pitchFamily="2" charset="-122"/>
              </a:rPr>
              <a:t>X|Yi</a:t>
            </a:r>
            <a:r>
              <a:rPr lang="en-US" altLang="zh-CN" sz="2400" dirty="0">
                <a:latin typeface="Arial Narrow" pitchFamily="34" charset="0"/>
                <a:ea typeface="黑体" pitchFamily="2" charset="-122"/>
              </a:rPr>
              <a:t>)P(Yi)</a:t>
            </a:r>
            <a:r>
              <a:rPr lang="zh-CN" altLang="en-US" sz="2400" dirty="0">
                <a:latin typeface="Arial Narrow" pitchFamily="34" charset="0"/>
                <a:ea typeface="黑体" pitchFamily="2" charset="-122"/>
              </a:rPr>
              <a:t>，取得最大频度的</a:t>
            </a:r>
            <a:r>
              <a:rPr lang="en-US" altLang="zh-CN" sz="2400" dirty="0">
                <a:latin typeface="Arial Narrow" pitchFamily="34" charset="0"/>
                <a:ea typeface="黑体" pitchFamily="2" charset="-122"/>
              </a:rPr>
              <a:t>Yi</a:t>
            </a:r>
            <a:r>
              <a:rPr lang="zh-CN" altLang="en-US" sz="2400" dirty="0">
                <a:latin typeface="Arial Narrow" pitchFamily="34" charset="0"/>
                <a:ea typeface="黑体" pitchFamily="2" charset="-122"/>
              </a:rPr>
              <a:t>即为</a:t>
            </a:r>
            <a:r>
              <a:rPr lang="en-US" altLang="zh-CN" sz="2400" dirty="0">
                <a:latin typeface="Arial Narrow" pitchFamily="34" charset="0"/>
                <a:ea typeface="黑体" pitchFamily="2" charset="-122"/>
              </a:rPr>
              <a:t>X</a:t>
            </a:r>
            <a:r>
              <a:rPr lang="zh-CN" altLang="en-US" sz="2400" dirty="0">
                <a:latin typeface="Arial Narrow" pitchFamily="34" charset="0"/>
                <a:ea typeface="黑体" pitchFamily="2" charset="-122"/>
              </a:rPr>
              <a:t>所属的分类。</a:t>
            </a:r>
            <a:endParaRPr lang="en-US" altLang="zh-CN" sz="2400" dirty="0">
              <a:latin typeface="Arial Narrow" pitchFamily="34" charset="0"/>
              <a:ea typeface="黑体" pitchFamily="2" charset="-122"/>
            </a:endParaRPr>
          </a:p>
        </p:txBody>
      </p:sp>
    </p:spTree>
    <p:extLst>
      <p:ext uri="{BB962C8B-B14F-4D97-AF65-F5344CB8AC3E}">
        <p14:creationId xmlns:p14="http://schemas.microsoft.com/office/powerpoint/2010/main" val="14753588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内容占位符 2"/>
          <p:cNvSpPr>
            <a:spLocks noGrp="1"/>
          </p:cNvSpPr>
          <p:nvPr>
            <p:ph sz="quarter" idx="1"/>
          </p:nvPr>
        </p:nvSpPr>
        <p:spPr>
          <a:xfrm>
            <a:off x="214313" y="1214438"/>
            <a:ext cx="8643937" cy="5068887"/>
          </a:xfrm>
        </p:spPr>
        <p:txBody>
          <a:bodyPr/>
          <a:lstStyle/>
          <a:p>
            <a:pPr eaLnBrk="1" hangingPunct="1">
              <a:buFont typeface="Wingdings 2" pitchFamily="18" charset="2"/>
              <a:buNone/>
            </a:pPr>
            <a:endParaRPr lang="en-US" altLang="zh-CN" sz="2400" dirty="0">
              <a:latin typeface="黑体" pitchFamily="2" charset="-122"/>
              <a:ea typeface="黑体" pitchFamily="2" charset="-122"/>
            </a:endParaRPr>
          </a:p>
          <a:p>
            <a:pPr eaLnBrk="1" hangingPunct="1">
              <a:buFont typeface="Wingdings 2" pitchFamily="18" charset="2"/>
              <a:buNone/>
            </a:pPr>
            <a:endParaRPr lang="en-US" altLang="zh-CN" sz="2400" dirty="0">
              <a:latin typeface="黑体" pitchFamily="2" charset="-122"/>
              <a:ea typeface="黑体" pitchFamily="2" charset="-122"/>
            </a:endParaRPr>
          </a:p>
        </p:txBody>
      </p:sp>
      <p:sp>
        <p:nvSpPr>
          <p:cNvPr id="5" name="Title 1"/>
          <p:cNvSpPr>
            <a:spLocks noGrp="1"/>
          </p:cNvSpPr>
          <p:nvPr>
            <p:ph type="title"/>
          </p:nvPr>
        </p:nvSpPr>
        <p:spPr>
          <a:xfrm>
            <a:off x="450820" y="220642"/>
            <a:ext cx="8449718" cy="5867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朴素贝叶斯分类并行化算法</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
        <p:nvSpPr>
          <p:cNvPr id="4" name="内容占位符 2"/>
          <p:cNvSpPr txBox="1">
            <a:spLocks/>
          </p:cNvSpPr>
          <p:nvPr/>
        </p:nvSpPr>
        <p:spPr>
          <a:xfrm>
            <a:off x="328613" y="846138"/>
            <a:ext cx="8599487" cy="6011862"/>
          </a:xfrm>
          <a:prstGeom prst="rect">
            <a:avLst/>
          </a:prstGeom>
        </p:spPr>
        <p:txBody>
          <a:bodyPr/>
          <a:lstStyle/>
          <a:p>
            <a:pPr marL="274320" indent="-274320" fontAlgn="auto">
              <a:spcBef>
                <a:spcPts val="580"/>
              </a:spcBef>
              <a:spcAft>
                <a:spcPts val="0"/>
              </a:spcAft>
              <a:buClr>
                <a:schemeClr val="accent1"/>
              </a:buClr>
              <a:buSzPct val="85000"/>
              <a:buFont typeface="Wingdings 2"/>
              <a:buNone/>
              <a:defRPr/>
            </a:pPr>
            <a:r>
              <a:rPr lang="en-US" altLang="zh-CN" sz="2800" dirty="0">
                <a:solidFill>
                  <a:srgbClr val="00B050"/>
                </a:solidFill>
                <a:latin typeface="黑体" pitchFamily="2" charset="-122"/>
                <a:ea typeface="黑体" pitchFamily="2" charset="-122"/>
              </a:rPr>
              <a:t>MapReduce</a:t>
            </a:r>
            <a:r>
              <a:rPr lang="zh-CN" altLang="en-US" sz="2800" dirty="0">
                <a:solidFill>
                  <a:srgbClr val="00B050"/>
                </a:solidFill>
                <a:latin typeface="黑体" pitchFamily="2" charset="-122"/>
                <a:ea typeface="黑体" pitchFamily="2" charset="-122"/>
              </a:rPr>
              <a:t>并行化算法实现</a:t>
            </a:r>
            <a:endParaRPr lang="en-US" sz="2800" dirty="0">
              <a:solidFill>
                <a:srgbClr val="00B050"/>
              </a:solidFill>
              <a:latin typeface="黑体" pitchFamily="2" charset="-122"/>
              <a:ea typeface="黑体" pitchFamily="2" charset="-122"/>
            </a:endParaRPr>
          </a:p>
          <a:p>
            <a:pPr fontAlgn="auto">
              <a:spcBef>
                <a:spcPts val="600"/>
              </a:spcBef>
              <a:spcAft>
                <a:spcPts val="600"/>
              </a:spcAft>
              <a:defRPr/>
            </a:pPr>
            <a:r>
              <a:rPr lang="en-US" altLang="zh-CN" sz="2400" dirty="0">
                <a:solidFill>
                  <a:srgbClr val="0000FF"/>
                </a:solidFill>
                <a:latin typeface="黑体" pitchFamily="2" charset="-122"/>
                <a:ea typeface="黑体" pitchFamily="2" charset="-122"/>
              </a:rPr>
              <a:t>  </a:t>
            </a:r>
            <a:r>
              <a:rPr lang="zh-CN" altLang="en-US" sz="2400" dirty="0">
                <a:solidFill>
                  <a:srgbClr val="0000FF"/>
                </a:solidFill>
                <a:latin typeface="黑体" pitchFamily="2" charset="-122"/>
                <a:ea typeface="黑体" pitchFamily="2" charset="-122"/>
              </a:rPr>
              <a:t>训练数据集</a:t>
            </a:r>
            <a:r>
              <a:rPr lang="en-US" altLang="zh-CN" sz="2400" dirty="0">
                <a:solidFill>
                  <a:srgbClr val="0000FF"/>
                </a:solidFill>
                <a:latin typeface="黑体" pitchFamily="2" charset="-122"/>
                <a:ea typeface="黑体" pitchFamily="2" charset="-122"/>
              </a:rPr>
              <a:t>Yi</a:t>
            </a:r>
            <a:r>
              <a:rPr lang="zh-CN" altLang="en-US" sz="2400" dirty="0">
                <a:solidFill>
                  <a:srgbClr val="0000FF"/>
                </a:solidFill>
                <a:latin typeface="黑体" pitchFamily="2" charset="-122"/>
                <a:ea typeface="黑体" pitchFamily="2" charset="-122"/>
              </a:rPr>
              <a:t>频度统计</a:t>
            </a:r>
            <a:r>
              <a:rPr lang="en-US" altLang="zh-CN" sz="2400" dirty="0">
                <a:solidFill>
                  <a:srgbClr val="0000FF"/>
                </a:solidFill>
                <a:ea typeface="+mn-ea"/>
                <a:cs typeface="Arial" pitchFamily="34" charset="0"/>
              </a:rPr>
              <a:t>Mapper</a:t>
            </a:r>
            <a:r>
              <a:rPr lang="zh-CN" altLang="en-US" sz="2400" dirty="0">
                <a:solidFill>
                  <a:srgbClr val="0000FF"/>
                </a:solidFill>
                <a:latin typeface="黑体" pitchFamily="2" charset="-122"/>
                <a:ea typeface="黑体" pitchFamily="2" charset="-122"/>
                <a:cs typeface="Arial" pitchFamily="34" charset="0"/>
              </a:rPr>
              <a:t>伪代码</a:t>
            </a:r>
            <a:endParaRPr lang="en-US" altLang="zh-CN" sz="3100" dirty="0">
              <a:solidFill>
                <a:srgbClr val="0000FF"/>
              </a:solidFill>
              <a:latin typeface="黑体" pitchFamily="2" charset="-122"/>
              <a:ea typeface="黑体" pitchFamily="2" charset="-122"/>
              <a:cs typeface="Arial" pitchFamily="34" charset="0"/>
            </a:endParaRPr>
          </a:p>
          <a:p>
            <a:pPr marL="547688" lvl="1" fontAlgn="auto">
              <a:spcBef>
                <a:spcPts val="0"/>
              </a:spcBef>
              <a:spcAft>
                <a:spcPts val="0"/>
              </a:spcAft>
              <a:defRPr/>
            </a:pPr>
            <a:r>
              <a:rPr lang="en-US" altLang="zh-CN" sz="2000" b="1" dirty="0">
                <a:solidFill>
                  <a:srgbClr val="C00000"/>
                </a:solidFill>
                <a:ea typeface="+mn-ea"/>
                <a:cs typeface="Arial" pitchFamily="34" charset="0"/>
              </a:rPr>
              <a:t>class Mapper</a:t>
            </a:r>
          </a:p>
          <a:p>
            <a:pPr marL="547688" lvl="1" fontAlgn="auto">
              <a:spcBef>
                <a:spcPts val="0"/>
              </a:spcBef>
              <a:spcAft>
                <a:spcPts val="0"/>
              </a:spcAft>
              <a:defRPr/>
            </a:pPr>
            <a:r>
              <a:rPr lang="en-US" altLang="zh-CN" sz="2000" dirty="0">
                <a:solidFill>
                  <a:srgbClr val="C00000"/>
                </a:solidFill>
                <a:ea typeface="+mn-ea"/>
                <a:cs typeface="Arial" pitchFamily="34" charset="0"/>
              </a:rPr>
              <a:t>m</a:t>
            </a:r>
            <a:r>
              <a:rPr lang="nl-NL" altLang="zh-CN" sz="2000" dirty="0">
                <a:solidFill>
                  <a:srgbClr val="C00000"/>
                </a:solidFill>
                <a:ea typeface="+mn-ea"/>
                <a:cs typeface="Arial" pitchFamily="34" charset="0"/>
              </a:rPr>
              <a:t>ap(</a:t>
            </a:r>
            <a:r>
              <a:rPr lang="en-US" altLang="zh-CN" sz="2000" dirty="0">
                <a:solidFill>
                  <a:srgbClr val="C00000"/>
                </a:solidFill>
                <a:ea typeface="+mn-ea"/>
                <a:cs typeface="Arial" pitchFamily="34" charset="0"/>
              </a:rPr>
              <a:t>key</a:t>
            </a:r>
            <a:r>
              <a:rPr lang="nl-NL" altLang="zh-CN" sz="2000" dirty="0">
                <a:solidFill>
                  <a:srgbClr val="C00000"/>
                </a:solidFill>
                <a:ea typeface="+mn-ea"/>
                <a:cs typeface="Arial" pitchFamily="34" charset="0"/>
              </a:rPr>
              <a:t>, </a:t>
            </a:r>
            <a:r>
              <a:rPr lang="en-US" altLang="zh-CN" sz="2000" dirty="0">
                <a:solidFill>
                  <a:srgbClr val="C00000"/>
                </a:solidFill>
                <a:ea typeface="+mn-ea"/>
                <a:cs typeface="Arial" pitchFamily="34" charset="0"/>
              </a:rPr>
              <a:t>tr</a:t>
            </a:r>
            <a:r>
              <a:rPr lang="nl-NL" altLang="zh-CN" sz="2000" dirty="0">
                <a:solidFill>
                  <a:srgbClr val="C00000"/>
                </a:solidFill>
                <a:ea typeface="+mn-ea"/>
                <a:cs typeface="Arial" pitchFamily="34" charset="0"/>
              </a:rPr>
              <a:t>) </a:t>
            </a:r>
            <a:r>
              <a:rPr lang="nl-NL" altLang="zh-CN" sz="2000" dirty="0">
                <a:solidFill>
                  <a:srgbClr val="0066FF"/>
                </a:solidFill>
                <a:ea typeface="+mn-ea"/>
                <a:cs typeface="Arial" pitchFamily="34" charset="0"/>
              </a:rPr>
              <a:t> // </a:t>
            </a:r>
            <a:r>
              <a:rPr lang="en-US" altLang="zh-CN" sz="2000" dirty="0">
                <a:solidFill>
                  <a:srgbClr val="0066FF"/>
                </a:solidFill>
                <a:ea typeface="+mn-ea"/>
                <a:cs typeface="Arial" pitchFamily="34" charset="0"/>
              </a:rPr>
              <a:t>tr</a:t>
            </a:r>
            <a:r>
              <a:rPr lang="zh-CN" altLang="en-US" sz="2000" b="1" dirty="0">
                <a:solidFill>
                  <a:srgbClr val="0066FF"/>
                </a:solidFill>
                <a:ea typeface="+mn-ea"/>
                <a:cs typeface="Arial" pitchFamily="34" charset="0"/>
              </a:rPr>
              <a:t>为一个训练样本</a:t>
            </a:r>
            <a:endParaRPr lang="nl-NL" altLang="zh-CN" sz="2000" b="1" dirty="0">
              <a:solidFill>
                <a:srgbClr val="0066FF"/>
              </a:solidFill>
              <a:ea typeface="+mn-ea"/>
              <a:cs typeface="Arial" pitchFamily="34" charset="0"/>
            </a:endParaRPr>
          </a:p>
          <a:p>
            <a:pPr marL="547688" lvl="1" fontAlgn="auto">
              <a:spcBef>
                <a:spcPts val="0"/>
              </a:spcBef>
              <a:spcAft>
                <a:spcPts val="0"/>
              </a:spcAft>
              <a:defRPr/>
            </a:pPr>
            <a:r>
              <a:rPr lang="en-US" altLang="zh-CN" sz="2000" dirty="0">
                <a:ea typeface="+mn-ea"/>
                <a:cs typeface="Arial" pitchFamily="34" charset="0"/>
              </a:rPr>
              <a:t>{  </a:t>
            </a:r>
          </a:p>
          <a:p>
            <a:pPr marL="547688" lvl="1" fontAlgn="auto">
              <a:spcBef>
                <a:spcPts val="0"/>
              </a:spcBef>
              <a:spcAft>
                <a:spcPts val="0"/>
              </a:spcAft>
              <a:defRPr/>
            </a:pPr>
            <a:r>
              <a:rPr lang="en-US" altLang="zh-CN" sz="2000" dirty="0">
                <a:ea typeface="+mn-ea"/>
                <a:cs typeface="Arial" pitchFamily="34" charset="0"/>
              </a:rPr>
              <a:t>     tr  </a:t>
            </a:r>
            <a:r>
              <a:rPr lang="en-US" altLang="zh-CN" sz="2000" dirty="0">
                <a:ea typeface="+mn-ea"/>
                <a:cs typeface="Arial" pitchFamily="34" charset="0"/>
                <a:sym typeface="Wingdings" pitchFamily="2" charset="2"/>
              </a:rPr>
              <a:t> trid, A, y</a:t>
            </a:r>
            <a:endParaRPr lang="en-US" altLang="zh-CN" sz="2000" dirty="0">
              <a:ea typeface="+mn-ea"/>
              <a:cs typeface="Arial" pitchFamily="34" charset="0"/>
            </a:endParaRPr>
          </a:p>
          <a:p>
            <a:pPr lvl="1" fontAlgn="auto">
              <a:spcBef>
                <a:spcPts val="0"/>
              </a:spcBef>
              <a:spcAft>
                <a:spcPts val="0"/>
              </a:spcAft>
              <a:defRPr/>
            </a:pPr>
            <a:r>
              <a:rPr lang="en-US" altLang="zh-CN" sz="2000" dirty="0">
                <a:ea typeface="+mn-ea"/>
                <a:cs typeface="Arial" pitchFamily="34" charset="0"/>
              </a:rPr>
              <a:t>       emit(y, 1)</a:t>
            </a:r>
          </a:p>
          <a:p>
            <a:pPr lvl="1" fontAlgn="auto">
              <a:spcBef>
                <a:spcPts val="0"/>
              </a:spcBef>
              <a:spcAft>
                <a:spcPts val="0"/>
              </a:spcAft>
              <a:defRPr/>
            </a:pPr>
            <a:r>
              <a:rPr lang="en-US" altLang="zh-CN" sz="2000" dirty="0">
                <a:ea typeface="+mn-ea"/>
                <a:cs typeface="Arial" pitchFamily="34" charset="0"/>
              </a:rPr>
              <a:t>       for i=0 to </a:t>
            </a:r>
            <a:r>
              <a:rPr lang="en-US" altLang="zh-CN" sz="2000" dirty="0" err="1">
                <a:ea typeface="+mn-ea"/>
                <a:cs typeface="Arial" pitchFamily="34" charset="0"/>
              </a:rPr>
              <a:t>A.lenghth</a:t>
            </a:r>
            <a:r>
              <a:rPr lang="en-US" altLang="zh-CN" sz="2000" dirty="0">
                <a:ea typeface="+mn-ea"/>
                <a:cs typeface="Arial" pitchFamily="34" charset="0"/>
              </a:rPr>
              <a:t>()</a:t>
            </a:r>
          </a:p>
          <a:p>
            <a:pPr lvl="1" fontAlgn="auto">
              <a:spcBef>
                <a:spcPts val="0"/>
              </a:spcBef>
              <a:spcAft>
                <a:spcPts val="0"/>
              </a:spcAft>
              <a:defRPr/>
            </a:pPr>
            <a:r>
              <a:rPr lang="en-US" altLang="zh-CN" sz="2000" dirty="0">
                <a:ea typeface="+mn-ea"/>
                <a:cs typeface="Arial" pitchFamily="34" charset="0"/>
              </a:rPr>
              <a:t>       {   A[i] </a:t>
            </a:r>
            <a:r>
              <a:rPr lang="en-US" altLang="zh-CN" sz="2000" dirty="0">
                <a:ea typeface="+mn-ea"/>
                <a:cs typeface="Arial" pitchFamily="34" charset="0"/>
                <a:sym typeface="Wingdings" pitchFamily="2" charset="2"/>
              </a:rPr>
              <a:t> </a:t>
            </a:r>
            <a:r>
              <a:rPr lang="zh-CN" altLang="en-US" sz="2000" dirty="0">
                <a:ea typeface="+mn-ea"/>
                <a:cs typeface="Arial" pitchFamily="34" charset="0"/>
                <a:sym typeface="Wingdings" pitchFamily="2" charset="2"/>
              </a:rPr>
              <a:t>属性名</a:t>
            </a:r>
            <a:r>
              <a:rPr lang="en-US" altLang="zh-CN" sz="2000" dirty="0" err="1">
                <a:ea typeface="+mn-ea"/>
                <a:cs typeface="Arial" pitchFamily="34" charset="0"/>
                <a:sym typeface="Wingdings" pitchFamily="2" charset="2"/>
              </a:rPr>
              <a:t>xni</a:t>
            </a:r>
            <a:r>
              <a:rPr lang="zh-CN" altLang="en-US" sz="2000" dirty="0">
                <a:ea typeface="+mn-ea"/>
                <a:cs typeface="Arial" pitchFamily="34" charset="0"/>
                <a:sym typeface="Wingdings" pitchFamily="2" charset="2"/>
              </a:rPr>
              <a:t>和属性值</a:t>
            </a:r>
            <a:r>
              <a:rPr lang="en-US" altLang="zh-CN" sz="2000" dirty="0">
                <a:ea typeface="+mn-ea"/>
                <a:cs typeface="Arial" pitchFamily="34" charset="0"/>
                <a:sym typeface="Wingdings" pitchFamily="2" charset="2"/>
              </a:rPr>
              <a:t>xvi</a:t>
            </a:r>
            <a:endParaRPr lang="en-US" altLang="zh-CN" sz="2000" dirty="0">
              <a:ea typeface="+mn-ea"/>
              <a:cs typeface="Arial" pitchFamily="34" charset="0"/>
            </a:endParaRPr>
          </a:p>
          <a:p>
            <a:pPr lvl="1" fontAlgn="auto">
              <a:spcBef>
                <a:spcPts val="0"/>
              </a:spcBef>
              <a:spcAft>
                <a:spcPts val="0"/>
              </a:spcAft>
              <a:defRPr/>
            </a:pPr>
            <a:r>
              <a:rPr lang="en-US" altLang="zh-CN" sz="2000" dirty="0">
                <a:ea typeface="+mn-ea"/>
                <a:cs typeface="Arial" pitchFamily="34" charset="0"/>
              </a:rPr>
              <a:t>           emit(&lt;y, </a:t>
            </a:r>
            <a:r>
              <a:rPr lang="en-US" altLang="zh-CN" sz="2000" dirty="0" err="1">
                <a:ea typeface="+mn-ea"/>
                <a:cs typeface="Arial" pitchFamily="34" charset="0"/>
              </a:rPr>
              <a:t>xni</a:t>
            </a:r>
            <a:r>
              <a:rPr lang="en-US" altLang="zh-CN" sz="2000" dirty="0">
                <a:ea typeface="+mn-ea"/>
                <a:cs typeface="Arial" pitchFamily="34" charset="0"/>
              </a:rPr>
              <a:t>, xvi&gt;, 1)</a:t>
            </a:r>
          </a:p>
          <a:p>
            <a:pPr lvl="1" fontAlgn="auto">
              <a:spcBef>
                <a:spcPts val="0"/>
              </a:spcBef>
              <a:spcAft>
                <a:spcPts val="0"/>
              </a:spcAft>
              <a:defRPr/>
            </a:pPr>
            <a:r>
              <a:rPr lang="en-US" altLang="zh-CN" sz="2000" dirty="0">
                <a:ea typeface="+mn-ea"/>
                <a:cs typeface="Arial" pitchFamily="34" charset="0"/>
              </a:rPr>
              <a:t>       }  </a:t>
            </a:r>
          </a:p>
          <a:p>
            <a:pPr lvl="1" fontAlgn="auto">
              <a:spcBef>
                <a:spcPts val="0"/>
              </a:spcBef>
              <a:spcAft>
                <a:spcPts val="0"/>
              </a:spcAft>
              <a:defRPr/>
            </a:pPr>
            <a:r>
              <a:rPr lang="en-US" altLang="zh-CN" sz="2000" dirty="0">
                <a:ea typeface="+mn-ea"/>
                <a:cs typeface="Arial" pitchFamily="34" charset="0"/>
              </a:rPr>
              <a:t> }</a:t>
            </a:r>
          </a:p>
          <a:p>
            <a:pPr marL="274320" indent="-274320" fontAlgn="auto">
              <a:spcBef>
                <a:spcPts val="580"/>
              </a:spcBef>
              <a:spcAft>
                <a:spcPts val="0"/>
              </a:spcAft>
              <a:buClr>
                <a:schemeClr val="accent1"/>
              </a:buClr>
              <a:buSzPct val="85000"/>
              <a:defRPr/>
            </a:pPr>
            <a:endParaRPr lang="en-US" altLang="zh-CN" sz="2400" dirty="0">
              <a:latin typeface="黑体" pitchFamily="2" charset="-122"/>
              <a:ea typeface="黑体" pitchFamily="2" charset="-122"/>
            </a:endParaRPr>
          </a:p>
        </p:txBody>
      </p:sp>
    </p:spTree>
    <p:extLst>
      <p:ext uri="{BB962C8B-B14F-4D97-AF65-F5344CB8AC3E}">
        <p14:creationId xmlns:p14="http://schemas.microsoft.com/office/powerpoint/2010/main" val="217948905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内容占位符 2"/>
          <p:cNvSpPr>
            <a:spLocks noGrp="1"/>
          </p:cNvSpPr>
          <p:nvPr>
            <p:ph sz="quarter" idx="1"/>
          </p:nvPr>
        </p:nvSpPr>
        <p:spPr>
          <a:xfrm>
            <a:off x="214313" y="1214438"/>
            <a:ext cx="8643937" cy="5068887"/>
          </a:xfrm>
        </p:spPr>
        <p:txBody>
          <a:bodyPr/>
          <a:lstStyle/>
          <a:p>
            <a:pPr eaLnBrk="1" hangingPunct="1">
              <a:buFont typeface="Wingdings 2" pitchFamily="18" charset="2"/>
              <a:buNone/>
            </a:pPr>
            <a:endParaRPr lang="en-US" altLang="zh-CN" sz="2400">
              <a:latin typeface="黑体" pitchFamily="2" charset="-122"/>
              <a:ea typeface="黑体" pitchFamily="2" charset="-122"/>
            </a:endParaRPr>
          </a:p>
          <a:p>
            <a:pPr eaLnBrk="1" hangingPunct="1">
              <a:buFont typeface="Wingdings 2" pitchFamily="18" charset="2"/>
              <a:buNone/>
            </a:pPr>
            <a:endParaRPr lang="en-US" altLang="zh-CN" sz="2400">
              <a:latin typeface="黑体" pitchFamily="2" charset="-122"/>
              <a:ea typeface="黑体" pitchFamily="2" charset="-122"/>
            </a:endParaRPr>
          </a:p>
        </p:txBody>
      </p:sp>
      <p:sp>
        <p:nvSpPr>
          <p:cNvPr id="5" name="Title 1"/>
          <p:cNvSpPr>
            <a:spLocks noGrp="1"/>
          </p:cNvSpPr>
          <p:nvPr>
            <p:ph type="title"/>
          </p:nvPr>
        </p:nvSpPr>
        <p:spPr>
          <a:xfrm>
            <a:off x="450820" y="220642"/>
            <a:ext cx="8449718" cy="5867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朴素贝叶斯分类并行化算法</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
        <p:nvSpPr>
          <p:cNvPr id="4" name="内容占位符 2"/>
          <p:cNvSpPr txBox="1">
            <a:spLocks/>
          </p:cNvSpPr>
          <p:nvPr/>
        </p:nvSpPr>
        <p:spPr>
          <a:xfrm>
            <a:off x="328613" y="846138"/>
            <a:ext cx="8599487" cy="6011862"/>
          </a:xfrm>
          <a:prstGeom prst="rect">
            <a:avLst/>
          </a:prstGeom>
        </p:spPr>
        <p:txBody>
          <a:bodyPr/>
          <a:lstStyle/>
          <a:p>
            <a:pPr marL="274320" indent="-274320" fontAlgn="auto">
              <a:spcBef>
                <a:spcPts val="580"/>
              </a:spcBef>
              <a:spcAft>
                <a:spcPts val="0"/>
              </a:spcAft>
              <a:buClr>
                <a:schemeClr val="accent1"/>
              </a:buClr>
              <a:buSzPct val="85000"/>
              <a:buFont typeface="Wingdings 2"/>
              <a:buNone/>
              <a:defRPr/>
            </a:pPr>
            <a:r>
              <a:rPr lang="en-US" altLang="zh-CN" sz="2800" dirty="0">
                <a:solidFill>
                  <a:srgbClr val="00B050"/>
                </a:solidFill>
                <a:latin typeface="黑体" pitchFamily="2" charset="-122"/>
                <a:ea typeface="黑体" pitchFamily="2" charset="-122"/>
              </a:rPr>
              <a:t>MapReduce</a:t>
            </a:r>
            <a:r>
              <a:rPr lang="zh-CN" altLang="en-US" sz="2800" dirty="0">
                <a:solidFill>
                  <a:srgbClr val="00B050"/>
                </a:solidFill>
                <a:latin typeface="黑体" pitchFamily="2" charset="-122"/>
                <a:ea typeface="黑体" pitchFamily="2" charset="-122"/>
              </a:rPr>
              <a:t>并行化算法实现</a:t>
            </a:r>
            <a:endParaRPr lang="en-US" sz="2800" dirty="0">
              <a:solidFill>
                <a:srgbClr val="00B050"/>
              </a:solidFill>
              <a:latin typeface="黑体" pitchFamily="2" charset="-122"/>
              <a:ea typeface="黑体" pitchFamily="2" charset="-122"/>
            </a:endParaRPr>
          </a:p>
          <a:p>
            <a:pPr fontAlgn="auto">
              <a:spcBef>
                <a:spcPts val="600"/>
              </a:spcBef>
              <a:spcAft>
                <a:spcPts val="600"/>
              </a:spcAft>
              <a:defRPr/>
            </a:pPr>
            <a:r>
              <a:rPr lang="zh-CN" altLang="en-US" sz="2400" dirty="0">
                <a:solidFill>
                  <a:srgbClr val="0000FF"/>
                </a:solidFill>
                <a:latin typeface="黑体" pitchFamily="2" charset="-122"/>
                <a:ea typeface="黑体" pitchFamily="2" charset="-122"/>
              </a:rPr>
              <a:t>  训练数据集频度统计</a:t>
            </a:r>
            <a:r>
              <a:rPr lang="en-US" altLang="zh-CN" sz="2400" dirty="0">
                <a:solidFill>
                  <a:srgbClr val="0000FF"/>
                </a:solidFill>
                <a:ea typeface="+mn-ea"/>
                <a:cs typeface="Arial" pitchFamily="34" charset="0"/>
              </a:rPr>
              <a:t>Reducer</a:t>
            </a:r>
            <a:r>
              <a:rPr lang="zh-CN" altLang="en-US" sz="2400" dirty="0">
                <a:solidFill>
                  <a:srgbClr val="0000FF"/>
                </a:solidFill>
                <a:latin typeface="黑体" pitchFamily="2" charset="-122"/>
                <a:ea typeface="黑体" pitchFamily="2" charset="-122"/>
                <a:cs typeface="Arial" pitchFamily="34" charset="0"/>
              </a:rPr>
              <a:t>伪代码</a:t>
            </a:r>
            <a:endParaRPr lang="en-US" altLang="zh-CN" sz="3100" dirty="0">
              <a:solidFill>
                <a:srgbClr val="0000FF"/>
              </a:solidFill>
              <a:latin typeface="黑体" pitchFamily="2" charset="-122"/>
              <a:ea typeface="黑体" pitchFamily="2" charset="-122"/>
              <a:cs typeface="Arial" pitchFamily="34" charset="0"/>
            </a:endParaRPr>
          </a:p>
          <a:p>
            <a:pPr marL="547688" lvl="1" fontAlgn="auto">
              <a:spcBef>
                <a:spcPts val="0"/>
              </a:spcBef>
              <a:spcAft>
                <a:spcPts val="0"/>
              </a:spcAft>
              <a:defRPr/>
            </a:pPr>
            <a:r>
              <a:rPr lang="en-US" altLang="zh-CN" sz="2000" b="1" dirty="0">
                <a:solidFill>
                  <a:srgbClr val="C00000"/>
                </a:solidFill>
                <a:ea typeface="+mn-ea"/>
                <a:cs typeface="Arial" pitchFamily="34" charset="0"/>
              </a:rPr>
              <a:t>class Reducer</a:t>
            </a:r>
          </a:p>
          <a:p>
            <a:pPr marL="547688" lvl="1" fontAlgn="auto">
              <a:spcBef>
                <a:spcPts val="0"/>
              </a:spcBef>
              <a:spcAft>
                <a:spcPts val="0"/>
              </a:spcAft>
              <a:defRPr/>
            </a:pPr>
            <a:r>
              <a:rPr lang="nl-NL" altLang="zh-CN" sz="2000" dirty="0">
                <a:solidFill>
                  <a:srgbClr val="C00000"/>
                </a:solidFill>
                <a:ea typeface="+mn-ea"/>
                <a:cs typeface="Arial" pitchFamily="34" charset="0"/>
              </a:rPr>
              <a:t>reduce(</a:t>
            </a:r>
            <a:r>
              <a:rPr lang="en-US" altLang="zh-CN" sz="2000" dirty="0">
                <a:solidFill>
                  <a:srgbClr val="C00000"/>
                </a:solidFill>
                <a:ea typeface="+mn-ea"/>
                <a:cs typeface="Arial" pitchFamily="34" charset="0"/>
              </a:rPr>
              <a:t>key</a:t>
            </a:r>
            <a:r>
              <a:rPr lang="nl-NL" altLang="zh-CN" sz="2000" dirty="0">
                <a:solidFill>
                  <a:srgbClr val="C00000"/>
                </a:solidFill>
                <a:ea typeface="+mn-ea"/>
                <a:cs typeface="Arial" pitchFamily="34" charset="0"/>
              </a:rPr>
              <a:t>, value_list) </a:t>
            </a:r>
            <a:r>
              <a:rPr lang="nl-NL" altLang="zh-CN" sz="2000" dirty="0">
                <a:solidFill>
                  <a:srgbClr val="0066FF"/>
                </a:solidFill>
                <a:ea typeface="+mn-ea"/>
                <a:cs typeface="Arial" pitchFamily="34" charset="0"/>
              </a:rPr>
              <a:t> </a:t>
            </a:r>
            <a:r>
              <a:rPr lang="nl-NL" altLang="zh-CN" sz="2000" b="1" dirty="0">
                <a:solidFill>
                  <a:srgbClr val="0066FF"/>
                </a:solidFill>
                <a:ea typeface="+mn-ea"/>
                <a:cs typeface="Arial" pitchFamily="34" charset="0"/>
              </a:rPr>
              <a:t>// key </a:t>
            </a:r>
            <a:r>
              <a:rPr lang="zh-CN" altLang="en-US" sz="2000" b="1" dirty="0">
                <a:solidFill>
                  <a:srgbClr val="0066FF"/>
                </a:solidFill>
                <a:ea typeface="+mn-ea"/>
                <a:cs typeface="Arial" pitchFamily="34" charset="0"/>
              </a:rPr>
              <a:t>或为分类标记</a:t>
            </a:r>
            <a:r>
              <a:rPr lang="en-US" altLang="zh-CN" sz="2000" b="1" dirty="0">
                <a:solidFill>
                  <a:srgbClr val="0066FF"/>
                </a:solidFill>
                <a:ea typeface="+mn-ea"/>
                <a:cs typeface="Arial" pitchFamily="34" charset="0"/>
              </a:rPr>
              <a:t>y</a:t>
            </a:r>
            <a:r>
              <a:rPr lang="zh-CN" altLang="en-US" sz="2000" b="1" dirty="0">
                <a:solidFill>
                  <a:srgbClr val="0066FF"/>
                </a:solidFill>
                <a:ea typeface="+mn-ea"/>
                <a:cs typeface="Arial" pitchFamily="34" charset="0"/>
              </a:rPr>
              <a:t>，或为</a:t>
            </a:r>
            <a:r>
              <a:rPr lang="en-US" altLang="zh-CN" sz="2000" b="1" dirty="0">
                <a:solidFill>
                  <a:srgbClr val="0066FF"/>
                </a:solidFill>
                <a:ea typeface="+mn-ea"/>
                <a:cs typeface="Arial" pitchFamily="34" charset="0"/>
              </a:rPr>
              <a:t>&lt;y, </a:t>
            </a:r>
            <a:r>
              <a:rPr lang="en-US" altLang="zh-CN" sz="2000" b="1" dirty="0" err="1">
                <a:solidFill>
                  <a:srgbClr val="0066FF"/>
                </a:solidFill>
                <a:ea typeface="+mn-ea"/>
                <a:cs typeface="Arial" pitchFamily="34" charset="0"/>
              </a:rPr>
              <a:t>xni</a:t>
            </a:r>
            <a:r>
              <a:rPr lang="en-US" altLang="zh-CN" sz="2000" b="1" dirty="0">
                <a:solidFill>
                  <a:srgbClr val="0066FF"/>
                </a:solidFill>
                <a:ea typeface="+mn-ea"/>
                <a:cs typeface="Arial" pitchFamily="34" charset="0"/>
              </a:rPr>
              <a:t>, xvi&gt;</a:t>
            </a:r>
          </a:p>
          <a:p>
            <a:pPr marL="547688" lvl="1" fontAlgn="auto">
              <a:spcBef>
                <a:spcPts val="0"/>
              </a:spcBef>
              <a:spcAft>
                <a:spcPts val="0"/>
              </a:spcAft>
              <a:defRPr/>
            </a:pPr>
            <a:r>
              <a:rPr lang="zh-CN" altLang="en-US" sz="2000" b="1" dirty="0">
                <a:solidFill>
                  <a:srgbClr val="0066FF"/>
                </a:solidFill>
                <a:ea typeface="+mn-ea"/>
                <a:cs typeface="Arial" pitchFamily="34" charset="0"/>
              </a:rPr>
              <a:t> </a:t>
            </a:r>
            <a:r>
              <a:rPr lang="en-US" altLang="zh-CN" sz="2000" dirty="0">
                <a:ea typeface="+mn-ea"/>
                <a:cs typeface="Arial" pitchFamily="34" charset="0"/>
              </a:rPr>
              <a:t>{  </a:t>
            </a:r>
          </a:p>
          <a:p>
            <a:pPr fontAlgn="auto">
              <a:spcBef>
                <a:spcPts val="0"/>
              </a:spcBef>
              <a:spcAft>
                <a:spcPts val="0"/>
              </a:spcAft>
              <a:defRPr/>
            </a:pPr>
            <a:r>
              <a:rPr lang="en-US" altLang="zh-CN" sz="2000" dirty="0">
                <a:ea typeface="+mn-ea"/>
                <a:cs typeface="Arial" pitchFamily="34" charset="0"/>
              </a:rPr>
              <a:t>              sum =0</a:t>
            </a:r>
          </a:p>
          <a:p>
            <a:pPr fontAlgn="auto">
              <a:spcBef>
                <a:spcPts val="0"/>
              </a:spcBef>
              <a:spcAft>
                <a:spcPts val="0"/>
              </a:spcAft>
              <a:defRPr/>
            </a:pPr>
            <a:r>
              <a:rPr lang="en-US" altLang="zh-CN" sz="2000" dirty="0">
                <a:ea typeface="+mn-ea"/>
                <a:cs typeface="Arial" pitchFamily="34" charset="0"/>
              </a:rPr>
              <a:t>              while(value_list.hasNext())</a:t>
            </a:r>
          </a:p>
          <a:p>
            <a:pPr fontAlgn="auto">
              <a:spcBef>
                <a:spcPts val="0"/>
              </a:spcBef>
              <a:spcAft>
                <a:spcPts val="0"/>
              </a:spcAft>
              <a:defRPr/>
            </a:pPr>
            <a:r>
              <a:rPr lang="en-US" altLang="zh-CN" sz="2000" dirty="0">
                <a:ea typeface="+mn-ea"/>
                <a:cs typeface="Arial" pitchFamily="34" charset="0"/>
              </a:rPr>
              <a:t>                  sum += value_list.next().get();</a:t>
            </a:r>
          </a:p>
          <a:p>
            <a:pPr lvl="1" fontAlgn="auto">
              <a:spcBef>
                <a:spcPts val="0"/>
              </a:spcBef>
              <a:spcAft>
                <a:spcPts val="0"/>
              </a:spcAft>
              <a:defRPr/>
            </a:pPr>
            <a:r>
              <a:rPr lang="en-US" altLang="zh-CN" sz="2000" dirty="0">
                <a:ea typeface="+mn-ea"/>
                <a:cs typeface="Arial" pitchFamily="34" charset="0"/>
              </a:rPr>
              <a:t>       emit(key, sum)</a:t>
            </a:r>
          </a:p>
          <a:p>
            <a:pPr lvl="1" fontAlgn="auto">
              <a:spcBef>
                <a:spcPts val="0"/>
              </a:spcBef>
              <a:spcAft>
                <a:spcPts val="0"/>
              </a:spcAft>
              <a:defRPr/>
            </a:pPr>
            <a:r>
              <a:rPr lang="en-US" altLang="zh-CN" sz="2000" dirty="0">
                <a:ea typeface="+mn-ea"/>
                <a:cs typeface="Arial" pitchFamily="34" charset="0"/>
              </a:rPr>
              <a:t> }  </a:t>
            </a:r>
          </a:p>
          <a:p>
            <a:pPr lvl="1" fontAlgn="auto">
              <a:spcBef>
                <a:spcPts val="0"/>
              </a:spcBef>
              <a:spcAft>
                <a:spcPts val="0"/>
              </a:spcAft>
              <a:defRPr/>
            </a:pPr>
            <a:endParaRPr lang="en-US" altLang="zh-CN" sz="2000" dirty="0">
              <a:ea typeface="+mn-ea"/>
              <a:cs typeface="Arial" pitchFamily="34" charset="0"/>
            </a:endParaRPr>
          </a:p>
          <a:p>
            <a:pPr marL="355600" lvl="1" indent="-177800" fontAlgn="auto">
              <a:spcBef>
                <a:spcPts val="0"/>
              </a:spcBef>
              <a:spcAft>
                <a:spcPts val="0"/>
              </a:spcAft>
              <a:buClr>
                <a:srgbClr val="C00000"/>
              </a:buClr>
              <a:buSzPct val="70000"/>
              <a:buFont typeface="Wingdings" pitchFamily="2" charset="2"/>
              <a:buChar char="l"/>
              <a:defRPr/>
            </a:pPr>
            <a:r>
              <a:rPr lang="zh-CN" altLang="en-US" sz="2200" dirty="0">
                <a:latin typeface="黑体" pitchFamily="2" charset="-122"/>
                <a:ea typeface="黑体" pitchFamily="2" charset="-122"/>
                <a:cs typeface="Arial" pitchFamily="34" charset="0"/>
              </a:rPr>
              <a:t>输出结果为所有</a:t>
            </a:r>
            <a:r>
              <a:rPr lang="en-US" altLang="zh-CN" sz="2200" dirty="0">
                <a:latin typeface="黑体" pitchFamily="2" charset="-122"/>
                <a:ea typeface="黑体" pitchFamily="2" charset="-122"/>
                <a:cs typeface="Arial" pitchFamily="34" charset="0"/>
              </a:rPr>
              <a:t>Yi</a:t>
            </a:r>
            <a:r>
              <a:rPr lang="zh-CN" altLang="en-US" sz="2200" dirty="0">
                <a:latin typeface="黑体" pitchFamily="2" charset="-122"/>
                <a:ea typeface="黑体" pitchFamily="2" charset="-122"/>
                <a:cs typeface="Arial" pitchFamily="34" charset="0"/>
              </a:rPr>
              <a:t>的出现频度</a:t>
            </a:r>
            <a:r>
              <a:rPr lang="en-US" altLang="zh-CN" sz="2200" dirty="0">
                <a:latin typeface="黑体" pitchFamily="2" charset="-122"/>
                <a:ea typeface="黑体" pitchFamily="2" charset="-122"/>
                <a:cs typeface="Arial" pitchFamily="34" charset="0"/>
              </a:rPr>
              <a:t>FYi,</a:t>
            </a:r>
            <a:r>
              <a:rPr lang="zh-CN" altLang="en-US" sz="2200" dirty="0">
                <a:latin typeface="黑体" pitchFamily="2" charset="-122"/>
                <a:ea typeface="黑体" pitchFamily="2" charset="-122"/>
                <a:cs typeface="Arial" pitchFamily="34" charset="0"/>
              </a:rPr>
              <a:t>以及所有属性值</a:t>
            </a:r>
            <a:r>
              <a:rPr lang="en-US" altLang="zh-CN" sz="2200" dirty="0">
                <a:latin typeface="黑体" pitchFamily="2" charset="-122"/>
                <a:ea typeface="黑体" pitchFamily="2" charset="-122"/>
                <a:cs typeface="Arial" pitchFamily="34" charset="0"/>
              </a:rPr>
              <a:t>xj</a:t>
            </a:r>
            <a:r>
              <a:rPr lang="zh-CN" altLang="en-US" sz="2200" dirty="0">
                <a:latin typeface="黑体" pitchFamily="2" charset="-122"/>
                <a:ea typeface="黑体" pitchFamily="2" charset="-122"/>
                <a:cs typeface="Arial" pitchFamily="34" charset="0"/>
              </a:rPr>
              <a:t>在</a:t>
            </a:r>
            <a:r>
              <a:rPr lang="en-US" altLang="zh-CN" sz="2200" dirty="0">
                <a:latin typeface="黑体" pitchFamily="2" charset="-122"/>
                <a:ea typeface="黑体" pitchFamily="2" charset="-122"/>
                <a:cs typeface="Arial" pitchFamily="34" charset="0"/>
              </a:rPr>
              <a:t>Yi</a:t>
            </a:r>
            <a:r>
              <a:rPr lang="zh-CN" altLang="en-US" sz="2200" dirty="0">
                <a:latin typeface="黑体" pitchFamily="2" charset="-122"/>
                <a:ea typeface="黑体" pitchFamily="2" charset="-122"/>
                <a:cs typeface="Arial" pitchFamily="34" charset="0"/>
              </a:rPr>
              <a:t>中的出现频度</a:t>
            </a:r>
            <a:endParaRPr lang="en-US" altLang="zh-CN" sz="2200" dirty="0">
              <a:latin typeface="黑体" pitchFamily="2" charset="-122"/>
              <a:ea typeface="黑体" pitchFamily="2" charset="-122"/>
              <a:cs typeface="Arial" pitchFamily="34" charset="0"/>
            </a:endParaRPr>
          </a:p>
          <a:p>
            <a:pPr marL="355600" lvl="1" indent="-177800" fontAlgn="auto">
              <a:spcBef>
                <a:spcPts val="0"/>
              </a:spcBef>
              <a:spcAft>
                <a:spcPts val="0"/>
              </a:spcAft>
              <a:buClr>
                <a:srgbClr val="C00000"/>
              </a:buClr>
              <a:buSzPct val="70000"/>
              <a:buFont typeface="Wingdings" pitchFamily="2" charset="2"/>
              <a:buChar char="l"/>
              <a:defRPr/>
            </a:pPr>
            <a:r>
              <a:rPr lang="zh-CN" altLang="en-US" sz="2200" dirty="0">
                <a:latin typeface="黑体" pitchFamily="2" charset="-122"/>
                <a:ea typeface="黑体" pitchFamily="2" charset="-122"/>
                <a:cs typeface="Arial" pitchFamily="34" charset="0"/>
              </a:rPr>
              <a:t>进行未标记测试样本</a:t>
            </a:r>
            <a:r>
              <a:rPr lang="en-US" altLang="zh-CN" sz="2200" dirty="0">
                <a:latin typeface="黑体" pitchFamily="2" charset="-122"/>
                <a:ea typeface="黑体" pitchFamily="2" charset="-122"/>
                <a:cs typeface="Arial" pitchFamily="34" charset="0"/>
              </a:rPr>
              <a:t>X</a:t>
            </a:r>
            <a:r>
              <a:rPr lang="zh-CN" altLang="en-US" sz="2200" dirty="0">
                <a:latin typeface="黑体" pitchFamily="2" charset="-122"/>
                <a:ea typeface="黑体" pitchFamily="2" charset="-122"/>
                <a:cs typeface="Arial" pitchFamily="34" charset="0"/>
              </a:rPr>
              <a:t>的分类预测时，可以从这个输出数据文件中快速查找相应的频度值并最终计算出</a:t>
            </a:r>
            <a:r>
              <a:rPr lang="en-US" altLang="zh-CN" sz="2200" dirty="0">
                <a:latin typeface="黑体" pitchFamily="2" charset="-122"/>
                <a:ea typeface="黑体" pitchFamily="2" charset="-122"/>
                <a:cs typeface="Arial" pitchFamily="34" charset="0"/>
              </a:rPr>
              <a:t>X</a:t>
            </a:r>
            <a:r>
              <a:rPr lang="zh-CN" altLang="en-US" sz="2200" dirty="0">
                <a:latin typeface="黑体" pitchFamily="2" charset="-122"/>
                <a:ea typeface="黑体" pitchFamily="2" charset="-122"/>
                <a:cs typeface="Arial" pitchFamily="34" charset="0"/>
              </a:rPr>
              <a:t>在各个</a:t>
            </a:r>
            <a:r>
              <a:rPr lang="en-US" altLang="zh-CN" sz="2200" dirty="0">
                <a:latin typeface="黑体" pitchFamily="2" charset="-122"/>
                <a:ea typeface="黑体" pitchFamily="2" charset="-122"/>
                <a:cs typeface="Arial" pitchFamily="34" charset="0"/>
              </a:rPr>
              <a:t>Yi</a:t>
            </a:r>
            <a:r>
              <a:rPr lang="zh-CN" altLang="en-US" sz="2200" dirty="0">
                <a:latin typeface="黑体" pitchFamily="2" charset="-122"/>
                <a:ea typeface="黑体" pitchFamily="2" charset="-122"/>
                <a:cs typeface="Arial" pitchFamily="34" charset="0"/>
              </a:rPr>
              <a:t>中出现的频度</a:t>
            </a:r>
            <a:r>
              <a:rPr lang="en-US" altLang="en-US" sz="2200" dirty="0">
                <a:latin typeface="黑体" pitchFamily="2" charset="-122"/>
                <a:ea typeface="黑体" pitchFamily="2" charset="-122"/>
                <a:cs typeface="Arial" pitchFamily="34" charset="0"/>
              </a:rPr>
              <a:t>P(X|Yi)P(Yi)</a:t>
            </a:r>
            <a:r>
              <a:rPr lang="zh-CN" altLang="en-US" sz="2200" dirty="0">
                <a:latin typeface="黑体" pitchFamily="2" charset="-122"/>
                <a:ea typeface="黑体" pitchFamily="2" charset="-122"/>
                <a:cs typeface="Arial" pitchFamily="34" charset="0"/>
              </a:rPr>
              <a:t>，最后取得最大频度的</a:t>
            </a:r>
            <a:r>
              <a:rPr lang="en-US" altLang="zh-CN" sz="2200" dirty="0">
                <a:latin typeface="黑体" pitchFamily="2" charset="-122"/>
                <a:ea typeface="黑体" pitchFamily="2" charset="-122"/>
                <a:cs typeface="Arial" pitchFamily="34" charset="0"/>
              </a:rPr>
              <a:t>Yi</a:t>
            </a:r>
            <a:r>
              <a:rPr lang="zh-CN" altLang="en-US" sz="2200" dirty="0">
                <a:latin typeface="黑体" pitchFamily="2" charset="-122"/>
                <a:ea typeface="黑体" pitchFamily="2" charset="-122"/>
                <a:cs typeface="Arial" pitchFamily="34" charset="0"/>
              </a:rPr>
              <a:t>即为</a:t>
            </a:r>
            <a:r>
              <a:rPr lang="en-US" altLang="zh-CN" sz="2200" dirty="0">
                <a:latin typeface="黑体" pitchFamily="2" charset="-122"/>
                <a:ea typeface="黑体" pitchFamily="2" charset="-122"/>
                <a:cs typeface="Arial" pitchFamily="34" charset="0"/>
              </a:rPr>
              <a:t>X</a:t>
            </a:r>
            <a:r>
              <a:rPr lang="zh-CN" altLang="en-US" sz="2200" dirty="0">
                <a:latin typeface="黑体" pitchFamily="2" charset="-122"/>
                <a:ea typeface="黑体" pitchFamily="2" charset="-122"/>
                <a:cs typeface="Arial" pitchFamily="34" charset="0"/>
              </a:rPr>
              <a:t>所属的分类</a:t>
            </a:r>
            <a:endParaRPr lang="en-US" altLang="zh-CN" sz="2200" dirty="0">
              <a:latin typeface="黑体" pitchFamily="2" charset="-122"/>
              <a:ea typeface="黑体" pitchFamily="2" charset="-122"/>
              <a:cs typeface="Arial" pitchFamily="34" charset="0"/>
            </a:endParaRPr>
          </a:p>
          <a:p>
            <a:pPr lvl="1" fontAlgn="auto">
              <a:spcBef>
                <a:spcPts val="0"/>
              </a:spcBef>
              <a:spcAft>
                <a:spcPts val="0"/>
              </a:spcAft>
              <a:defRPr/>
            </a:pPr>
            <a:endParaRPr lang="en-US" altLang="zh-CN" sz="2000" dirty="0">
              <a:ea typeface="+mn-ea"/>
              <a:cs typeface="Arial" pitchFamily="34" charset="0"/>
            </a:endParaRPr>
          </a:p>
          <a:p>
            <a:pPr marL="274320" indent="-274320" fontAlgn="auto">
              <a:spcBef>
                <a:spcPts val="580"/>
              </a:spcBef>
              <a:spcAft>
                <a:spcPts val="0"/>
              </a:spcAft>
              <a:buClr>
                <a:schemeClr val="accent1"/>
              </a:buClr>
              <a:buSzPct val="85000"/>
              <a:defRPr/>
            </a:pPr>
            <a:endParaRPr lang="en-US" altLang="zh-CN" sz="2400" dirty="0">
              <a:latin typeface="黑体" pitchFamily="2" charset="-122"/>
              <a:ea typeface="黑体" pitchFamily="2" charset="-122"/>
            </a:endParaRPr>
          </a:p>
        </p:txBody>
      </p:sp>
    </p:spTree>
    <p:extLst>
      <p:ext uri="{BB962C8B-B14F-4D97-AF65-F5344CB8AC3E}">
        <p14:creationId xmlns:p14="http://schemas.microsoft.com/office/powerpoint/2010/main" val="36815767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2"/>
          <p:cNvSpPr>
            <a:spLocks noGrp="1"/>
          </p:cNvSpPr>
          <p:nvPr>
            <p:ph sz="quarter" idx="1"/>
          </p:nvPr>
        </p:nvSpPr>
        <p:spPr>
          <a:xfrm>
            <a:off x="214313" y="1214438"/>
            <a:ext cx="8643937" cy="5068887"/>
          </a:xfrm>
        </p:spPr>
        <p:txBody>
          <a:bodyPr/>
          <a:lstStyle/>
          <a:p>
            <a:pPr eaLnBrk="1" hangingPunct="1">
              <a:buFont typeface="Wingdings 2" pitchFamily="18" charset="2"/>
              <a:buNone/>
            </a:pPr>
            <a:endParaRPr lang="en-US" altLang="zh-CN" sz="2400" dirty="0">
              <a:latin typeface="黑体" pitchFamily="2" charset="-122"/>
              <a:ea typeface="黑体" pitchFamily="2" charset="-122"/>
            </a:endParaRPr>
          </a:p>
          <a:p>
            <a:pPr eaLnBrk="1" hangingPunct="1">
              <a:buFont typeface="Wingdings 2" pitchFamily="18" charset="2"/>
              <a:buNone/>
            </a:pPr>
            <a:endParaRPr lang="en-US" altLang="zh-CN" sz="2400" dirty="0">
              <a:latin typeface="黑体" pitchFamily="2" charset="-122"/>
              <a:ea typeface="黑体" pitchFamily="2" charset="-122"/>
            </a:endParaRPr>
          </a:p>
        </p:txBody>
      </p:sp>
      <p:sp>
        <p:nvSpPr>
          <p:cNvPr id="5" name="Title 1"/>
          <p:cNvSpPr>
            <a:spLocks noGrp="1"/>
          </p:cNvSpPr>
          <p:nvPr>
            <p:ph type="title"/>
          </p:nvPr>
        </p:nvSpPr>
        <p:spPr>
          <a:xfrm>
            <a:off x="450820" y="220642"/>
            <a:ext cx="8449718" cy="5867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朴素贝叶斯分类并行化算法</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
        <p:nvSpPr>
          <p:cNvPr id="4" name="内容占位符 2"/>
          <p:cNvSpPr txBox="1">
            <a:spLocks/>
          </p:cNvSpPr>
          <p:nvPr/>
        </p:nvSpPr>
        <p:spPr>
          <a:xfrm>
            <a:off x="315913" y="693738"/>
            <a:ext cx="8599487" cy="6011862"/>
          </a:xfrm>
          <a:prstGeom prst="rect">
            <a:avLst/>
          </a:prstGeom>
        </p:spPr>
        <p:txBody>
          <a:bodyPr/>
          <a:lstStyle/>
          <a:p>
            <a:pPr marL="273050" indent="-273050">
              <a:spcBef>
                <a:spcPts val="575"/>
              </a:spcBef>
              <a:buClr>
                <a:schemeClr val="accent1"/>
              </a:buClr>
              <a:buSzPct val="85000"/>
              <a:buFont typeface="Wingdings 2" pitchFamily="18" charset="2"/>
              <a:buNone/>
            </a:pPr>
            <a:r>
              <a:rPr lang="en-US" altLang="zh-CN" sz="2800" dirty="0" err="1">
                <a:solidFill>
                  <a:srgbClr val="00B050"/>
                </a:solidFill>
                <a:latin typeface="黑体" pitchFamily="2" charset="-122"/>
                <a:ea typeface="黑体" pitchFamily="2" charset="-122"/>
              </a:rPr>
              <a:t>MapReduce</a:t>
            </a:r>
            <a:r>
              <a:rPr lang="zh-CN" altLang="en-US" sz="2800" dirty="0">
                <a:solidFill>
                  <a:srgbClr val="00B050"/>
                </a:solidFill>
                <a:latin typeface="黑体" pitchFamily="2" charset="-122"/>
                <a:ea typeface="黑体" pitchFamily="2" charset="-122"/>
              </a:rPr>
              <a:t>并行化算法实现</a:t>
            </a:r>
            <a:endParaRPr lang="en-US" sz="2800" dirty="0">
              <a:solidFill>
                <a:srgbClr val="00B050"/>
              </a:solidFill>
              <a:latin typeface="黑体" pitchFamily="2" charset="-122"/>
              <a:ea typeface="黑体" pitchFamily="2" charset="-122"/>
            </a:endParaRPr>
          </a:p>
          <a:p>
            <a:pPr marL="273050" indent="-273050">
              <a:spcBef>
                <a:spcPts val="600"/>
              </a:spcBef>
              <a:spcAft>
                <a:spcPts val="600"/>
              </a:spcAft>
            </a:pPr>
            <a:r>
              <a:rPr lang="en-US" altLang="zh-CN" sz="2400" dirty="0">
                <a:solidFill>
                  <a:srgbClr val="0000FF"/>
                </a:solidFill>
                <a:latin typeface="黑体" pitchFamily="2" charset="-122"/>
                <a:ea typeface="黑体" pitchFamily="2" charset="-122"/>
              </a:rPr>
              <a:t>  </a:t>
            </a:r>
            <a:r>
              <a:rPr lang="zh-CN" altLang="en-US" sz="2400" dirty="0">
                <a:solidFill>
                  <a:srgbClr val="0000FF"/>
                </a:solidFill>
                <a:latin typeface="黑体" pitchFamily="2" charset="-122"/>
                <a:ea typeface="黑体" pitchFamily="2" charset="-122"/>
              </a:rPr>
              <a:t>测试样本分类预测</a:t>
            </a:r>
            <a:r>
              <a:rPr lang="en-US" altLang="zh-CN" sz="2400" dirty="0" err="1">
                <a:solidFill>
                  <a:srgbClr val="0000FF"/>
                </a:solidFill>
                <a:cs typeface="Arial" pitchFamily="34" charset="0"/>
              </a:rPr>
              <a:t>Mapper</a:t>
            </a:r>
            <a:r>
              <a:rPr lang="zh-CN" altLang="en-US" sz="2400" dirty="0">
                <a:solidFill>
                  <a:srgbClr val="0000FF"/>
                </a:solidFill>
                <a:latin typeface="黑体" pitchFamily="2" charset="-122"/>
                <a:ea typeface="黑体" pitchFamily="2" charset="-122"/>
                <a:cs typeface="Arial" pitchFamily="34" charset="0"/>
              </a:rPr>
              <a:t>伪代码</a:t>
            </a:r>
            <a:endParaRPr lang="en-US" altLang="zh-CN" sz="3100" dirty="0">
              <a:solidFill>
                <a:srgbClr val="0000FF"/>
              </a:solidFill>
              <a:latin typeface="黑体" pitchFamily="2" charset="-122"/>
              <a:ea typeface="黑体" pitchFamily="2" charset="-122"/>
              <a:cs typeface="Arial" pitchFamily="34" charset="0"/>
            </a:endParaRPr>
          </a:p>
          <a:p>
            <a:pPr marL="547688" lvl="1">
              <a:lnSpc>
                <a:spcPct val="90000"/>
              </a:lnSpc>
            </a:pPr>
            <a:r>
              <a:rPr lang="en-US" altLang="zh-CN" b="1" dirty="0">
                <a:solidFill>
                  <a:srgbClr val="C00000"/>
                </a:solidFill>
                <a:cs typeface="Arial" pitchFamily="34" charset="0"/>
              </a:rPr>
              <a:t>class </a:t>
            </a:r>
            <a:r>
              <a:rPr lang="en-US" altLang="zh-CN" b="1" dirty="0" err="1">
                <a:solidFill>
                  <a:srgbClr val="C00000"/>
                </a:solidFill>
                <a:cs typeface="Arial" pitchFamily="34" charset="0"/>
              </a:rPr>
              <a:t>Mapper</a:t>
            </a:r>
            <a:endParaRPr lang="en-US" altLang="zh-CN" b="1" dirty="0">
              <a:solidFill>
                <a:srgbClr val="C00000"/>
              </a:solidFill>
              <a:cs typeface="Arial" pitchFamily="34" charset="0"/>
            </a:endParaRPr>
          </a:p>
          <a:p>
            <a:pPr marL="547688" lvl="1">
              <a:lnSpc>
                <a:spcPct val="90000"/>
              </a:lnSpc>
            </a:pPr>
            <a:r>
              <a:rPr lang="nl-NL" altLang="zh-CN" dirty="0">
                <a:solidFill>
                  <a:srgbClr val="C00000"/>
                </a:solidFill>
                <a:cs typeface="Arial" pitchFamily="34" charset="0"/>
              </a:rPr>
              <a:t>setup(</a:t>
            </a:r>
            <a:r>
              <a:rPr lang="en-US" altLang="zh-CN" dirty="0">
                <a:solidFill>
                  <a:srgbClr val="C00000"/>
                </a:solidFill>
                <a:cs typeface="Arial" pitchFamily="34" charset="0"/>
              </a:rPr>
              <a:t>…)</a:t>
            </a:r>
          </a:p>
          <a:p>
            <a:pPr marL="547688" lvl="1">
              <a:lnSpc>
                <a:spcPct val="90000"/>
              </a:lnSpc>
            </a:pPr>
            <a:r>
              <a:rPr lang="en-US" altLang="zh-CN" dirty="0">
                <a:cs typeface="Arial" pitchFamily="34" charset="0"/>
              </a:rPr>
              <a:t>  {    </a:t>
            </a:r>
            <a:r>
              <a:rPr lang="zh-CN" altLang="en-US" dirty="0">
                <a:ea typeface="黑体" pitchFamily="2" charset="-122"/>
              </a:rPr>
              <a:t>读取从训练数据集得到的频度数据</a:t>
            </a:r>
            <a:endParaRPr lang="en-US" altLang="zh-CN" dirty="0">
              <a:ea typeface="黑体" pitchFamily="2" charset="-122"/>
            </a:endParaRPr>
          </a:p>
          <a:p>
            <a:pPr marL="547688" lvl="1">
              <a:lnSpc>
                <a:spcPct val="90000"/>
              </a:lnSpc>
            </a:pPr>
            <a:r>
              <a:rPr lang="en-US" altLang="zh-CN" dirty="0">
                <a:ea typeface="黑体" pitchFamily="2" charset="-122"/>
              </a:rPr>
              <a:t>       </a:t>
            </a:r>
            <a:r>
              <a:rPr lang="zh-CN" altLang="en-US" dirty="0">
                <a:ea typeface="黑体" pitchFamily="2" charset="-122"/>
              </a:rPr>
              <a:t>分类频度表 </a:t>
            </a:r>
            <a:r>
              <a:rPr lang="en-US" altLang="zh-CN" dirty="0">
                <a:ea typeface="黑体" pitchFamily="2" charset="-122"/>
              </a:rPr>
              <a:t>FY = { (Yi, </a:t>
            </a:r>
            <a:r>
              <a:rPr lang="zh-CN" altLang="en-US" dirty="0">
                <a:ea typeface="黑体" pitchFamily="2" charset="-122"/>
              </a:rPr>
              <a:t>每个</a:t>
            </a:r>
            <a:r>
              <a:rPr lang="en-US" altLang="zh-CN" dirty="0">
                <a:ea typeface="黑体" pitchFamily="2" charset="-122"/>
              </a:rPr>
              <a:t>Yi</a:t>
            </a:r>
            <a:r>
              <a:rPr lang="zh-CN" altLang="en-US" dirty="0">
                <a:ea typeface="黑体" pitchFamily="2" charset="-122"/>
              </a:rPr>
              <a:t>的频度</a:t>
            </a:r>
            <a:r>
              <a:rPr lang="en-US" altLang="zh-CN" dirty="0" err="1">
                <a:ea typeface="黑体" pitchFamily="2" charset="-122"/>
              </a:rPr>
              <a:t>FYi</a:t>
            </a:r>
            <a:r>
              <a:rPr lang="en-US" altLang="zh-CN" dirty="0">
                <a:ea typeface="黑体" pitchFamily="2" charset="-122"/>
              </a:rPr>
              <a:t>) }</a:t>
            </a:r>
          </a:p>
          <a:p>
            <a:pPr marL="547688" lvl="1">
              <a:lnSpc>
                <a:spcPct val="90000"/>
              </a:lnSpc>
            </a:pPr>
            <a:r>
              <a:rPr lang="en-US" altLang="zh-CN" dirty="0">
                <a:ea typeface="黑体" pitchFamily="2" charset="-122"/>
              </a:rPr>
              <a:t>       </a:t>
            </a:r>
            <a:r>
              <a:rPr lang="zh-CN" altLang="en-US" dirty="0">
                <a:ea typeface="黑体" pitchFamily="2" charset="-122"/>
              </a:rPr>
              <a:t>属性频度表 </a:t>
            </a:r>
            <a:r>
              <a:rPr lang="en-US" altLang="zh-CN" dirty="0" err="1">
                <a:ea typeface="黑体" pitchFamily="2" charset="-122"/>
              </a:rPr>
              <a:t>FxY</a:t>
            </a:r>
            <a:r>
              <a:rPr lang="en-US" altLang="zh-CN" dirty="0">
                <a:ea typeface="黑体" pitchFamily="2" charset="-122"/>
              </a:rPr>
              <a:t> </a:t>
            </a:r>
            <a:r>
              <a:rPr lang="en-US" altLang="zh-CN" dirty="0">
                <a:ea typeface="黑体" pitchFamily="2" charset="-122"/>
                <a:cs typeface="Arial" pitchFamily="34" charset="0"/>
              </a:rPr>
              <a:t>= { (&lt;Yi, </a:t>
            </a:r>
            <a:r>
              <a:rPr lang="en-US" altLang="zh-CN" dirty="0" err="1">
                <a:ea typeface="黑体" pitchFamily="2" charset="-122"/>
                <a:cs typeface="Arial" pitchFamily="34" charset="0"/>
              </a:rPr>
              <a:t>xnj</a:t>
            </a:r>
            <a:r>
              <a:rPr lang="en-US" altLang="zh-CN" dirty="0">
                <a:ea typeface="黑体" pitchFamily="2" charset="-122"/>
                <a:cs typeface="Arial" pitchFamily="34" charset="0"/>
              </a:rPr>
              <a:t>, </a:t>
            </a:r>
            <a:r>
              <a:rPr lang="en-US" altLang="zh-CN" dirty="0" err="1">
                <a:ea typeface="黑体" pitchFamily="2" charset="-122"/>
                <a:cs typeface="Arial" pitchFamily="34" charset="0"/>
              </a:rPr>
              <a:t>xvj</a:t>
            </a:r>
            <a:r>
              <a:rPr lang="en-US" altLang="zh-CN" dirty="0">
                <a:ea typeface="黑体" pitchFamily="2" charset="-122"/>
                <a:cs typeface="Arial" pitchFamily="34" charset="0"/>
              </a:rPr>
              <a:t>&gt;, </a:t>
            </a:r>
            <a:r>
              <a:rPr lang="zh-CN" altLang="en-US" dirty="0">
                <a:ea typeface="黑体" pitchFamily="2" charset="-122"/>
                <a:cs typeface="Arial" pitchFamily="34" charset="0"/>
              </a:rPr>
              <a:t>出现频度</a:t>
            </a:r>
            <a:r>
              <a:rPr lang="en-US" altLang="zh-CN" dirty="0" err="1">
                <a:ea typeface="黑体" pitchFamily="2" charset="-122"/>
                <a:cs typeface="Arial" pitchFamily="34" charset="0"/>
              </a:rPr>
              <a:t>FxYij</a:t>
            </a:r>
            <a:r>
              <a:rPr lang="en-US" altLang="zh-CN" dirty="0">
                <a:ea typeface="黑体" pitchFamily="2" charset="-122"/>
                <a:cs typeface="Arial" pitchFamily="34" charset="0"/>
              </a:rPr>
              <a:t> ) }</a:t>
            </a:r>
          </a:p>
          <a:p>
            <a:pPr marL="547688" lvl="1">
              <a:lnSpc>
                <a:spcPct val="90000"/>
              </a:lnSpc>
            </a:pPr>
            <a:r>
              <a:rPr lang="en-US" altLang="zh-CN" dirty="0">
                <a:ea typeface="黑体" pitchFamily="2" charset="-122"/>
                <a:cs typeface="Arial" pitchFamily="34" charset="0"/>
              </a:rPr>
              <a:t>  }</a:t>
            </a:r>
            <a:endParaRPr lang="nl-NL" altLang="zh-CN" dirty="0">
              <a:ea typeface="黑体" pitchFamily="2" charset="-122"/>
              <a:cs typeface="Arial" pitchFamily="34" charset="0"/>
            </a:endParaRPr>
          </a:p>
          <a:p>
            <a:pPr marL="547688" lvl="1">
              <a:lnSpc>
                <a:spcPct val="90000"/>
              </a:lnSpc>
            </a:pPr>
            <a:r>
              <a:rPr lang="en-US" altLang="zh-CN" dirty="0">
                <a:solidFill>
                  <a:srgbClr val="C00000"/>
                </a:solidFill>
                <a:ea typeface="黑体" pitchFamily="2" charset="-122"/>
                <a:cs typeface="Arial" pitchFamily="34" charset="0"/>
              </a:rPr>
              <a:t>m</a:t>
            </a:r>
            <a:r>
              <a:rPr lang="nl-NL" altLang="zh-CN" dirty="0">
                <a:solidFill>
                  <a:srgbClr val="C00000"/>
                </a:solidFill>
                <a:ea typeface="黑体" pitchFamily="2" charset="-122"/>
                <a:cs typeface="Arial" pitchFamily="34" charset="0"/>
              </a:rPr>
              <a:t>ap(</a:t>
            </a:r>
            <a:r>
              <a:rPr lang="en-US" altLang="zh-CN" dirty="0">
                <a:solidFill>
                  <a:srgbClr val="C00000"/>
                </a:solidFill>
                <a:ea typeface="黑体" pitchFamily="2" charset="-122"/>
                <a:cs typeface="Arial" pitchFamily="34" charset="0"/>
              </a:rPr>
              <a:t>key</a:t>
            </a:r>
            <a:r>
              <a:rPr lang="nl-NL" altLang="zh-CN" dirty="0">
                <a:solidFill>
                  <a:srgbClr val="C00000"/>
                </a:solidFill>
                <a:ea typeface="黑体" pitchFamily="2" charset="-122"/>
                <a:cs typeface="Arial" pitchFamily="34" charset="0"/>
              </a:rPr>
              <a:t>, </a:t>
            </a:r>
            <a:r>
              <a:rPr lang="en-US" altLang="zh-CN" dirty="0" err="1">
                <a:solidFill>
                  <a:srgbClr val="C00000"/>
                </a:solidFill>
                <a:ea typeface="黑体" pitchFamily="2" charset="-122"/>
                <a:cs typeface="Arial" pitchFamily="34" charset="0"/>
              </a:rPr>
              <a:t>ts</a:t>
            </a:r>
            <a:r>
              <a:rPr lang="nl-NL" altLang="zh-CN" dirty="0">
                <a:solidFill>
                  <a:srgbClr val="C00000"/>
                </a:solidFill>
                <a:ea typeface="黑体" pitchFamily="2" charset="-122"/>
                <a:cs typeface="Arial" pitchFamily="34" charset="0"/>
              </a:rPr>
              <a:t>) </a:t>
            </a:r>
            <a:r>
              <a:rPr lang="nl-NL" altLang="zh-CN" dirty="0">
                <a:solidFill>
                  <a:srgbClr val="0066FF"/>
                </a:solidFill>
                <a:ea typeface="黑体" pitchFamily="2" charset="-122"/>
                <a:cs typeface="Arial" pitchFamily="34" charset="0"/>
              </a:rPr>
              <a:t> // </a:t>
            </a:r>
            <a:r>
              <a:rPr lang="en-US" altLang="zh-CN" dirty="0" err="1">
                <a:solidFill>
                  <a:srgbClr val="0066FF"/>
                </a:solidFill>
                <a:ea typeface="黑体" pitchFamily="2" charset="-122"/>
                <a:cs typeface="Arial" pitchFamily="34" charset="0"/>
              </a:rPr>
              <a:t>ts</a:t>
            </a:r>
            <a:r>
              <a:rPr lang="zh-CN" altLang="en-US" b="1" dirty="0">
                <a:solidFill>
                  <a:srgbClr val="0066FF"/>
                </a:solidFill>
                <a:ea typeface="黑体" pitchFamily="2" charset="-122"/>
                <a:cs typeface="Arial" pitchFamily="34" charset="0"/>
              </a:rPr>
              <a:t>为一个测试样本</a:t>
            </a:r>
            <a:endParaRPr lang="nl-NL" altLang="zh-CN" b="1" dirty="0">
              <a:solidFill>
                <a:srgbClr val="0066FF"/>
              </a:solidFill>
              <a:ea typeface="黑体" pitchFamily="2" charset="-122"/>
              <a:cs typeface="Arial" pitchFamily="34" charset="0"/>
            </a:endParaRPr>
          </a:p>
          <a:p>
            <a:pPr marL="547688" lvl="1">
              <a:lnSpc>
                <a:spcPct val="90000"/>
              </a:lnSpc>
            </a:pPr>
            <a:r>
              <a:rPr lang="en-US" altLang="zh-CN" dirty="0">
                <a:ea typeface="黑体" pitchFamily="2" charset="-122"/>
                <a:cs typeface="Arial" pitchFamily="34" charset="0"/>
              </a:rPr>
              <a:t>{    </a:t>
            </a:r>
            <a:r>
              <a:rPr lang="en-US" altLang="zh-CN" dirty="0" err="1">
                <a:ea typeface="黑体" pitchFamily="2" charset="-122"/>
                <a:cs typeface="Arial" pitchFamily="34" charset="0"/>
              </a:rPr>
              <a:t>ts</a:t>
            </a:r>
            <a:r>
              <a:rPr lang="en-US" altLang="zh-CN" dirty="0">
                <a:ea typeface="黑体" pitchFamily="2" charset="-122"/>
                <a:cs typeface="Arial" pitchFamily="34" charset="0"/>
              </a:rPr>
              <a:t>  </a:t>
            </a:r>
            <a:r>
              <a:rPr lang="en-US" altLang="zh-CN" dirty="0">
                <a:ea typeface="黑体" pitchFamily="2" charset="-122"/>
                <a:cs typeface="Arial" pitchFamily="34" charset="0"/>
                <a:sym typeface="Wingdings" pitchFamily="2" charset="2"/>
              </a:rPr>
              <a:t> </a:t>
            </a:r>
            <a:r>
              <a:rPr lang="en-US" altLang="zh-CN" dirty="0" err="1">
                <a:ea typeface="黑体" pitchFamily="2" charset="-122"/>
                <a:cs typeface="Arial" pitchFamily="34" charset="0"/>
                <a:sym typeface="Wingdings" pitchFamily="2" charset="2"/>
              </a:rPr>
              <a:t>tsid</a:t>
            </a:r>
            <a:r>
              <a:rPr lang="en-US" altLang="zh-CN" dirty="0">
                <a:ea typeface="黑体" pitchFamily="2" charset="-122"/>
                <a:cs typeface="Arial" pitchFamily="34" charset="0"/>
                <a:sym typeface="Wingdings" pitchFamily="2" charset="2"/>
              </a:rPr>
              <a:t>, A</a:t>
            </a:r>
            <a:endParaRPr lang="en-US" altLang="zh-CN" dirty="0">
              <a:ea typeface="黑体" pitchFamily="2" charset="-122"/>
              <a:cs typeface="Arial" pitchFamily="34" charset="0"/>
            </a:endParaRPr>
          </a:p>
          <a:p>
            <a:pPr marL="547688" lvl="1">
              <a:lnSpc>
                <a:spcPct val="90000"/>
              </a:lnSpc>
            </a:pPr>
            <a:r>
              <a:rPr lang="en-US" altLang="zh-CN" dirty="0">
                <a:ea typeface="黑体" pitchFamily="2" charset="-122"/>
                <a:cs typeface="Arial" pitchFamily="34" charset="0"/>
              </a:rPr>
              <a:t>      </a:t>
            </a:r>
            <a:r>
              <a:rPr lang="en-US" altLang="zh-CN" dirty="0" err="1">
                <a:ea typeface="黑体" pitchFamily="2" charset="-122"/>
                <a:cs typeface="Arial" pitchFamily="34" charset="0"/>
              </a:rPr>
              <a:t>MaxF</a:t>
            </a:r>
            <a:r>
              <a:rPr lang="en-US" altLang="zh-CN" dirty="0">
                <a:ea typeface="黑体" pitchFamily="2" charset="-122"/>
                <a:cs typeface="Arial" pitchFamily="34" charset="0"/>
              </a:rPr>
              <a:t> = MIN_VALUE; </a:t>
            </a:r>
            <a:r>
              <a:rPr lang="en-US" altLang="zh-CN" dirty="0" err="1">
                <a:ea typeface="黑体" pitchFamily="2" charset="-122"/>
                <a:cs typeface="Arial" pitchFamily="34" charset="0"/>
              </a:rPr>
              <a:t>idx</a:t>
            </a:r>
            <a:r>
              <a:rPr lang="en-US" altLang="zh-CN" dirty="0">
                <a:ea typeface="黑体" pitchFamily="2" charset="-122"/>
                <a:cs typeface="Arial" pitchFamily="34" charset="0"/>
              </a:rPr>
              <a:t> = -1;</a:t>
            </a:r>
          </a:p>
          <a:p>
            <a:pPr marL="547688" lvl="1">
              <a:lnSpc>
                <a:spcPct val="90000"/>
              </a:lnSpc>
            </a:pPr>
            <a:r>
              <a:rPr lang="en-US" altLang="zh-CN" dirty="0">
                <a:ea typeface="黑体" pitchFamily="2" charset="-122"/>
                <a:cs typeface="Arial" pitchFamily="34" charset="0"/>
              </a:rPr>
              <a:t>      for (</a:t>
            </a:r>
            <a:r>
              <a:rPr lang="en-US" altLang="zh-CN" dirty="0" err="1">
                <a:ea typeface="黑体" pitchFamily="2" charset="-122"/>
                <a:cs typeface="Arial" pitchFamily="34" charset="0"/>
              </a:rPr>
              <a:t>i</a:t>
            </a:r>
            <a:r>
              <a:rPr lang="en-US" altLang="zh-CN" dirty="0">
                <a:ea typeface="黑体" pitchFamily="2" charset="-122"/>
                <a:cs typeface="Arial" pitchFamily="34" charset="0"/>
              </a:rPr>
              <a:t>=0 to </a:t>
            </a:r>
            <a:r>
              <a:rPr lang="en-US" altLang="zh-CN" dirty="0" err="1">
                <a:ea typeface="黑体" pitchFamily="2" charset="-122"/>
                <a:cs typeface="Arial" pitchFamily="34" charset="0"/>
              </a:rPr>
              <a:t>FY.length</a:t>
            </a:r>
            <a:r>
              <a:rPr lang="en-US" altLang="zh-CN" dirty="0">
                <a:ea typeface="黑体" pitchFamily="2" charset="-122"/>
                <a:cs typeface="Arial" pitchFamily="34" charset="0"/>
              </a:rPr>
              <a:t>)</a:t>
            </a:r>
          </a:p>
          <a:p>
            <a:pPr marL="547688" lvl="1">
              <a:lnSpc>
                <a:spcPct val="90000"/>
              </a:lnSpc>
            </a:pPr>
            <a:r>
              <a:rPr lang="en-US" altLang="zh-CN" dirty="0">
                <a:ea typeface="黑体" pitchFamily="2" charset="-122"/>
                <a:cs typeface="Arial" pitchFamily="34" charset="0"/>
              </a:rPr>
              <a:t>      {   </a:t>
            </a:r>
            <a:r>
              <a:rPr lang="en-US" altLang="zh-CN" dirty="0" err="1">
                <a:ea typeface="黑体" pitchFamily="2" charset="-122"/>
                <a:cs typeface="Arial" pitchFamily="34" charset="0"/>
              </a:rPr>
              <a:t>FXYi</a:t>
            </a:r>
            <a:r>
              <a:rPr lang="en-US" altLang="zh-CN" dirty="0">
                <a:ea typeface="黑体" pitchFamily="2" charset="-122"/>
                <a:cs typeface="Arial" pitchFamily="34" charset="0"/>
              </a:rPr>
              <a:t> = 1.0</a:t>
            </a:r>
            <a:r>
              <a:rPr lang="zh-CN" altLang="en-US" dirty="0">
                <a:ea typeface="黑体" pitchFamily="2" charset="-122"/>
                <a:cs typeface="Arial" pitchFamily="34" charset="0"/>
              </a:rPr>
              <a:t>；</a:t>
            </a:r>
            <a:r>
              <a:rPr lang="en-US" altLang="zh-CN" dirty="0">
                <a:ea typeface="黑体" pitchFamily="2" charset="-122"/>
                <a:cs typeface="Arial" pitchFamily="34" charset="0"/>
              </a:rPr>
              <a:t>Yi = FY[</a:t>
            </a:r>
            <a:r>
              <a:rPr lang="en-US" altLang="zh-CN" dirty="0" err="1">
                <a:ea typeface="黑体" pitchFamily="2" charset="-122"/>
                <a:cs typeface="Arial" pitchFamily="34" charset="0"/>
              </a:rPr>
              <a:t>i</a:t>
            </a:r>
            <a:r>
              <a:rPr lang="en-US" altLang="zh-CN" dirty="0">
                <a:ea typeface="黑体" pitchFamily="2" charset="-122"/>
                <a:cs typeface="Arial" pitchFamily="34" charset="0"/>
              </a:rPr>
              <a:t>].Yi; </a:t>
            </a:r>
            <a:r>
              <a:rPr lang="en-US" altLang="zh-CN" dirty="0" err="1">
                <a:ea typeface="黑体" pitchFamily="2" charset="-122"/>
                <a:cs typeface="Arial" pitchFamily="34" charset="0"/>
              </a:rPr>
              <a:t>FYi</a:t>
            </a:r>
            <a:r>
              <a:rPr lang="en-US" altLang="zh-CN" dirty="0">
                <a:ea typeface="黑体" pitchFamily="2" charset="-122"/>
                <a:cs typeface="Arial" pitchFamily="34" charset="0"/>
              </a:rPr>
              <a:t> = FY[</a:t>
            </a:r>
            <a:r>
              <a:rPr lang="en-US" altLang="zh-CN" dirty="0" err="1">
                <a:ea typeface="黑体" pitchFamily="2" charset="-122"/>
                <a:cs typeface="Arial" pitchFamily="34" charset="0"/>
              </a:rPr>
              <a:t>i</a:t>
            </a:r>
            <a:r>
              <a:rPr lang="en-US" altLang="zh-CN" dirty="0">
                <a:ea typeface="黑体" pitchFamily="2" charset="-122"/>
                <a:cs typeface="Arial" pitchFamily="34" charset="0"/>
              </a:rPr>
              <a:t>].</a:t>
            </a:r>
            <a:r>
              <a:rPr lang="en-US" altLang="zh-CN" dirty="0" err="1">
                <a:ea typeface="黑体" pitchFamily="2" charset="-122"/>
                <a:cs typeface="Arial" pitchFamily="34" charset="0"/>
              </a:rPr>
              <a:t>FYi</a:t>
            </a:r>
            <a:endParaRPr lang="en-US" altLang="zh-CN" dirty="0">
              <a:ea typeface="黑体" pitchFamily="2" charset="-122"/>
              <a:cs typeface="Arial" pitchFamily="34" charset="0"/>
            </a:endParaRPr>
          </a:p>
          <a:p>
            <a:pPr marL="547688" lvl="1">
              <a:lnSpc>
                <a:spcPct val="90000"/>
              </a:lnSpc>
            </a:pPr>
            <a:r>
              <a:rPr lang="en-US" altLang="zh-CN" dirty="0">
                <a:ea typeface="黑体" pitchFamily="2" charset="-122"/>
                <a:cs typeface="Arial" pitchFamily="34" charset="0"/>
              </a:rPr>
              <a:t>          for (j=0 to </a:t>
            </a:r>
            <a:r>
              <a:rPr lang="en-US" altLang="zh-CN" dirty="0" err="1">
                <a:ea typeface="黑体" pitchFamily="2" charset="-122"/>
                <a:cs typeface="Arial" pitchFamily="34" charset="0"/>
              </a:rPr>
              <a:t>A.length</a:t>
            </a:r>
            <a:r>
              <a:rPr lang="en-US" altLang="zh-CN" dirty="0">
                <a:ea typeface="黑体" pitchFamily="2" charset="-122"/>
                <a:cs typeface="Arial" pitchFamily="34" charset="0"/>
              </a:rPr>
              <a:t>)</a:t>
            </a:r>
          </a:p>
          <a:p>
            <a:pPr marL="547688" lvl="1">
              <a:lnSpc>
                <a:spcPct val="90000"/>
              </a:lnSpc>
            </a:pPr>
            <a:r>
              <a:rPr lang="en-US" altLang="zh-CN" dirty="0">
                <a:ea typeface="黑体" pitchFamily="2" charset="-122"/>
                <a:cs typeface="Arial" pitchFamily="34" charset="0"/>
              </a:rPr>
              <a:t>          {    </a:t>
            </a:r>
            <a:r>
              <a:rPr lang="en-US" altLang="zh-CN" dirty="0" err="1">
                <a:ea typeface="黑体" pitchFamily="2" charset="-122"/>
                <a:cs typeface="Arial" pitchFamily="34" charset="0"/>
              </a:rPr>
              <a:t>xnj</a:t>
            </a:r>
            <a:r>
              <a:rPr lang="en-US" altLang="zh-CN" dirty="0">
                <a:ea typeface="黑体" pitchFamily="2" charset="-122"/>
                <a:cs typeface="Arial" pitchFamily="34" charset="0"/>
              </a:rPr>
              <a:t> = A[j].</a:t>
            </a:r>
            <a:r>
              <a:rPr lang="en-US" altLang="zh-CN" dirty="0" err="1">
                <a:ea typeface="黑体" pitchFamily="2" charset="-122"/>
                <a:cs typeface="Arial" pitchFamily="34" charset="0"/>
              </a:rPr>
              <a:t>xnj</a:t>
            </a:r>
            <a:r>
              <a:rPr lang="en-US" altLang="zh-CN" dirty="0">
                <a:ea typeface="黑体" pitchFamily="2" charset="-122"/>
                <a:cs typeface="Arial" pitchFamily="34" charset="0"/>
              </a:rPr>
              <a:t>; </a:t>
            </a:r>
            <a:r>
              <a:rPr lang="en-US" altLang="zh-CN" dirty="0" err="1">
                <a:ea typeface="黑体" pitchFamily="2" charset="-122"/>
                <a:cs typeface="Arial" pitchFamily="34" charset="0"/>
              </a:rPr>
              <a:t>xvj</a:t>
            </a:r>
            <a:r>
              <a:rPr lang="en-US" altLang="zh-CN" dirty="0">
                <a:ea typeface="黑体" pitchFamily="2" charset="-122"/>
                <a:cs typeface="Arial" pitchFamily="34" charset="0"/>
              </a:rPr>
              <a:t> = A[j].</a:t>
            </a:r>
            <a:r>
              <a:rPr lang="en-US" altLang="zh-CN" dirty="0" err="1">
                <a:ea typeface="黑体" pitchFamily="2" charset="-122"/>
                <a:cs typeface="Arial" pitchFamily="34" charset="0"/>
              </a:rPr>
              <a:t>xvj</a:t>
            </a:r>
            <a:endParaRPr lang="en-US" altLang="zh-CN" dirty="0">
              <a:ea typeface="黑体" pitchFamily="2" charset="-122"/>
              <a:cs typeface="Arial" pitchFamily="34" charset="0"/>
            </a:endParaRPr>
          </a:p>
          <a:p>
            <a:pPr marL="547688" lvl="1">
              <a:lnSpc>
                <a:spcPct val="90000"/>
              </a:lnSpc>
            </a:pPr>
            <a:r>
              <a:rPr lang="en-US" altLang="zh-CN" dirty="0">
                <a:ea typeface="黑体" pitchFamily="2" charset="-122"/>
                <a:cs typeface="Arial" pitchFamily="34" charset="0"/>
              </a:rPr>
              <a:t>               </a:t>
            </a:r>
            <a:r>
              <a:rPr lang="zh-CN" altLang="en-US" dirty="0">
                <a:ea typeface="黑体" pitchFamily="2" charset="-122"/>
              </a:rPr>
              <a:t>根据</a:t>
            </a:r>
            <a:r>
              <a:rPr lang="en-US" altLang="zh-CN" dirty="0">
                <a:ea typeface="黑体" pitchFamily="2" charset="-122"/>
              </a:rPr>
              <a:t>&lt;Yi, </a:t>
            </a:r>
            <a:r>
              <a:rPr lang="en-US" altLang="zh-CN" dirty="0" err="1">
                <a:ea typeface="黑体" pitchFamily="2" charset="-122"/>
              </a:rPr>
              <a:t>xnj</a:t>
            </a:r>
            <a:r>
              <a:rPr lang="en-US" altLang="zh-CN" dirty="0">
                <a:ea typeface="黑体" pitchFamily="2" charset="-122"/>
              </a:rPr>
              <a:t>, </a:t>
            </a:r>
            <a:r>
              <a:rPr lang="en-US" altLang="zh-CN" dirty="0" err="1">
                <a:ea typeface="黑体" pitchFamily="2" charset="-122"/>
              </a:rPr>
              <a:t>xvj</a:t>
            </a:r>
            <a:r>
              <a:rPr lang="en-US" altLang="zh-CN" dirty="0">
                <a:ea typeface="黑体" pitchFamily="2" charset="-122"/>
              </a:rPr>
              <a:t>&gt;</a:t>
            </a:r>
            <a:r>
              <a:rPr lang="zh-CN" altLang="en-US" dirty="0">
                <a:ea typeface="黑体" pitchFamily="2" charset="-122"/>
              </a:rPr>
              <a:t>扫描</a:t>
            </a:r>
            <a:r>
              <a:rPr lang="en-US" altLang="zh-CN" dirty="0" err="1">
                <a:ea typeface="黑体" pitchFamily="2" charset="-122"/>
              </a:rPr>
              <a:t>FxY</a:t>
            </a:r>
            <a:r>
              <a:rPr lang="zh-CN" altLang="en-US" dirty="0">
                <a:ea typeface="黑体" pitchFamily="2" charset="-122"/>
              </a:rPr>
              <a:t>表</a:t>
            </a:r>
            <a:r>
              <a:rPr lang="en-US" altLang="zh-CN" dirty="0">
                <a:ea typeface="黑体" pitchFamily="2" charset="-122"/>
              </a:rPr>
              <a:t>, </a:t>
            </a:r>
            <a:r>
              <a:rPr lang="zh-CN" altLang="en-US" dirty="0">
                <a:ea typeface="黑体" pitchFamily="2" charset="-122"/>
              </a:rPr>
              <a:t>取得</a:t>
            </a:r>
            <a:r>
              <a:rPr lang="en-US" altLang="zh-CN" dirty="0" err="1">
                <a:ea typeface="黑体" pitchFamily="2" charset="-122"/>
              </a:rPr>
              <a:t>FxYij</a:t>
            </a:r>
            <a:endParaRPr lang="en-US" altLang="zh-CN" dirty="0">
              <a:ea typeface="黑体" pitchFamily="2" charset="-122"/>
            </a:endParaRPr>
          </a:p>
          <a:p>
            <a:pPr marL="547688" lvl="1">
              <a:lnSpc>
                <a:spcPct val="90000"/>
              </a:lnSpc>
            </a:pPr>
            <a:r>
              <a:rPr lang="en-US" altLang="zh-CN" dirty="0">
                <a:cs typeface="Arial" pitchFamily="34" charset="0"/>
              </a:rPr>
              <a:t>               </a:t>
            </a:r>
            <a:r>
              <a:rPr lang="en-US" altLang="zh-CN" dirty="0" err="1">
                <a:cs typeface="Arial" pitchFamily="34" charset="0"/>
              </a:rPr>
              <a:t>FXYi</a:t>
            </a:r>
            <a:r>
              <a:rPr lang="en-US" altLang="zh-CN" dirty="0">
                <a:cs typeface="Arial" pitchFamily="34" charset="0"/>
              </a:rPr>
              <a:t> = </a:t>
            </a:r>
            <a:r>
              <a:rPr lang="en-US" altLang="zh-CN" dirty="0" err="1">
                <a:cs typeface="Arial" pitchFamily="34" charset="0"/>
              </a:rPr>
              <a:t>FXYi</a:t>
            </a:r>
            <a:r>
              <a:rPr lang="en-US" altLang="zh-CN" dirty="0">
                <a:cs typeface="Arial" pitchFamily="34" charset="0"/>
              </a:rPr>
              <a:t> </a:t>
            </a:r>
            <a:r>
              <a:rPr lang="zh-CN" altLang="en-US" dirty="0">
                <a:cs typeface="Arial" pitchFamily="34" charset="0"/>
              </a:rPr>
              <a:t>* </a:t>
            </a:r>
            <a:r>
              <a:rPr lang="en-US" altLang="zh-CN" dirty="0" err="1">
                <a:ea typeface="黑体" pitchFamily="2" charset="-122"/>
              </a:rPr>
              <a:t>FxYij</a:t>
            </a:r>
            <a:r>
              <a:rPr lang="en-US" altLang="zh-CN" dirty="0">
                <a:ea typeface="黑体" pitchFamily="2" charset="-122"/>
              </a:rPr>
              <a:t>;</a:t>
            </a:r>
            <a:endParaRPr lang="en-US" altLang="zh-CN" dirty="0">
              <a:cs typeface="Arial" pitchFamily="34" charset="0"/>
            </a:endParaRPr>
          </a:p>
          <a:p>
            <a:pPr marL="547688" lvl="1">
              <a:lnSpc>
                <a:spcPct val="90000"/>
              </a:lnSpc>
            </a:pPr>
            <a:r>
              <a:rPr lang="en-US" altLang="zh-CN" dirty="0">
                <a:cs typeface="Arial" pitchFamily="34" charset="0"/>
              </a:rPr>
              <a:t>          }</a:t>
            </a:r>
          </a:p>
          <a:p>
            <a:pPr marL="547688" lvl="1">
              <a:lnSpc>
                <a:spcPct val="90000"/>
              </a:lnSpc>
            </a:pPr>
            <a:r>
              <a:rPr lang="en-US" altLang="zh-CN" dirty="0">
                <a:cs typeface="Arial" pitchFamily="34" charset="0"/>
              </a:rPr>
              <a:t>          if(</a:t>
            </a:r>
            <a:r>
              <a:rPr lang="en-US" altLang="zh-CN" dirty="0" err="1">
                <a:cs typeface="Arial" pitchFamily="34" charset="0"/>
              </a:rPr>
              <a:t>FXYi</a:t>
            </a:r>
            <a:r>
              <a:rPr lang="en-US" altLang="zh-CN" dirty="0">
                <a:cs typeface="Arial" pitchFamily="34" charset="0"/>
              </a:rPr>
              <a:t>* </a:t>
            </a:r>
            <a:r>
              <a:rPr lang="en-US" altLang="zh-CN" dirty="0" err="1">
                <a:cs typeface="Arial" pitchFamily="34" charset="0"/>
              </a:rPr>
              <a:t>FYi</a:t>
            </a:r>
            <a:r>
              <a:rPr lang="en-US" altLang="zh-CN" dirty="0">
                <a:cs typeface="Arial" pitchFamily="34" charset="0"/>
              </a:rPr>
              <a:t> &gt;</a:t>
            </a:r>
            <a:r>
              <a:rPr lang="en-US" altLang="zh-CN" dirty="0" err="1">
                <a:cs typeface="Arial" pitchFamily="34" charset="0"/>
              </a:rPr>
              <a:t>MaxF</a:t>
            </a:r>
            <a:r>
              <a:rPr lang="en-US" altLang="zh-CN" dirty="0">
                <a:cs typeface="Arial" pitchFamily="34" charset="0"/>
              </a:rPr>
              <a:t>)  { </a:t>
            </a:r>
            <a:r>
              <a:rPr lang="en-US" altLang="zh-CN" dirty="0" err="1">
                <a:cs typeface="Arial" pitchFamily="34" charset="0"/>
              </a:rPr>
              <a:t>MaxF</a:t>
            </a:r>
            <a:r>
              <a:rPr lang="en-US" altLang="zh-CN" dirty="0">
                <a:cs typeface="Arial" pitchFamily="34" charset="0"/>
              </a:rPr>
              <a:t> = </a:t>
            </a:r>
            <a:r>
              <a:rPr lang="en-US" altLang="zh-CN" dirty="0" err="1">
                <a:cs typeface="Arial" pitchFamily="34" charset="0"/>
              </a:rPr>
              <a:t>FXYi</a:t>
            </a:r>
            <a:r>
              <a:rPr lang="en-US" altLang="zh-CN" dirty="0">
                <a:cs typeface="Arial" pitchFamily="34" charset="0"/>
              </a:rPr>
              <a:t>*</a:t>
            </a:r>
            <a:r>
              <a:rPr lang="en-US" altLang="zh-CN" dirty="0" err="1">
                <a:cs typeface="Arial" pitchFamily="34" charset="0"/>
              </a:rPr>
              <a:t>FYi</a:t>
            </a:r>
            <a:r>
              <a:rPr lang="en-US" altLang="zh-CN" dirty="0">
                <a:cs typeface="Arial" pitchFamily="34" charset="0"/>
              </a:rPr>
              <a:t>;  </a:t>
            </a:r>
            <a:r>
              <a:rPr lang="en-US" altLang="zh-CN" dirty="0" err="1">
                <a:cs typeface="Arial" pitchFamily="34" charset="0"/>
              </a:rPr>
              <a:t>idx</a:t>
            </a:r>
            <a:r>
              <a:rPr lang="en-US" altLang="zh-CN" dirty="0">
                <a:cs typeface="Arial" pitchFamily="34" charset="0"/>
              </a:rPr>
              <a:t> = </a:t>
            </a:r>
            <a:r>
              <a:rPr lang="en-US" altLang="zh-CN" dirty="0" err="1">
                <a:cs typeface="Arial" pitchFamily="34" charset="0"/>
              </a:rPr>
              <a:t>i</a:t>
            </a:r>
            <a:r>
              <a:rPr lang="en-US" altLang="zh-CN" dirty="0">
                <a:cs typeface="Arial" pitchFamily="34" charset="0"/>
              </a:rPr>
              <a:t>; }</a:t>
            </a:r>
          </a:p>
          <a:p>
            <a:pPr marL="547688" lvl="1">
              <a:lnSpc>
                <a:spcPct val="90000"/>
              </a:lnSpc>
            </a:pPr>
            <a:r>
              <a:rPr lang="en-US" altLang="zh-CN" dirty="0">
                <a:cs typeface="Arial" pitchFamily="34" charset="0"/>
              </a:rPr>
              <a:t>      }</a:t>
            </a:r>
          </a:p>
          <a:p>
            <a:pPr marL="547688" lvl="1">
              <a:lnSpc>
                <a:spcPct val="90000"/>
              </a:lnSpc>
            </a:pPr>
            <a:r>
              <a:rPr lang="en-US" altLang="zh-CN" dirty="0">
                <a:cs typeface="Arial" pitchFamily="34" charset="0"/>
              </a:rPr>
              <a:t>      emit(</a:t>
            </a:r>
            <a:r>
              <a:rPr lang="en-US" altLang="zh-CN" dirty="0" err="1">
                <a:cs typeface="Arial" pitchFamily="34" charset="0"/>
              </a:rPr>
              <a:t>tsid</a:t>
            </a:r>
            <a:r>
              <a:rPr lang="en-US" altLang="zh-CN" dirty="0">
                <a:cs typeface="Arial" pitchFamily="34" charset="0"/>
              </a:rPr>
              <a:t>, FY[</a:t>
            </a:r>
            <a:r>
              <a:rPr lang="en-US" altLang="zh-CN" dirty="0" err="1">
                <a:cs typeface="Arial" pitchFamily="34" charset="0"/>
              </a:rPr>
              <a:t>idx</a:t>
            </a:r>
            <a:r>
              <a:rPr lang="en-US" altLang="zh-CN" dirty="0">
                <a:cs typeface="Arial" pitchFamily="34" charset="0"/>
              </a:rPr>
              <a:t>].Yi)</a:t>
            </a:r>
          </a:p>
          <a:p>
            <a:pPr marL="547688" lvl="1">
              <a:lnSpc>
                <a:spcPct val="90000"/>
              </a:lnSpc>
            </a:pPr>
            <a:r>
              <a:rPr lang="en-US" altLang="zh-CN" dirty="0">
                <a:cs typeface="Arial" pitchFamily="34" charset="0"/>
              </a:rPr>
              <a:t> }</a:t>
            </a:r>
          </a:p>
          <a:p>
            <a:pPr marL="273050" indent="-273050">
              <a:spcBef>
                <a:spcPts val="575"/>
              </a:spcBef>
              <a:buClr>
                <a:schemeClr val="accent1"/>
              </a:buClr>
              <a:buSzPct val="85000"/>
            </a:pPr>
            <a:endParaRPr lang="en-US" altLang="zh-CN" sz="2400" dirty="0">
              <a:latin typeface="黑体" pitchFamily="2" charset="-122"/>
              <a:ea typeface="黑体" pitchFamily="2" charset="-122"/>
            </a:endParaRPr>
          </a:p>
        </p:txBody>
      </p:sp>
    </p:spTree>
    <p:extLst>
      <p:ext uri="{BB962C8B-B14F-4D97-AF65-F5344CB8AC3E}">
        <p14:creationId xmlns:p14="http://schemas.microsoft.com/office/powerpoint/2010/main" val="4192386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06399" y="483304"/>
            <a:ext cx="8189531" cy="586722"/>
          </a:xfrm>
        </p:spPr>
        <p:txBody>
          <a:bodyPr rtlCol="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eaLnBrk="1" fontAlgn="auto" hangingPunct="1">
              <a:lnSpc>
                <a:spcPct val="120000"/>
              </a:lnSpc>
              <a:spcBef>
                <a:spcPts val="580"/>
              </a:spcBef>
              <a:spcAft>
                <a:spcPts val="600"/>
              </a:spcAft>
              <a:defRPr/>
            </a:pPr>
            <a:r>
              <a:rPr lang="en-US" altLang="zh-CN" sz="3200" dirty="0">
                <a:ln>
                  <a:solidFill>
                    <a:srgbClr val="FF0000"/>
                  </a:solidFill>
                </a:ln>
                <a:solidFill>
                  <a:srgbClr val="C00000"/>
                </a:solidFill>
                <a:latin typeface="黑体" pitchFamily="2" charset="-122"/>
                <a:ea typeface="黑体" pitchFamily="2" charset="-122"/>
                <a:cs typeface="+mj-cs"/>
              </a:rPr>
              <a:t>4.SVM</a:t>
            </a:r>
            <a:r>
              <a:rPr lang="zh-CN" altLang="en-US" sz="3200" dirty="0">
                <a:ln>
                  <a:solidFill>
                    <a:srgbClr val="FF0000"/>
                  </a:solidFill>
                </a:ln>
                <a:solidFill>
                  <a:srgbClr val="C00000"/>
                </a:solidFill>
                <a:latin typeface="黑体" pitchFamily="2" charset="-122"/>
                <a:ea typeface="黑体" pitchFamily="2" charset="-122"/>
                <a:cs typeface="+mj-cs"/>
              </a:rPr>
              <a:t>短文本多分类并行化算法</a:t>
            </a:r>
            <a:endParaRPr lang="en-US" altLang="zh-CN" sz="3200" dirty="0">
              <a:ln>
                <a:solidFill>
                  <a:srgbClr val="FF0000"/>
                </a:solidFill>
              </a:ln>
              <a:solidFill>
                <a:srgbClr val="C00000"/>
              </a:solidFill>
              <a:latin typeface="黑体" pitchFamily="2" charset="-122"/>
              <a:ea typeface="黑体" pitchFamily="2" charset="-122"/>
              <a:cs typeface="+mj-cs"/>
            </a:endParaRPr>
          </a:p>
        </p:txBody>
      </p:sp>
      <p:sp>
        <p:nvSpPr>
          <p:cNvPr id="7" name="Rectangle 6"/>
          <p:cNvSpPr/>
          <p:nvPr/>
        </p:nvSpPr>
        <p:spPr>
          <a:xfrm>
            <a:off x="401638" y="1163638"/>
            <a:ext cx="8461375" cy="5050613"/>
          </a:xfrm>
          <a:prstGeom prst="rect">
            <a:avLst/>
          </a:prstGeom>
        </p:spPr>
        <p:txBody>
          <a:bodyPr>
            <a:spAutoFit/>
          </a:bodyPr>
          <a:lstStyle/>
          <a:p>
            <a:pPr>
              <a:spcAft>
                <a:spcPts val="1200"/>
              </a:spcAft>
              <a:defRPr/>
            </a:pPr>
            <a:r>
              <a:rPr lang="zh-CN" altLang="en-US" sz="2800" dirty="0">
                <a:solidFill>
                  <a:srgbClr val="00B050"/>
                </a:solidFill>
                <a:latin typeface="黑体" pitchFamily="2" charset="-122"/>
                <a:ea typeface="黑体" pitchFamily="2" charset="-122"/>
              </a:rPr>
              <a:t>基本问题描述</a:t>
            </a:r>
            <a:endParaRPr lang="en-US" altLang="zh-CN" sz="2800" dirty="0">
              <a:solidFill>
                <a:srgbClr val="00B050"/>
              </a:solidFill>
              <a:latin typeface="黑体" pitchFamily="2" charset="-122"/>
              <a:ea typeface="黑体" pitchFamily="2" charset="-122"/>
            </a:endParaRPr>
          </a:p>
          <a:p>
            <a:pPr marL="274320" indent="-274320" algn="just" fontAlgn="auto">
              <a:lnSpc>
                <a:spcPct val="120000"/>
              </a:lnSpc>
              <a:spcBef>
                <a:spcPts val="580"/>
              </a:spcBef>
              <a:spcAft>
                <a:spcPts val="600"/>
              </a:spcAft>
              <a:buClr>
                <a:schemeClr val="accent1"/>
              </a:buClr>
              <a:buSzPct val="85000"/>
              <a:defRPr/>
            </a:pPr>
            <a:r>
              <a:rPr lang="zh-CN" altLang="en-US" sz="2400" dirty="0">
                <a:solidFill>
                  <a:srgbClr val="C00000"/>
                </a:solidFill>
                <a:latin typeface="黑体" pitchFamily="49" charset="-122"/>
                <a:ea typeface="黑体" pitchFamily="49" charset="-122"/>
              </a:rPr>
              <a:t>  本问题是</a:t>
            </a:r>
            <a:r>
              <a:rPr lang="en-US" altLang="zh-CN" sz="2400" dirty="0">
                <a:solidFill>
                  <a:srgbClr val="C00000"/>
                </a:solidFill>
                <a:latin typeface="黑体" pitchFamily="49" charset="-122"/>
                <a:ea typeface="黑体" pitchFamily="49" charset="-122"/>
              </a:rPr>
              <a:t>2012</a:t>
            </a:r>
            <a:r>
              <a:rPr lang="zh-CN" altLang="en-US" sz="2400" dirty="0">
                <a:solidFill>
                  <a:srgbClr val="C00000"/>
                </a:solidFill>
                <a:latin typeface="黑体" pitchFamily="49" charset="-122"/>
                <a:ea typeface="黑体" pitchFamily="49" charset="-122"/>
              </a:rPr>
              <a:t>年中国第一届“云计算与移动互联网大奖赛”指定的</a:t>
            </a:r>
            <a:r>
              <a:rPr lang="en-US" altLang="zh-CN" sz="2400" dirty="0">
                <a:solidFill>
                  <a:srgbClr val="C00000"/>
                </a:solidFill>
                <a:latin typeface="黑体" pitchFamily="49" charset="-122"/>
                <a:ea typeface="黑体" pitchFamily="49" charset="-122"/>
              </a:rPr>
              <a:t>4</a:t>
            </a:r>
            <a:r>
              <a:rPr lang="zh-CN" altLang="en-US" sz="2400" dirty="0">
                <a:solidFill>
                  <a:srgbClr val="C00000"/>
                </a:solidFill>
                <a:latin typeface="黑体" pitchFamily="49" charset="-122"/>
                <a:ea typeface="黑体" pitchFamily="49" charset="-122"/>
              </a:rPr>
              <a:t>个大数据并行处理赛题之一</a:t>
            </a:r>
          </a:p>
          <a:p>
            <a:pPr marL="274320" indent="-274320" algn="just" fontAlgn="auto">
              <a:lnSpc>
                <a:spcPct val="120000"/>
              </a:lnSpc>
              <a:spcBef>
                <a:spcPts val="580"/>
              </a:spcBef>
              <a:spcAft>
                <a:spcPts val="600"/>
              </a:spcAft>
              <a:buClr>
                <a:schemeClr val="accent1"/>
              </a:buClr>
              <a:buSzPct val="85000"/>
              <a:defRPr/>
            </a:pPr>
            <a:r>
              <a:rPr lang="zh-CN" altLang="en-US" sz="2400" dirty="0">
                <a:latin typeface="黑体" pitchFamily="2" charset="-122"/>
                <a:ea typeface="黑体" pitchFamily="2" charset="-122"/>
              </a:rPr>
              <a:t>  基于</a:t>
            </a:r>
            <a:r>
              <a:rPr lang="en-US" altLang="zh-CN" sz="2400" dirty="0" err="1">
                <a:latin typeface="黑体" pitchFamily="2" charset="-122"/>
                <a:ea typeface="黑体" pitchFamily="2" charset="-122"/>
              </a:rPr>
              <a:t>MapReduce</a:t>
            </a:r>
            <a:r>
              <a:rPr lang="zh-CN" altLang="en-US" sz="2400" dirty="0">
                <a:latin typeface="黑体" pitchFamily="2" charset="-122"/>
                <a:ea typeface="黑体" pitchFamily="2" charset="-122"/>
              </a:rPr>
              <a:t>的查询短文本多分类并行化算法研究。</a:t>
            </a:r>
            <a:r>
              <a:rPr lang="zh-CN" altLang="en-US" sz="2400" dirty="0">
                <a:latin typeface="黑体" pitchFamily="49" charset="-122"/>
                <a:ea typeface="黑体" pitchFamily="49" charset="-122"/>
              </a:rPr>
              <a:t>提供了</a:t>
            </a:r>
            <a:r>
              <a:rPr lang="en-US" altLang="zh-CN" sz="2400" dirty="0">
                <a:latin typeface="黑体" pitchFamily="49" charset="-122"/>
                <a:ea typeface="黑体" pitchFamily="49" charset="-122"/>
              </a:rPr>
              <a:t>1</a:t>
            </a:r>
            <a:r>
              <a:rPr lang="zh-CN" altLang="en-US" sz="2400" dirty="0">
                <a:latin typeface="黑体" pitchFamily="49" charset="-122"/>
                <a:ea typeface="黑体" pitchFamily="49" charset="-122"/>
              </a:rPr>
              <a:t>万条已经标注出所属类别的短文本样本数据作为训练样本，一共有</a:t>
            </a:r>
            <a:r>
              <a:rPr lang="en-US" altLang="zh-CN" sz="2400" dirty="0">
                <a:latin typeface="黑体" pitchFamily="49" charset="-122"/>
                <a:ea typeface="黑体" pitchFamily="49" charset="-122"/>
              </a:rPr>
              <a:t>480</a:t>
            </a:r>
            <a:r>
              <a:rPr lang="zh-CN" altLang="en-US" sz="2400" dirty="0">
                <a:latin typeface="黑体" pitchFamily="49" charset="-122"/>
                <a:ea typeface="黑体" pitchFamily="49" charset="-122"/>
              </a:rPr>
              <a:t>个类别。测试</a:t>
            </a:r>
            <a:r>
              <a:rPr lang="zh-CN" altLang="en-US" sz="2400" dirty="0">
                <a:latin typeface="黑体" pitchFamily="2" charset="-122"/>
                <a:ea typeface="黑体" pitchFamily="2" charset="-122"/>
              </a:rPr>
              <a:t>数据有</a:t>
            </a:r>
            <a:r>
              <a:rPr lang="en-US" altLang="zh-CN" sz="2400" dirty="0"/>
              <a:t>1000</a:t>
            </a:r>
            <a:r>
              <a:rPr lang="zh-CN" altLang="en-US" sz="2400" dirty="0">
                <a:latin typeface="黑体" pitchFamily="49" charset="-122"/>
                <a:ea typeface="黑体" pitchFamily="49" charset="-122"/>
              </a:rPr>
              <a:t>万条查询短文本样本数据，其中有少数不属于这</a:t>
            </a:r>
            <a:r>
              <a:rPr lang="en-US" altLang="zh-CN" sz="2400" dirty="0">
                <a:latin typeface="黑体" pitchFamily="49" charset="-122"/>
                <a:ea typeface="黑体" pitchFamily="49" charset="-122"/>
              </a:rPr>
              <a:t>480</a:t>
            </a:r>
            <a:r>
              <a:rPr lang="zh-CN" altLang="en-US" sz="2400" dirty="0">
                <a:latin typeface="黑体" pitchFamily="49" charset="-122"/>
                <a:ea typeface="黑体" pitchFamily="49" charset="-122"/>
              </a:rPr>
              <a:t>类的异类测试样本，需要对这些大量的短文本进行分类，并能标识出不属于以上</a:t>
            </a:r>
            <a:r>
              <a:rPr lang="en-US" altLang="zh-CN" sz="2400" dirty="0">
                <a:latin typeface="黑体" pitchFamily="49" charset="-122"/>
                <a:ea typeface="黑体" pitchFamily="49" charset="-122"/>
              </a:rPr>
              <a:t>480</a:t>
            </a:r>
            <a:r>
              <a:rPr lang="zh-CN" altLang="en-US" sz="2400" dirty="0">
                <a:latin typeface="黑体" pitchFamily="49" charset="-122"/>
                <a:ea typeface="黑体" pitchFamily="49" charset="-122"/>
              </a:rPr>
              <a:t>类的异类样本</a:t>
            </a:r>
            <a:endParaRPr lang="en-US" altLang="zh-CN" sz="2400" dirty="0">
              <a:latin typeface="黑体" pitchFamily="49" charset="-122"/>
              <a:ea typeface="黑体" pitchFamily="49" charset="-122"/>
            </a:endParaRPr>
          </a:p>
          <a:p>
            <a:pPr marL="274320" indent="-274320" algn="just" fontAlgn="auto">
              <a:lnSpc>
                <a:spcPct val="120000"/>
              </a:lnSpc>
              <a:spcBef>
                <a:spcPts val="580"/>
              </a:spcBef>
              <a:spcAft>
                <a:spcPts val="600"/>
              </a:spcAft>
              <a:buClr>
                <a:schemeClr val="accent1"/>
              </a:buClr>
              <a:buSzPct val="85000"/>
              <a:defRPr/>
            </a:pPr>
            <a:r>
              <a:rPr lang="zh-CN" altLang="en-US" sz="2400" dirty="0">
                <a:latin typeface="黑体" pitchFamily="49" charset="-122"/>
                <a:ea typeface="黑体" pitchFamily="49" charset="-122"/>
              </a:rPr>
              <a:t>  每个短文本样本数据由一个</a:t>
            </a:r>
            <a:r>
              <a:rPr lang="en-US" altLang="zh-CN" sz="2400" dirty="0">
                <a:latin typeface="黑体" pitchFamily="49" charset="-122"/>
                <a:ea typeface="黑体" pitchFamily="49" charset="-122"/>
              </a:rPr>
              <a:t>n</a:t>
            </a:r>
            <a:r>
              <a:rPr lang="zh-CN" altLang="en-US" sz="2400" dirty="0">
                <a:latin typeface="黑体" pitchFamily="49" charset="-122"/>
                <a:ea typeface="黑体" pitchFamily="49" charset="-122"/>
              </a:rPr>
              <a:t>维的高维特征向量构成</a:t>
            </a:r>
            <a:r>
              <a:rPr lang="zh-CN" altLang="en-US" sz="2400" dirty="0">
                <a:latin typeface="黑体" pitchFamily="2" charset="-122"/>
                <a:ea typeface="黑体" pitchFamily="2" charset="-122"/>
              </a:rPr>
              <a:t> </a:t>
            </a:r>
            <a:endParaRPr lang="en-US" altLang="zh-CN" sz="2800" dirty="0">
              <a:solidFill>
                <a:srgbClr val="0066FF"/>
              </a:solidFill>
              <a:latin typeface="黑体" pitchFamily="2" charset="-122"/>
              <a:ea typeface="黑体" pitchFamily="2" charset="-122"/>
            </a:endParaRPr>
          </a:p>
        </p:txBody>
      </p:sp>
    </p:spTree>
    <p:extLst>
      <p:ext uri="{BB962C8B-B14F-4D97-AF65-F5344CB8AC3E}">
        <p14:creationId xmlns:p14="http://schemas.microsoft.com/office/powerpoint/2010/main" val="178819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834699"/>
            <a:ext cx="8305060" cy="5578801"/>
          </a:xfrm>
        </p:spPr>
        <p:txBody>
          <a:bodyPr>
            <a:normAutofit lnSpcReduction="10000"/>
          </a:bodyPr>
          <a:lstStyle/>
          <a:p>
            <a:pPr marL="274320" lvl="1" indent="-274320" algn="just">
              <a:spcBef>
                <a:spcPts val="580"/>
              </a:spcBef>
              <a:buClr>
                <a:schemeClr val="accent1"/>
              </a:buClr>
              <a:buNone/>
              <a:defRPr/>
            </a:pPr>
            <a:r>
              <a:rPr lang="zh-CN" altLang="en-US" sz="2600" b="1" dirty="0">
                <a:solidFill>
                  <a:srgbClr val="00B050"/>
                </a:solidFill>
                <a:latin typeface="Arial Narrow" pitchFamily="34" charset="0"/>
                <a:ea typeface="黑体" pitchFamily="2" charset="-122"/>
              </a:rPr>
              <a:t>数据源：美国专利文献数据</a:t>
            </a:r>
            <a:endParaRPr lang="en-US" altLang="zh-CN" sz="2600" b="1" dirty="0">
              <a:solidFill>
                <a:srgbClr val="00B050"/>
              </a:solidFill>
              <a:latin typeface="Arial Narrow" pitchFamily="34" charset="0"/>
              <a:ea typeface="黑体" pitchFamily="2" charset="-122"/>
            </a:endParaRPr>
          </a:p>
          <a:p>
            <a:pPr marL="274320" lvl="1" indent="-274320" algn="just">
              <a:spcBef>
                <a:spcPts val="580"/>
              </a:spcBef>
              <a:buClr>
                <a:schemeClr val="accent1"/>
              </a:buClr>
              <a:buNone/>
              <a:defRPr/>
            </a:pPr>
            <a:r>
              <a:rPr lang="en-US" altLang="zh-CN" sz="3200" dirty="0">
                <a:solidFill>
                  <a:srgbClr val="C00000"/>
                </a:solidFill>
                <a:latin typeface="Arial Narrow" pitchFamily="34" charset="0"/>
                <a:ea typeface="黑体" pitchFamily="2" charset="-122"/>
              </a:rPr>
              <a:t>Patent description data set </a:t>
            </a:r>
            <a:r>
              <a:rPr lang="zh-CN" altLang="en-US" sz="3200" dirty="0">
                <a:solidFill>
                  <a:srgbClr val="C00000"/>
                </a:solidFill>
                <a:latin typeface="Arial Narrow" pitchFamily="34" charset="0"/>
                <a:ea typeface="黑体" pitchFamily="2" charset="-122"/>
              </a:rPr>
              <a:t>“</a:t>
            </a:r>
            <a:r>
              <a:rPr lang="en-US" altLang="zh-CN" sz="3200" dirty="0">
                <a:solidFill>
                  <a:srgbClr val="C00000"/>
                </a:solidFill>
                <a:latin typeface="Arial Narrow" pitchFamily="34" charset="0"/>
                <a:ea typeface="黑体" pitchFamily="2" charset="-122"/>
              </a:rPr>
              <a:t>apat63_99.txt</a:t>
            </a:r>
            <a:r>
              <a:rPr lang="zh-CN" altLang="en-US" sz="3200" dirty="0">
                <a:solidFill>
                  <a:srgbClr val="C00000"/>
                </a:solidFill>
                <a:latin typeface="Arial Narrow" pitchFamily="34" charset="0"/>
                <a:ea typeface="黑体" pitchFamily="2" charset="-122"/>
              </a:rPr>
              <a:t>”</a:t>
            </a:r>
            <a:endParaRPr lang="en-US" altLang="zh-CN" sz="3200" dirty="0">
              <a:solidFill>
                <a:srgbClr val="C00000"/>
              </a:solidFill>
              <a:latin typeface="Arial Narrow" pitchFamily="34" charset="0"/>
              <a:ea typeface="黑体" pitchFamily="2" charset="-122"/>
            </a:endParaRPr>
          </a:p>
          <a:p>
            <a:pPr algn="just">
              <a:buNone/>
            </a:pPr>
            <a:r>
              <a:rPr lang="en-US" altLang="zh-CN" sz="2800" dirty="0">
                <a:solidFill>
                  <a:srgbClr val="0066FF"/>
                </a:solidFill>
                <a:latin typeface="Arial Narrow" pitchFamily="34" charset="0"/>
                <a:ea typeface="黑体" pitchFamily="2" charset="-122"/>
              </a:rPr>
              <a:t> </a:t>
            </a:r>
            <a:r>
              <a:rPr lang="en-US" altLang="zh-CN" sz="2400" dirty="0">
                <a:solidFill>
                  <a:srgbClr val="0066FF"/>
                </a:solidFill>
                <a:latin typeface="Arial Narrow" pitchFamily="34" charset="0"/>
                <a:ea typeface="黑体" pitchFamily="2" charset="-122"/>
              </a:rPr>
              <a:t>“PATENT”,”GYEAR”,”GDATE”,”APPYEAR”,”COUNTRY”,”POSTATE”,”ASSIGNEE”, </a:t>
            </a:r>
            <a:r>
              <a:rPr lang="en-US" altLang="zh-CN" sz="2800" dirty="0">
                <a:solidFill>
                  <a:srgbClr val="0066FF"/>
                </a:solidFill>
                <a:latin typeface="Arial Narrow" pitchFamily="34" charset="0"/>
                <a:ea typeface="黑体" pitchFamily="2" charset="-122"/>
              </a:rPr>
              <a:t> </a:t>
            </a:r>
            <a:r>
              <a:rPr lang="en-US" altLang="zh-CN" sz="2400" dirty="0">
                <a:solidFill>
                  <a:srgbClr val="0066FF"/>
                </a:solidFill>
                <a:latin typeface="Arial Narrow" pitchFamily="34" charset="0"/>
                <a:ea typeface="黑体" pitchFamily="2" charset="-122"/>
              </a:rPr>
              <a:t>”ASSCODE”,”CLAIMS”,”NCLASS”,”CAT”,”SUBCAT”,”CMADE”,”CRECEIVE”, </a:t>
            </a:r>
            <a:r>
              <a:rPr lang="en-US" altLang="zh-CN" sz="2800" dirty="0">
                <a:solidFill>
                  <a:srgbClr val="0066FF"/>
                </a:solidFill>
                <a:latin typeface="Arial Narrow" pitchFamily="34" charset="0"/>
                <a:ea typeface="黑体" pitchFamily="2" charset="-122"/>
              </a:rPr>
              <a:t> </a:t>
            </a:r>
            <a:r>
              <a:rPr lang="en-US" altLang="zh-CN" sz="2400" dirty="0">
                <a:solidFill>
                  <a:srgbClr val="0066FF"/>
                </a:solidFill>
                <a:latin typeface="Arial Narrow" pitchFamily="34" charset="0"/>
                <a:ea typeface="黑体" pitchFamily="2" charset="-122"/>
              </a:rPr>
              <a:t>”RATIOCIT”,”GENERAL”,”ORIGINAL”,”FWDAPLAG”,”BCKGTLAG”,”SELFCTUB”, </a:t>
            </a:r>
            <a:r>
              <a:rPr lang="en-US" altLang="zh-CN" sz="2800" dirty="0">
                <a:solidFill>
                  <a:srgbClr val="0066FF"/>
                </a:solidFill>
                <a:latin typeface="Arial Narrow" pitchFamily="34" charset="0"/>
                <a:ea typeface="黑体" pitchFamily="2" charset="-122"/>
              </a:rPr>
              <a:t> </a:t>
            </a:r>
            <a:r>
              <a:rPr lang="en-US" altLang="zh-CN" sz="2400" dirty="0">
                <a:solidFill>
                  <a:srgbClr val="0066FF"/>
                </a:solidFill>
                <a:latin typeface="Arial Narrow" pitchFamily="34" charset="0"/>
                <a:ea typeface="黑体" pitchFamily="2" charset="-122"/>
              </a:rPr>
              <a:t>”SELFCTLB”,”SECDUPBD”,”SECDLWBD”</a:t>
            </a:r>
            <a:endParaRPr lang="en-US" altLang="zh-CN" sz="2800" dirty="0">
              <a:solidFill>
                <a:srgbClr val="0066FF"/>
              </a:solidFill>
              <a:latin typeface="Arial Narrow" pitchFamily="34" charset="0"/>
              <a:ea typeface="黑体" pitchFamily="2" charset="-122"/>
            </a:endParaRPr>
          </a:p>
          <a:p>
            <a:pPr lvl="1" algn="just">
              <a:buNone/>
            </a:pPr>
            <a:r>
              <a:rPr lang="en-US" altLang="zh-CN" sz="2600" dirty="0">
                <a:latin typeface="Arial Narrow" pitchFamily="34" charset="0"/>
                <a:ea typeface="黑体" pitchFamily="2" charset="-122"/>
              </a:rPr>
              <a:t>3070801,1963,1096,,”BE”,””,,1,,269,6,69,,1,,0,,,,,,,</a:t>
            </a:r>
          </a:p>
          <a:p>
            <a:pPr lvl="1" algn="just">
              <a:buNone/>
            </a:pPr>
            <a:r>
              <a:rPr lang="en-US" altLang="zh-CN" sz="2600" dirty="0">
                <a:latin typeface="Arial Narrow" pitchFamily="34" charset="0"/>
                <a:ea typeface="黑体" pitchFamily="2" charset="-122"/>
              </a:rPr>
              <a:t>3070802,1963,1096,,”US”,”TX”,,1,,2,6,63,,0,,,,,,,,,</a:t>
            </a:r>
          </a:p>
          <a:p>
            <a:pPr lvl="1" algn="just">
              <a:buNone/>
            </a:pPr>
            <a:r>
              <a:rPr lang="en-US" altLang="zh-CN" sz="2600" dirty="0">
                <a:latin typeface="Arial Narrow" pitchFamily="34" charset="0"/>
                <a:ea typeface="黑体" pitchFamily="2" charset="-122"/>
              </a:rPr>
              <a:t>3070803,1963,1096,,”US”,”IL”,,1,,2,6,63,,9,,0.3704,,,,,,,</a:t>
            </a:r>
          </a:p>
          <a:p>
            <a:pPr lvl="1" algn="just">
              <a:buNone/>
            </a:pPr>
            <a:r>
              <a:rPr lang="en-US" altLang="zh-CN" sz="2600" dirty="0">
                <a:latin typeface="Arial Narrow" pitchFamily="34" charset="0"/>
                <a:ea typeface="黑体" pitchFamily="2" charset="-122"/>
              </a:rPr>
              <a:t>3070804,1963,1096,,”US”,”OH”,,1,,2,6,63,,3,,0.6667,,,,,,,</a:t>
            </a:r>
          </a:p>
          <a:p>
            <a:pPr lvl="1" algn="just">
              <a:buNone/>
            </a:pPr>
            <a:r>
              <a:rPr lang="en-US" altLang="zh-CN" sz="2600" dirty="0">
                <a:latin typeface="Arial Narrow" pitchFamily="34" charset="0"/>
                <a:ea typeface="黑体" pitchFamily="2" charset="-122"/>
              </a:rPr>
              <a:t>3070805,1963,1096,,”US”,”CA”,,1,,2,6,63,,1,,0,,,,,,,</a:t>
            </a:r>
            <a:endParaRPr lang="en-US" altLang="zh-CN" sz="2600" dirty="0">
              <a:solidFill>
                <a:srgbClr val="33CC33"/>
              </a:solidFill>
              <a:latin typeface="Arial Narrow" pitchFamily="34" charset="0"/>
              <a:ea typeface="黑体" pitchFamily="2" charset="-122"/>
            </a:endParaRPr>
          </a:p>
        </p:txBody>
      </p:sp>
      <p:sp>
        <p:nvSpPr>
          <p:cNvPr id="5" name="Title 1"/>
          <p:cNvSpPr>
            <a:spLocks noGrp="1"/>
          </p:cNvSpPr>
          <p:nvPr>
            <p:ph type="title"/>
          </p:nvPr>
        </p:nvSpPr>
        <p:spPr>
          <a:xfrm>
            <a:off x="641978" y="2527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spTree>
    <p:extLst>
      <p:ext uri="{BB962C8B-B14F-4D97-AF65-F5344CB8AC3E}">
        <p14:creationId xmlns:p14="http://schemas.microsoft.com/office/powerpoint/2010/main" val="61091024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71499" y="254704"/>
            <a:ext cx="8189531" cy="586722"/>
          </a:xfrm>
        </p:spPr>
        <p:txBody>
          <a:bodyPr rtlCol="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en-US" altLang="zh-CN" sz="2400" dirty="0">
                <a:ln>
                  <a:solidFill>
                    <a:srgbClr val="FF0000"/>
                  </a:solidFill>
                </a:ln>
                <a:solidFill>
                  <a:srgbClr val="C00000"/>
                </a:solidFill>
                <a:latin typeface="黑体" pitchFamily="2" charset="-122"/>
                <a:ea typeface="黑体" pitchFamily="2" charset="-122"/>
                <a:cs typeface="+mj-cs"/>
              </a:rPr>
              <a:t>SVM</a:t>
            </a:r>
            <a:r>
              <a:rPr lang="zh-CN" altLang="en-US" sz="2400" dirty="0">
                <a:ln>
                  <a:solidFill>
                    <a:srgbClr val="FF0000"/>
                  </a:solidFill>
                </a:ln>
                <a:solidFill>
                  <a:srgbClr val="C00000"/>
                </a:solidFill>
                <a:latin typeface="黑体" pitchFamily="2" charset="-122"/>
                <a:ea typeface="黑体" pitchFamily="2" charset="-122"/>
                <a:cs typeface="+mj-cs"/>
              </a:rPr>
              <a:t>短文本多分类并行化算法</a:t>
            </a:r>
            <a:endParaRPr lang="en-US" altLang="zh-CN" sz="2400" dirty="0">
              <a:ln>
                <a:solidFill>
                  <a:srgbClr val="FF0000"/>
                </a:solidFill>
              </a:ln>
              <a:solidFill>
                <a:srgbClr val="C00000"/>
              </a:solidFill>
              <a:latin typeface="黑体" pitchFamily="2" charset="-122"/>
              <a:ea typeface="黑体" pitchFamily="2" charset="-122"/>
              <a:cs typeface="+mj-cs"/>
            </a:endParaRPr>
          </a:p>
        </p:txBody>
      </p:sp>
      <p:sp>
        <p:nvSpPr>
          <p:cNvPr id="7" name="Rectangle 6"/>
          <p:cNvSpPr/>
          <p:nvPr/>
        </p:nvSpPr>
        <p:spPr>
          <a:xfrm>
            <a:off x="388938" y="935038"/>
            <a:ext cx="8461375" cy="4739759"/>
          </a:xfrm>
          <a:prstGeom prst="rect">
            <a:avLst/>
          </a:prstGeom>
        </p:spPr>
        <p:txBody>
          <a:bodyPr>
            <a:spAutoFit/>
          </a:bodyPr>
          <a:lstStyle/>
          <a:p>
            <a:pPr>
              <a:spcAft>
                <a:spcPts val="1200"/>
              </a:spcAft>
              <a:defRPr/>
            </a:pPr>
            <a:r>
              <a:rPr lang="zh-CN" altLang="en-US" sz="2800" dirty="0">
                <a:solidFill>
                  <a:srgbClr val="00B050"/>
                </a:solidFill>
                <a:ea typeface="黑体" pitchFamily="2" charset="-122"/>
                <a:cs typeface="Arial" pitchFamily="34" charset="0"/>
              </a:rPr>
              <a:t>基本算法设计思路</a:t>
            </a:r>
            <a:endParaRPr lang="en-US" altLang="zh-CN" sz="2800" dirty="0">
              <a:solidFill>
                <a:srgbClr val="00B050"/>
              </a:solidFill>
              <a:ea typeface="黑体" pitchFamily="2" charset="-122"/>
              <a:cs typeface="Arial" pitchFamily="34" charset="0"/>
            </a:endParaRPr>
          </a:p>
          <a:p>
            <a:pPr algn="just">
              <a:defRPr/>
            </a:pPr>
            <a:r>
              <a:rPr lang="zh-CN" altLang="en-US" sz="2400" dirty="0">
                <a:ea typeface="黑体" pitchFamily="2" charset="-122"/>
                <a:cs typeface="Arial" pitchFamily="34" charset="0"/>
              </a:rPr>
              <a:t>本道题目是高维稀疏空间文本的分类问题。由于大量实践证实</a:t>
            </a:r>
            <a:r>
              <a:rPr lang="en-US" altLang="zh-CN" sz="2400" dirty="0">
                <a:ea typeface="黑体" pitchFamily="2" charset="-122"/>
                <a:cs typeface="Arial" pitchFamily="34" charset="0"/>
              </a:rPr>
              <a:t>SVM </a:t>
            </a:r>
            <a:r>
              <a:rPr lang="zh-CN" altLang="en-US" sz="2400" dirty="0">
                <a:ea typeface="黑体" pitchFamily="2" charset="-122"/>
                <a:cs typeface="Arial" pitchFamily="34" charset="0"/>
              </a:rPr>
              <a:t>针对高维空间数据训练效果较好，而且分类器的速度较快，因此将使用</a:t>
            </a:r>
            <a:r>
              <a:rPr lang="en-US" altLang="zh-CN" sz="2400" dirty="0">
                <a:ea typeface="黑体" pitchFamily="2" charset="-122"/>
                <a:cs typeface="Arial" pitchFamily="34" charset="0"/>
              </a:rPr>
              <a:t>linear SVM</a:t>
            </a:r>
            <a:r>
              <a:rPr lang="zh-CN" altLang="en-US" sz="2400" dirty="0">
                <a:ea typeface="黑体" pitchFamily="2" charset="-122"/>
                <a:cs typeface="Arial" pitchFamily="34" charset="0"/>
              </a:rPr>
              <a:t>进行处理</a:t>
            </a:r>
            <a:endParaRPr lang="en-US" altLang="zh-CN" sz="2400" dirty="0">
              <a:ea typeface="黑体" pitchFamily="2" charset="-122"/>
              <a:cs typeface="Arial" pitchFamily="34" charset="0"/>
            </a:endParaRPr>
          </a:p>
          <a:p>
            <a:pPr algn="just">
              <a:defRPr/>
            </a:pPr>
            <a:endParaRPr lang="en-US" altLang="zh-CN" sz="2400" dirty="0">
              <a:ea typeface="黑体" pitchFamily="2" charset="-122"/>
              <a:cs typeface="Arial" pitchFamily="34" charset="0"/>
            </a:endParaRPr>
          </a:p>
          <a:p>
            <a:pPr marL="363538" indent="-363538" algn="just">
              <a:buFont typeface="Wingdings" pitchFamily="2" charset="2"/>
              <a:buChar char="l"/>
              <a:defRPr/>
            </a:pPr>
            <a:r>
              <a:rPr lang="zh-CN" altLang="en-US" sz="2400" dirty="0">
                <a:ea typeface="黑体" pitchFamily="2" charset="-122"/>
                <a:cs typeface="Arial" pitchFamily="34" charset="0"/>
              </a:rPr>
              <a:t>训练阶段，对于多类（</a:t>
            </a:r>
            <a:r>
              <a:rPr lang="en-US" altLang="zh-CN" sz="2400" dirty="0">
                <a:ea typeface="黑体" pitchFamily="2" charset="-122"/>
                <a:cs typeface="Arial" pitchFamily="34" charset="0"/>
              </a:rPr>
              <a:t>480 </a:t>
            </a:r>
            <a:r>
              <a:rPr lang="zh-CN" altLang="en-US" sz="2400" dirty="0">
                <a:ea typeface="黑体" pitchFamily="2" charset="-122"/>
                <a:cs typeface="Arial" pitchFamily="34" charset="0"/>
              </a:rPr>
              <a:t>类）问题，为了提高分类精度，首先针对每个类做一个</a:t>
            </a:r>
            <a:r>
              <a:rPr lang="en-US" altLang="zh-CN" sz="2400" dirty="0">
                <a:ea typeface="黑体" pitchFamily="2" charset="-122"/>
                <a:cs typeface="Arial" pitchFamily="34" charset="0"/>
              </a:rPr>
              <a:t>2-Class</a:t>
            </a:r>
            <a:r>
              <a:rPr lang="zh-CN" altLang="en-US" sz="2400" dirty="0">
                <a:ea typeface="黑体" pitchFamily="2" charset="-122"/>
                <a:cs typeface="Arial" pitchFamily="34" charset="0"/>
              </a:rPr>
              <a:t>两类分类器</a:t>
            </a:r>
            <a:endParaRPr lang="en-US" altLang="zh-CN" sz="2400" dirty="0">
              <a:ea typeface="黑体" pitchFamily="2" charset="-122"/>
              <a:cs typeface="Arial" pitchFamily="34" charset="0"/>
            </a:endParaRPr>
          </a:p>
          <a:p>
            <a:pPr marL="363538" indent="-363538" algn="just">
              <a:buFont typeface="Wingdings" pitchFamily="2" charset="2"/>
              <a:buChar char="l"/>
              <a:defRPr/>
            </a:pPr>
            <a:r>
              <a:rPr lang="zh-CN" altLang="en-US" sz="2400" dirty="0">
                <a:ea typeface="黑体" pitchFamily="2" charset="-122"/>
                <a:cs typeface="Arial" pitchFamily="34" charset="0"/>
              </a:rPr>
              <a:t>预测阶段，分别用</a:t>
            </a:r>
            <a:r>
              <a:rPr lang="en-US" altLang="zh-CN" sz="2400" dirty="0">
                <a:ea typeface="黑体" pitchFamily="2" charset="-122"/>
                <a:cs typeface="Arial" pitchFamily="34" charset="0"/>
              </a:rPr>
              <a:t>480 </a:t>
            </a:r>
            <a:r>
              <a:rPr lang="zh-CN" altLang="en-US" sz="2400" dirty="0">
                <a:ea typeface="黑体" pitchFamily="2" charset="-122"/>
                <a:cs typeface="Arial" pitchFamily="34" charset="0"/>
              </a:rPr>
              <a:t>个分类器对每个待预测的样本进行分类并打分，选择分类为“是”且打分最高的类别作为该样本可能的预测类别；如打分低于最低阈值，则将该测试样本判定为不属于</a:t>
            </a:r>
            <a:r>
              <a:rPr lang="en-US" altLang="zh-CN" sz="2400" dirty="0">
                <a:ea typeface="黑体" pitchFamily="2" charset="-122"/>
                <a:cs typeface="Arial" pitchFamily="34" charset="0"/>
              </a:rPr>
              <a:t>480</a:t>
            </a:r>
            <a:r>
              <a:rPr lang="zh-CN" altLang="en-US" sz="2400" dirty="0">
                <a:ea typeface="黑体" pitchFamily="2" charset="-122"/>
                <a:cs typeface="Arial" pitchFamily="34" charset="0"/>
              </a:rPr>
              <a:t>类的异类</a:t>
            </a:r>
            <a:endParaRPr lang="en-US" altLang="zh-CN" sz="2400" dirty="0">
              <a:ea typeface="黑体" pitchFamily="2" charset="-122"/>
              <a:cs typeface="Arial" pitchFamily="34" charset="0"/>
            </a:endParaRPr>
          </a:p>
          <a:p>
            <a:pPr marL="363538" indent="-363538">
              <a:defRPr/>
            </a:pPr>
            <a:r>
              <a:rPr lang="zh-CN" altLang="en-US" sz="2400" dirty="0">
                <a:ea typeface="黑体" pitchFamily="2" charset="-122"/>
                <a:cs typeface="Arial" pitchFamily="34" charset="0"/>
              </a:rPr>
              <a:t> </a:t>
            </a:r>
            <a:endParaRPr lang="en-US" altLang="zh-CN" sz="2800" dirty="0">
              <a:solidFill>
                <a:srgbClr val="0066FF"/>
              </a:solidFill>
              <a:ea typeface="黑体" pitchFamily="2" charset="-122"/>
              <a:cs typeface="Arial" pitchFamily="34" charset="0"/>
            </a:endParaRPr>
          </a:p>
        </p:txBody>
      </p:sp>
    </p:spTree>
    <p:extLst>
      <p:ext uri="{BB962C8B-B14F-4D97-AF65-F5344CB8AC3E}">
        <p14:creationId xmlns:p14="http://schemas.microsoft.com/office/powerpoint/2010/main" val="34773166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71499" y="254704"/>
            <a:ext cx="8189531" cy="586722"/>
          </a:xfrm>
        </p:spPr>
        <p:txBody>
          <a:bodyPr rtlCol="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en-US" altLang="zh-CN" sz="2400" dirty="0">
                <a:ln>
                  <a:solidFill>
                    <a:srgbClr val="FF0000"/>
                  </a:solidFill>
                </a:ln>
                <a:solidFill>
                  <a:srgbClr val="C00000"/>
                </a:solidFill>
                <a:latin typeface="黑体" pitchFamily="2" charset="-122"/>
                <a:ea typeface="黑体" pitchFamily="2" charset="-122"/>
                <a:cs typeface="+mj-cs"/>
              </a:rPr>
              <a:t>SVM</a:t>
            </a:r>
            <a:r>
              <a:rPr lang="zh-CN" altLang="en-US" sz="2400" dirty="0">
                <a:ln>
                  <a:solidFill>
                    <a:srgbClr val="FF0000"/>
                  </a:solidFill>
                </a:ln>
                <a:solidFill>
                  <a:srgbClr val="C00000"/>
                </a:solidFill>
                <a:latin typeface="黑体" pitchFamily="2" charset="-122"/>
                <a:ea typeface="黑体" pitchFamily="2" charset="-122"/>
                <a:cs typeface="+mj-cs"/>
              </a:rPr>
              <a:t>短文本多分类并行化算法</a:t>
            </a:r>
            <a:endParaRPr lang="en-US" altLang="zh-CN" sz="2400" dirty="0">
              <a:ln>
                <a:solidFill>
                  <a:srgbClr val="FF0000"/>
                </a:solidFill>
              </a:ln>
              <a:solidFill>
                <a:srgbClr val="C00000"/>
              </a:solidFill>
              <a:latin typeface="黑体" pitchFamily="2" charset="-122"/>
              <a:ea typeface="黑体" pitchFamily="2" charset="-122"/>
              <a:cs typeface="+mj-cs"/>
            </a:endParaRPr>
          </a:p>
        </p:txBody>
      </p:sp>
      <p:sp>
        <p:nvSpPr>
          <p:cNvPr id="7" name="Rectangle 6"/>
          <p:cNvSpPr/>
          <p:nvPr/>
        </p:nvSpPr>
        <p:spPr>
          <a:xfrm>
            <a:off x="388938" y="935038"/>
            <a:ext cx="8461375" cy="4539704"/>
          </a:xfrm>
          <a:prstGeom prst="rect">
            <a:avLst/>
          </a:prstGeom>
        </p:spPr>
        <p:txBody>
          <a:bodyPr>
            <a:spAutoFit/>
          </a:bodyPr>
          <a:lstStyle/>
          <a:p>
            <a:pPr algn="just">
              <a:spcAft>
                <a:spcPts val="1200"/>
              </a:spcAft>
              <a:defRPr/>
            </a:pPr>
            <a:r>
              <a:rPr lang="zh-CN" altLang="en-US" sz="2800" dirty="0">
                <a:solidFill>
                  <a:srgbClr val="00B050"/>
                </a:solidFill>
                <a:ea typeface="黑体" pitchFamily="2" charset="-122"/>
                <a:cs typeface="Arial" pitchFamily="34" charset="0"/>
              </a:rPr>
              <a:t>基本算法设计思路</a:t>
            </a:r>
            <a:endParaRPr lang="en-US" altLang="zh-CN" sz="2800" dirty="0">
              <a:solidFill>
                <a:srgbClr val="00B050"/>
              </a:solidFill>
              <a:ea typeface="黑体" pitchFamily="2" charset="-122"/>
              <a:cs typeface="Arial" pitchFamily="34" charset="0"/>
            </a:endParaRPr>
          </a:p>
          <a:p>
            <a:pPr marL="363538" indent="-363538" algn="just">
              <a:spcAft>
                <a:spcPts val="600"/>
              </a:spcAft>
              <a:buFont typeface="Wingdings" pitchFamily="2" charset="2"/>
              <a:buChar char="l"/>
              <a:defRPr/>
            </a:pPr>
            <a:r>
              <a:rPr lang="zh-CN" altLang="en-US" sz="2400" dirty="0">
                <a:ea typeface="黑体" pitchFamily="2" charset="-122"/>
                <a:cs typeface="Arial" pitchFamily="34" charset="0"/>
              </a:rPr>
              <a:t>为了提升训练和分类速度，上述所有算法都在</a:t>
            </a:r>
            <a:r>
              <a:rPr lang="en-US" altLang="zh-CN" sz="2400" dirty="0" err="1">
                <a:ea typeface="黑体" pitchFamily="2" charset="-122"/>
                <a:cs typeface="Arial" pitchFamily="34" charset="0"/>
              </a:rPr>
              <a:t>MapReduce</a:t>
            </a:r>
            <a:r>
              <a:rPr lang="en-US" altLang="zh-CN" sz="2400" dirty="0">
                <a:ea typeface="黑体" pitchFamily="2" charset="-122"/>
                <a:cs typeface="Arial" pitchFamily="34" charset="0"/>
              </a:rPr>
              <a:t> </a:t>
            </a:r>
            <a:r>
              <a:rPr lang="zh-CN" altLang="en-US" sz="2400" dirty="0">
                <a:ea typeface="黑体" pitchFamily="2" charset="-122"/>
                <a:cs typeface="Arial" pitchFamily="34" charset="0"/>
              </a:rPr>
              <a:t>框架下实现，分两步</a:t>
            </a:r>
            <a:r>
              <a:rPr lang="en-US" altLang="zh-CN" sz="2400" dirty="0" err="1">
                <a:ea typeface="黑体" pitchFamily="2" charset="-122"/>
                <a:cs typeface="Arial" pitchFamily="34" charset="0"/>
              </a:rPr>
              <a:t>MapReduce</a:t>
            </a:r>
            <a:r>
              <a:rPr lang="zh-CN" altLang="en-US" sz="2400" dirty="0">
                <a:ea typeface="黑体" pitchFamily="2" charset="-122"/>
                <a:cs typeface="Arial" pitchFamily="34" charset="0"/>
              </a:rPr>
              <a:t>处理完成</a:t>
            </a:r>
            <a:endParaRPr lang="en-US" altLang="zh-CN" sz="2400" dirty="0">
              <a:ea typeface="黑体" pitchFamily="2" charset="-122"/>
              <a:cs typeface="Arial" pitchFamily="34" charset="0"/>
            </a:endParaRPr>
          </a:p>
          <a:p>
            <a:pPr marL="820738" lvl="1" indent="-363538" algn="just">
              <a:spcAft>
                <a:spcPts val="600"/>
              </a:spcAft>
              <a:defRPr/>
            </a:pPr>
            <a:r>
              <a:rPr lang="zh-CN" altLang="en-US" sz="2400" dirty="0">
                <a:solidFill>
                  <a:srgbClr val="0066FF"/>
                </a:solidFill>
                <a:ea typeface="黑体" pitchFamily="2" charset="-122"/>
                <a:cs typeface="Arial" pitchFamily="34" charset="0"/>
              </a:rPr>
              <a:t>第一步：用训练数据产生</a:t>
            </a:r>
            <a:r>
              <a:rPr lang="en-US" altLang="zh-CN" sz="2400" dirty="0">
                <a:solidFill>
                  <a:srgbClr val="0066FF"/>
                </a:solidFill>
                <a:ea typeface="黑体" pitchFamily="2" charset="-122"/>
                <a:cs typeface="Arial" pitchFamily="34" charset="0"/>
              </a:rPr>
              <a:t>480</a:t>
            </a:r>
            <a:r>
              <a:rPr lang="zh-CN" altLang="en-US" sz="2400" dirty="0">
                <a:solidFill>
                  <a:srgbClr val="0066FF"/>
                </a:solidFill>
                <a:ea typeface="黑体" pitchFamily="2" charset="-122"/>
                <a:cs typeface="Arial" pitchFamily="34" charset="0"/>
              </a:rPr>
              <a:t>个</a:t>
            </a:r>
            <a:r>
              <a:rPr lang="en-US" altLang="zh-CN" sz="2400" dirty="0">
                <a:solidFill>
                  <a:srgbClr val="0066FF"/>
                </a:solidFill>
                <a:ea typeface="黑体" pitchFamily="2" charset="-122"/>
                <a:cs typeface="Arial" pitchFamily="34" charset="0"/>
              </a:rPr>
              <a:t>2-class</a:t>
            </a:r>
            <a:r>
              <a:rPr lang="zh-CN" altLang="en-US" sz="2400" dirty="0">
                <a:solidFill>
                  <a:srgbClr val="0066FF"/>
                </a:solidFill>
                <a:ea typeface="黑体" pitchFamily="2" charset="-122"/>
                <a:cs typeface="Arial" pitchFamily="34" charset="0"/>
              </a:rPr>
              <a:t>分类器模型</a:t>
            </a:r>
            <a:endParaRPr lang="en-US" altLang="zh-CN" sz="2800" dirty="0">
              <a:solidFill>
                <a:srgbClr val="0066FF"/>
              </a:solidFill>
              <a:ea typeface="黑体" pitchFamily="2" charset="-122"/>
              <a:cs typeface="Arial" pitchFamily="34" charset="0"/>
            </a:endParaRPr>
          </a:p>
          <a:p>
            <a:pPr marL="820738" lvl="1" indent="-363538" algn="just">
              <a:spcAft>
                <a:spcPts val="600"/>
              </a:spcAft>
              <a:defRPr/>
            </a:pPr>
            <a:r>
              <a:rPr lang="en-US" altLang="zh-CN" sz="2400" dirty="0">
                <a:ea typeface="黑体" pitchFamily="2" charset="-122"/>
                <a:cs typeface="Arial" pitchFamily="34" charset="0"/>
              </a:rPr>
              <a:t>          Map</a:t>
            </a:r>
            <a:r>
              <a:rPr lang="zh-CN" altLang="en-US" sz="2400" dirty="0">
                <a:ea typeface="黑体" pitchFamily="2" charset="-122"/>
                <a:cs typeface="Arial" pitchFamily="34" charset="0"/>
              </a:rPr>
              <a:t>：将每个训练样本的分类标签</a:t>
            </a:r>
            <a:r>
              <a:rPr lang="en-US" altLang="zh-CN" sz="2400" dirty="0" err="1">
                <a:ea typeface="黑体" pitchFamily="2" charset="-122"/>
                <a:cs typeface="Arial" pitchFamily="34" charset="0"/>
              </a:rPr>
              <a:t>ClassID</a:t>
            </a:r>
            <a:r>
              <a:rPr lang="zh-CN" altLang="en-US" sz="2400" dirty="0">
                <a:ea typeface="黑体" pitchFamily="2" charset="-122"/>
                <a:cs typeface="Arial" pitchFamily="34" charset="0"/>
              </a:rPr>
              <a:t>作为主键，</a:t>
            </a:r>
            <a:endParaRPr lang="en-US" altLang="zh-CN" sz="2400" dirty="0">
              <a:ea typeface="黑体" pitchFamily="2" charset="-122"/>
              <a:cs typeface="Arial" pitchFamily="34" charset="0"/>
            </a:endParaRPr>
          </a:p>
          <a:p>
            <a:pPr marL="820738" lvl="1" indent="-363538" algn="just">
              <a:spcAft>
                <a:spcPts val="600"/>
              </a:spcAft>
              <a:defRPr/>
            </a:pPr>
            <a:r>
              <a:rPr lang="en-US" altLang="zh-CN" sz="2400" dirty="0">
                <a:ea typeface="黑体" pitchFamily="2" charset="-122"/>
                <a:cs typeface="Arial" pitchFamily="34" charset="0"/>
              </a:rPr>
              <a:t>               </a:t>
            </a:r>
            <a:r>
              <a:rPr lang="zh-CN" altLang="en-US" sz="2400" dirty="0">
                <a:ea typeface="黑体" pitchFamily="2" charset="-122"/>
                <a:cs typeface="Arial" pitchFamily="34" charset="0"/>
              </a:rPr>
              <a:t>输出</a:t>
            </a:r>
            <a:r>
              <a:rPr lang="en-US" altLang="zh-CN" sz="2400" dirty="0">
                <a:ea typeface="黑体" pitchFamily="2" charset="-122"/>
                <a:cs typeface="Arial" pitchFamily="34" charset="0"/>
              </a:rPr>
              <a:t>(</a:t>
            </a:r>
            <a:r>
              <a:rPr lang="en-US" altLang="zh-CN" sz="2400" dirty="0" err="1">
                <a:ea typeface="黑体" pitchFamily="2" charset="-122"/>
                <a:cs typeface="Arial" pitchFamily="34" charset="0"/>
              </a:rPr>
              <a:t>ClassID</a:t>
            </a:r>
            <a:r>
              <a:rPr lang="en-US" altLang="zh-CN" sz="2400" dirty="0">
                <a:ea typeface="黑体" pitchFamily="2" charset="-122"/>
                <a:cs typeface="Arial" pitchFamily="34" charset="0"/>
              </a:rPr>
              <a:t>, &lt;true/false</a:t>
            </a:r>
            <a:r>
              <a:rPr lang="zh-CN" altLang="en-US" sz="2400" dirty="0">
                <a:ea typeface="黑体" pitchFamily="2" charset="-122"/>
                <a:cs typeface="Arial" pitchFamily="34" charset="0"/>
              </a:rPr>
              <a:t>，特征向量</a:t>
            </a:r>
            <a:r>
              <a:rPr lang="en-US" altLang="zh-CN" sz="2400" dirty="0">
                <a:ea typeface="黑体" pitchFamily="2" charset="-122"/>
                <a:cs typeface="Arial" pitchFamily="34" charset="0"/>
              </a:rPr>
              <a:t>&gt;)</a:t>
            </a:r>
          </a:p>
          <a:p>
            <a:pPr marL="820738" lvl="1" indent="-363538" algn="just">
              <a:spcAft>
                <a:spcPts val="600"/>
              </a:spcAft>
              <a:defRPr/>
            </a:pPr>
            <a:r>
              <a:rPr lang="en-US" altLang="zh-CN" sz="2400" dirty="0">
                <a:ea typeface="黑体" pitchFamily="2" charset="-122"/>
                <a:cs typeface="Arial" pitchFamily="34" charset="0"/>
              </a:rPr>
              <a:t>          Reduce: </a:t>
            </a:r>
            <a:r>
              <a:rPr lang="zh-CN" altLang="en-US" sz="2400" dirty="0">
                <a:ea typeface="黑体" pitchFamily="2" charset="-122"/>
                <a:cs typeface="Arial" pitchFamily="34" charset="0"/>
              </a:rPr>
              <a:t>具有相同</a:t>
            </a:r>
            <a:r>
              <a:rPr lang="en-US" altLang="zh-CN" sz="2400" dirty="0" err="1">
                <a:ea typeface="黑体" pitchFamily="2" charset="-122"/>
                <a:cs typeface="Arial" pitchFamily="34" charset="0"/>
              </a:rPr>
              <a:t>ClassID</a:t>
            </a:r>
            <a:r>
              <a:rPr lang="zh-CN" altLang="en-US" sz="2400" dirty="0">
                <a:ea typeface="黑体" pitchFamily="2" charset="-122"/>
                <a:cs typeface="Arial" pitchFamily="34" charset="0"/>
              </a:rPr>
              <a:t>的键值对进入同一个   </a:t>
            </a:r>
            <a:endParaRPr lang="en-US" altLang="zh-CN" sz="2400" dirty="0">
              <a:ea typeface="黑体" pitchFamily="2" charset="-122"/>
              <a:cs typeface="Arial" pitchFamily="34" charset="0"/>
            </a:endParaRPr>
          </a:p>
          <a:p>
            <a:pPr marL="820738" lvl="1" indent="-363538" algn="just">
              <a:spcAft>
                <a:spcPts val="600"/>
              </a:spcAft>
              <a:defRPr/>
            </a:pPr>
            <a:r>
              <a:rPr lang="en-US" altLang="zh-CN" sz="2400" dirty="0">
                <a:ea typeface="黑体" pitchFamily="2" charset="-122"/>
                <a:cs typeface="Arial" pitchFamily="34" charset="0"/>
              </a:rPr>
              <a:t>               Reduce</a:t>
            </a:r>
            <a:r>
              <a:rPr lang="zh-CN" altLang="en-US" sz="2400" dirty="0">
                <a:ea typeface="黑体" pitchFamily="2" charset="-122"/>
                <a:cs typeface="Arial" pitchFamily="34" charset="0"/>
              </a:rPr>
              <a:t>，然后训练出一个</a:t>
            </a:r>
            <a:r>
              <a:rPr lang="en-US" altLang="zh-CN" sz="2400" dirty="0">
                <a:ea typeface="黑体" pitchFamily="2" charset="-122"/>
                <a:cs typeface="Arial" pitchFamily="34" charset="0"/>
              </a:rPr>
              <a:t>2-Class SVM</a:t>
            </a:r>
            <a:r>
              <a:rPr lang="zh-CN" altLang="en-US" sz="2400" dirty="0">
                <a:ea typeface="黑体" pitchFamily="2" charset="-122"/>
                <a:cs typeface="Arial" pitchFamily="34" charset="0"/>
              </a:rPr>
              <a:t>分类模型</a:t>
            </a:r>
            <a:endParaRPr lang="en-US" altLang="zh-CN" sz="2400" dirty="0">
              <a:ea typeface="黑体" pitchFamily="2" charset="-122"/>
              <a:cs typeface="Arial" pitchFamily="34" charset="0"/>
            </a:endParaRPr>
          </a:p>
          <a:p>
            <a:pPr marL="820738" lvl="1" indent="-363538" algn="just">
              <a:spcAft>
                <a:spcPts val="600"/>
              </a:spcAft>
              <a:defRPr/>
            </a:pPr>
            <a:r>
              <a:rPr lang="zh-CN" altLang="en-US" sz="2400" dirty="0">
                <a:ea typeface="黑体" pitchFamily="2" charset="-122"/>
                <a:cs typeface="Arial" pitchFamily="34" charset="0"/>
              </a:rPr>
              <a:t>               共输出</a:t>
            </a:r>
            <a:r>
              <a:rPr lang="en-US" altLang="zh-CN" sz="2400" dirty="0">
                <a:ea typeface="黑体" pitchFamily="2" charset="-122"/>
                <a:cs typeface="Arial" pitchFamily="34" charset="0"/>
              </a:rPr>
              <a:t>480</a:t>
            </a:r>
            <a:r>
              <a:rPr lang="zh-CN" altLang="en-US" sz="2400" dirty="0">
                <a:ea typeface="黑体" pitchFamily="2" charset="-122"/>
                <a:cs typeface="Arial" pitchFamily="34" charset="0"/>
              </a:rPr>
              <a:t>个</a:t>
            </a:r>
            <a:r>
              <a:rPr lang="en-US" altLang="zh-CN" sz="2400" dirty="0">
                <a:ea typeface="黑体" pitchFamily="2" charset="-122"/>
                <a:cs typeface="Arial" pitchFamily="34" charset="0"/>
              </a:rPr>
              <a:t>2-Class SVM</a:t>
            </a:r>
            <a:r>
              <a:rPr lang="zh-CN" altLang="en-US" sz="2400" dirty="0">
                <a:ea typeface="黑体" pitchFamily="2" charset="-122"/>
                <a:cs typeface="Arial" pitchFamily="34" charset="0"/>
              </a:rPr>
              <a:t>分类模型</a:t>
            </a:r>
            <a:endParaRPr lang="en-US" altLang="zh-CN" sz="2400" dirty="0">
              <a:ea typeface="黑体" pitchFamily="2" charset="-122"/>
              <a:cs typeface="Arial" pitchFamily="34" charset="0"/>
            </a:endParaRPr>
          </a:p>
          <a:p>
            <a:pPr marL="820738" lvl="1" indent="-363538" algn="just">
              <a:buFont typeface="Wingdings" pitchFamily="2" charset="2"/>
              <a:buChar char="l"/>
              <a:defRPr/>
            </a:pPr>
            <a:endParaRPr lang="en-US" altLang="zh-CN" sz="2400" dirty="0">
              <a:ea typeface="黑体" pitchFamily="2" charset="-122"/>
              <a:cs typeface="Arial" pitchFamily="34" charset="0"/>
            </a:endParaRPr>
          </a:p>
        </p:txBody>
      </p:sp>
    </p:spTree>
    <p:extLst>
      <p:ext uri="{BB962C8B-B14F-4D97-AF65-F5344CB8AC3E}">
        <p14:creationId xmlns:p14="http://schemas.microsoft.com/office/powerpoint/2010/main" val="4773407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673099" y="305504"/>
            <a:ext cx="8189531" cy="586722"/>
          </a:xfrm>
        </p:spPr>
        <p:txBody>
          <a:bodyPr rtlCol="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fontAlgn="auto">
              <a:spcAft>
                <a:spcPts val="0"/>
              </a:spcAft>
              <a:defRPr/>
            </a:pPr>
            <a:r>
              <a:rPr lang="en-US" altLang="zh-CN" sz="2400" dirty="0">
                <a:ln>
                  <a:solidFill>
                    <a:srgbClr val="FF0000"/>
                  </a:solidFill>
                </a:ln>
                <a:solidFill>
                  <a:srgbClr val="C00000"/>
                </a:solidFill>
                <a:latin typeface="黑体" pitchFamily="2" charset="-122"/>
                <a:ea typeface="黑体" pitchFamily="2" charset="-122"/>
              </a:rPr>
              <a:t>SVM</a:t>
            </a:r>
            <a:r>
              <a:rPr lang="zh-CN" altLang="en-US" sz="2400" dirty="0">
                <a:ln>
                  <a:solidFill>
                    <a:srgbClr val="FF0000"/>
                  </a:solidFill>
                </a:ln>
                <a:solidFill>
                  <a:srgbClr val="C00000"/>
                </a:solidFill>
                <a:latin typeface="黑体" pitchFamily="2" charset="-122"/>
                <a:ea typeface="黑体" pitchFamily="2" charset="-122"/>
              </a:rPr>
              <a:t>短文本多分类并行化算法</a:t>
            </a:r>
            <a:endParaRPr lang="zh-CN" altLang="en-US" sz="2400" dirty="0"/>
          </a:p>
        </p:txBody>
      </p:sp>
      <p:sp>
        <p:nvSpPr>
          <p:cNvPr id="73731" name="Rectangle 6"/>
          <p:cNvSpPr>
            <a:spLocks noChangeArrowheads="1"/>
          </p:cNvSpPr>
          <p:nvPr/>
        </p:nvSpPr>
        <p:spPr bwMode="auto">
          <a:xfrm>
            <a:off x="465138" y="974725"/>
            <a:ext cx="8305800" cy="539750"/>
          </a:xfrm>
          <a:prstGeom prst="rect">
            <a:avLst/>
          </a:prstGeom>
          <a:noFill/>
          <a:ln w="9525">
            <a:noFill/>
            <a:miter lim="800000"/>
            <a:headEnd/>
            <a:tailEnd/>
          </a:ln>
        </p:spPr>
        <p:txBody>
          <a:bodyPr>
            <a:spAutoFit/>
          </a:bodyPr>
          <a:lstStyle/>
          <a:p>
            <a:pPr marL="273050" indent="-273050">
              <a:lnSpc>
                <a:spcPct val="120000"/>
              </a:lnSpc>
              <a:spcAft>
                <a:spcPts val="1200"/>
              </a:spcAft>
              <a:buClr>
                <a:schemeClr val="accent1"/>
              </a:buClr>
              <a:buSzPct val="85000"/>
            </a:pPr>
            <a:r>
              <a:rPr lang="zh-CN" altLang="en-US" sz="2800">
                <a:solidFill>
                  <a:srgbClr val="00B050"/>
                </a:solidFill>
                <a:latin typeface="黑体" pitchFamily="2" charset="-122"/>
                <a:ea typeface="黑体" pitchFamily="2" charset="-122"/>
              </a:rPr>
              <a:t>大规模短文本多分类并行化算法</a:t>
            </a:r>
            <a:endParaRPr lang="en-US" altLang="zh-CN" sz="2800">
              <a:solidFill>
                <a:srgbClr val="00B050"/>
              </a:solidFill>
              <a:latin typeface="黑体" pitchFamily="2" charset="-122"/>
              <a:ea typeface="黑体" pitchFamily="2" charset="-122"/>
            </a:endParaRPr>
          </a:p>
        </p:txBody>
      </p:sp>
      <p:pic>
        <p:nvPicPr>
          <p:cNvPr id="73732" name="Picture 2"/>
          <p:cNvPicPr>
            <a:picLocks noChangeAspect="1" noChangeArrowheads="1"/>
          </p:cNvPicPr>
          <p:nvPr/>
        </p:nvPicPr>
        <p:blipFill>
          <a:blip r:embed="rId2" cstate="print"/>
          <a:srcRect/>
          <a:stretch>
            <a:fillRect/>
          </a:stretch>
        </p:blipFill>
        <p:spPr bwMode="auto">
          <a:xfrm>
            <a:off x="195263" y="1825625"/>
            <a:ext cx="8874125" cy="4648200"/>
          </a:xfrm>
          <a:prstGeom prst="rect">
            <a:avLst/>
          </a:prstGeom>
          <a:noFill/>
          <a:ln w="9525">
            <a:noFill/>
            <a:miter lim="800000"/>
            <a:headEnd/>
            <a:tailEnd/>
          </a:ln>
        </p:spPr>
      </p:pic>
    </p:spTree>
    <p:extLst>
      <p:ext uri="{BB962C8B-B14F-4D97-AF65-F5344CB8AC3E}">
        <p14:creationId xmlns:p14="http://schemas.microsoft.com/office/powerpoint/2010/main" val="24794843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71499" y="254704"/>
            <a:ext cx="8189531" cy="586722"/>
          </a:xfrm>
        </p:spPr>
        <p:txBody>
          <a:bodyPr rtlCol="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en-US" altLang="zh-CN" sz="2400" dirty="0">
                <a:ln>
                  <a:solidFill>
                    <a:srgbClr val="FF0000"/>
                  </a:solidFill>
                </a:ln>
                <a:solidFill>
                  <a:srgbClr val="C00000"/>
                </a:solidFill>
                <a:latin typeface="黑体" pitchFamily="2" charset="-122"/>
                <a:ea typeface="黑体" pitchFamily="2" charset="-122"/>
                <a:cs typeface="+mj-cs"/>
              </a:rPr>
              <a:t>SVM</a:t>
            </a:r>
            <a:r>
              <a:rPr lang="zh-CN" altLang="en-US" sz="2400" dirty="0">
                <a:ln>
                  <a:solidFill>
                    <a:srgbClr val="FF0000"/>
                  </a:solidFill>
                </a:ln>
                <a:solidFill>
                  <a:srgbClr val="C00000"/>
                </a:solidFill>
                <a:latin typeface="黑体" pitchFamily="2" charset="-122"/>
                <a:ea typeface="黑体" pitchFamily="2" charset="-122"/>
                <a:cs typeface="+mj-cs"/>
              </a:rPr>
              <a:t>短文本多分类并行化算法</a:t>
            </a:r>
            <a:endParaRPr lang="en-US" altLang="zh-CN" sz="2400" dirty="0">
              <a:ln>
                <a:solidFill>
                  <a:srgbClr val="FF0000"/>
                </a:solidFill>
              </a:ln>
              <a:solidFill>
                <a:srgbClr val="C00000"/>
              </a:solidFill>
              <a:latin typeface="黑体" pitchFamily="2" charset="-122"/>
              <a:ea typeface="黑体" pitchFamily="2" charset="-122"/>
              <a:cs typeface="+mj-cs"/>
            </a:endParaRPr>
          </a:p>
        </p:txBody>
      </p:sp>
      <p:sp>
        <p:nvSpPr>
          <p:cNvPr id="7" name="Rectangle 6"/>
          <p:cNvSpPr/>
          <p:nvPr/>
        </p:nvSpPr>
        <p:spPr>
          <a:xfrm>
            <a:off x="388938" y="935038"/>
            <a:ext cx="8461375" cy="4539704"/>
          </a:xfrm>
          <a:prstGeom prst="rect">
            <a:avLst/>
          </a:prstGeom>
        </p:spPr>
        <p:txBody>
          <a:bodyPr>
            <a:spAutoFit/>
          </a:bodyPr>
          <a:lstStyle/>
          <a:p>
            <a:pPr algn="just">
              <a:spcAft>
                <a:spcPts val="1200"/>
              </a:spcAft>
              <a:defRPr/>
            </a:pPr>
            <a:r>
              <a:rPr lang="zh-CN" altLang="en-US" sz="2800" dirty="0">
                <a:solidFill>
                  <a:srgbClr val="00B050"/>
                </a:solidFill>
                <a:ea typeface="黑体" pitchFamily="2" charset="-122"/>
                <a:cs typeface="Arial" pitchFamily="34" charset="0"/>
              </a:rPr>
              <a:t>基本算法设计思路</a:t>
            </a:r>
            <a:endParaRPr lang="en-US" altLang="zh-CN" sz="2800" dirty="0">
              <a:solidFill>
                <a:srgbClr val="00B050"/>
              </a:solidFill>
              <a:ea typeface="黑体" pitchFamily="2" charset="-122"/>
              <a:cs typeface="Arial" pitchFamily="34" charset="0"/>
            </a:endParaRPr>
          </a:p>
          <a:p>
            <a:pPr marL="363538" indent="-363538" algn="just">
              <a:spcAft>
                <a:spcPts val="600"/>
              </a:spcAft>
              <a:buFont typeface="Wingdings" pitchFamily="2" charset="2"/>
              <a:buChar char="l"/>
              <a:defRPr/>
            </a:pPr>
            <a:r>
              <a:rPr lang="zh-CN" altLang="en-US" sz="2400" dirty="0">
                <a:ea typeface="黑体" pitchFamily="2" charset="-122"/>
                <a:cs typeface="Arial" pitchFamily="34" charset="0"/>
              </a:rPr>
              <a:t>为了提升训练和分类速度，上述所有算法都在</a:t>
            </a:r>
            <a:r>
              <a:rPr lang="en-US" altLang="zh-CN" sz="2400" dirty="0" err="1">
                <a:ea typeface="黑体" pitchFamily="2" charset="-122"/>
                <a:cs typeface="Arial" pitchFamily="34" charset="0"/>
              </a:rPr>
              <a:t>MapReduce</a:t>
            </a:r>
            <a:r>
              <a:rPr lang="en-US" altLang="zh-CN" sz="2400" dirty="0">
                <a:ea typeface="黑体" pitchFamily="2" charset="-122"/>
                <a:cs typeface="Arial" pitchFamily="34" charset="0"/>
              </a:rPr>
              <a:t> </a:t>
            </a:r>
            <a:r>
              <a:rPr lang="zh-CN" altLang="en-US" sz="2400" dirty="0">
                <a:ea typeface="黑体" pitchFamily="2" charset="-122"/>
                <a:cs typeface="Arial" pitchFamily="34" charset="0"/>
              </a:rPr>
              <a:t>框架下实现，分两步</a:t>
            </a:r>
            <a:r>
              <a:rPr lang="en-US" altLang="zh-CN" sz="2400" dirty="0" err="1">
                <a:ea typeface="黑体" pitchFamily="2" charset="-122"/>
                <a:cs typeface="Arial" pitchFamily="34" charset="0"/>
              </a:rPr>
              <a:t>MapReduce</a:t>
            </a:r>
            <a:r>
              <a:rPr lang="zh-CN" altLang="en-US" sz="2400" dirty="0">
                <a:ea typeface="黑体" pitchFamily="2" charset="-122"/>
                <a:cs typeface="Arial" pitchFamily="34" charset="0"/>
              </a:rPr>
              <a:t>处理完成</a:t>
            </a:r>
            <a:endParaRPr lang="en-US" altLang="zh-CN" sz="2400" dirty="0">
              <a:ea typeface="黑体" pitchFamily="2" charset="-122"/>
              <a:cs typeface="Arial" pitchFamily="34" charset="0"/>
            </a:endParaRPr>
          </a:p>
          <a:p>
            <a:pPr marL="820738" lvl="1" indent="-363538" algn="just">
              <a:spcAft>
                <a:spcPts val="600"/>
              </a:spcAft>
              <a:defRPr/>
            </a:pPr>
            <a:r>
              <a:rPr lang="zh-CN" altLang="en-US" sz="2400" dirty="0">
                <a:solidFill>
                  <a:srgbClr val="0066FF"/>
                </a:solidFill>
                <a:ea typeface="黑体" pitchFamily="2" charset="-122"/>
                <a:cs typeface="Arial" pitchFamily="34" charset="0"/>
              </a:rPr>
              <a:t>第二步：用</a:t>
            </a:r>
            <a:r>
              <a:rPr lang="en-US" altLang="zh-CN" sz="2400" dirty="0">
                <a:solidFill>
                  <a:srgbClr val="0066FF"/>
                </a:solidFill>
                <a:ea typeface="黑体" pitchFamily="2" charset="-122"/>
                <a:cs typeface="Arial" pitchFamily="34" charset="0"/>
              </a:rPr>
              <a:t>480</a:t>
            </a:r>
            <a:r>
              <a:rPr lang="zh-CN" altLang="en-US" sz="2400" dirty="0">
                <a:solidFill>
                  <a:srgbClr val="0066FF"/>
                </a:solidFill>
                <a:ea typeface="黑体" pitchFamily="2" charset="-122"/>
                <a:cs typeface="Arial" pitchFamily="34" charset="0"/>
              </a:rPr>
              <a:t>个</a:t>
            </a:r>
            <a:r>
              <a:rPr lang="en-US" altLang="zh-CN" sz="2400" dirty="0">
                <a:solidFill>
                  <a:srgbClr val="0066FF"/>
                </a:solidFill>
                <a:ea typeface="黑体" pitchFamily="2" charset="-122"/>
                <a:cs typeface="Arial" pitchFamily="34" charset="0"/>
              </a:rPr>
              <a:t>2-Class</a:t>
            </a:r>
            <a:r>
              <a:rPr lang="zh-CN" altLang="en-US" sz="2400" dirty="0">
                <a:solidFill>
                  <a:srgbClr val="0066FF"/>
                </a:solidFill>
                <a:ea typeface="黑体" pitchFamily="2" charset="-122"/>
                <a:cs typeface="Arial" pitchFamily="34" charset="0"/>
              </a:rPr>
              <a:t>分类器模型处理测试数据</a:t>
            </a:r>
            <a:endParaRPr lang="en-US" altLang="zh-CN" sz="2800" dirty="0">
              <a:solidFill>
                <a:srgbClr val="0066FF"/>
              </a:solidFill>
              <a:ea typeface="黑体" pitchFamily="2" charset="-122"/>
              <a:cs typeface="Arial" pitchFamily="34" charset="0"/>
            </a:endParaRPr>
          </a:p>
          <a:p>
            <a:pPr marL="820738" lvl="1" indent="-363538" algn="just">
              <a:spcAft>
                <a:spcPts val="600"/>
              </a:spcAft>
              <a:defRPr/>
            </a:pPr>
            <a:r>
              <a:rPr lang="en-US" altLang="zh-CN" sz="2400" dirty="0">
                <a:ea typeface="黑体" pitchFamily="2" charset="-122"/>
                <a:cs typeface="Arial" pitchFamily="34" charset="0"/>
              </a:rPr>
              <a:t>          Map</a:t>
            </a:r>
            <a:r>
              <a:rPr lang="zh-CN" altLang="en-US" sz="2400" dirty="0">
                <a:ea typeface="黑体" pitchFamily="2" charset="-122"/>
                <a:cs typeface="Arial" pitchFamily="34" charset="0"/>
              </a:rPr>
              <a:t>：将每个测试样本，以</a:t>
            </a:r>
            <a:r>
              <a:rPr lang="en-US" altLang="zh-CN" sz="2400" dirty="0" err="1">
                <a:ea typeface="黑体" pitchFamily="2" charset="-122"/>
                <a:cs typeface="Arial" pitchFamily="34" charset="0"/>
              </a:rPr>
              <a:t>SampleID</a:t>
            </a:r>
            <a:r>
              <a:rPr lang="zh-CN" altLang="en-US" sz="2400" dirty="0">
                <a:ea typeface="黑体" pitchFamily="2" charset="-122"/>
                <a:cs typeface="Arial" pitchFamily="34" charset="0"/>
              </a:rPr>
              <a:t>作为主键，</a:t>
            </a:r>
            <a:endParaRPr lang="en-US" altLang="zh-CN" sz="2400" dirty="0">
              <a:ea typeface="黑体" pitchFamily="2" charset="-122"/>
              <a:cs typeface="Arial" pitchFamily="34" charset="0"/>
            </a:endParaRPr>
          </a:p>
          <a:p>
            <a:pPr marL="820738" lvl="1" indent="-363538" algn="just">
              <a:spcAft>
                <a:spcPts val="600"/>
              </a:spcAft>
              <a:defRPr/>
            </a:pPr>
            <a:r>
              <a:rPr lang="en-US" altLang="zh-CN" sz="2400" dirty="0">
                <a:ea typeface="黑体" pitchFamily="2" charset="-122"/>
                <a:cs typeface="Arial" pitchFamily="34" charset="0"/>
              </a:rPr>
              <a:t>               </a:t>
            </a:r>
            <a:r>
              <a:rPr lang="zh-CN" altLang="en-US" sz="2400" dirty="0">
                <a:ea typeface="黑体" pitchFamily="2" charset="-122"/>
                <a:cs typeface="Arial" pitchFamily="34" charset="0"/>
              </a:rPr>
              <a:t>输出</a:t>
            </a:r>
            <a:r>
              <a:rPr lang="en-US" altLang="zh-CN" sz="2400" dirty="0">
                <a:ea typeface="黑体" pitchFamily="2" charset="-122"/>
                <a:cs typeface="Arial" pitchFamily="34" charset="0"/>
              </a:rPr>
              <a:t>(</a:t>
            </a:r>
            <a:r>
              <a:rPr lang="en-US" altLang="zh-CN" sz="2400" dirty="0" err="1">
                <a:ea typeface="黑体" pitchFamily="2" charset="-122"/>
                <a:cs typeface="Arial" pitchFamily="34" charset="0"/>
              </a:rPr>
              <a:t>SampleID</a:t>
            </a:r>
            <a:r>
              <a:rPr lang="en-US" altLang="zh-CN" sz="2400" dirty="0">
                <a:ea typeface="黑体" pitchFamily="2" charset="-122"/>
                <a:cs typeface="Arial" pitchFamily="34" charset="0"/>
              </a:rPr>
              <a:t>, &lt;</a:t>
            </a:r>
            <a:r>
              <a:rPr lang="en-US" altLang="zh-CN" sz="2400" dirty="0" err="1">
                <a:ea typeface="黑体" pitchFamily="2" charset="-122"/>
                <a:cs typeface="Arial" pitchFamily="34" charset="0"/>
              </a:rPr>
              <a:t>LableID</a:t>
            </a:r>
            <a:r>
              <a:rPr lang="zh-CN" altLang="en-US" sz="2400" dirty="0">
                <a:ea typeface="黑体" pitchFamily="2" charset="-122"/>
                <a:cs typeface="Arial" pitchFamily="34" charset="0"/>
              </a:rPr>
              <a:t>，评分</a:t>
            </a:r>
            <a:r>
              <a:rPr lang="en-US" altLang="zh-CN" sz="2400" dirty="0">
                <a:ea typeface="黑体" pitchFamily="2" charset="-122"/>
                <a:cs typeface="Arial" pitchFamily="34" charset="0"/>
              </a:rPr>
              <a:t>Score&gt;)</a:t>
            </a:r>
          </a:p>
          <a:p>
            <a:pPr marL="820738" lvl="1" indent="-363538" algn="just">
              <a:spcAft>
                <a:spcPts val="600"/>
              </a:spcAft>
              <a:defRPr/>
            </a:pPr>
            <a:r>
              <a:rPr lang="en-US" altLang="zh-CN" sz="2400" dirty="0">
                <a:ea typeface="黑体" pitchFamily="2" charset="-122"/>
                <a:cs typeface="Arial" pitchFamily="34" charset="0"/>
              </a:rPr>
              <a:t>          Reduce: </a:t>
            </a:r>
            <a:r>
              <a:rPr lang="zh-CN" altLang="en-US" sz="2400" dirty="0">
                <a:ea typeface="黑体" pitchFamily="2" charset="-122"/>
                <a:cs typeface="Arial" pitchFamily="34" charset="0"/>
              </a:rPr>
              <a:t>具有相同</a:t>
            </a:r>
            <a:r>
              <a:rPr lang="en-US" altLang="zh-CN" sz="2400" dirty="0" err="1">
                <a:ea typeface="黑体" pitchFamily="2" charset="-122"/>
                <a:cs typeface="Arial" pitchFamily="34" charset="0"/>
              </a:rPr>
              <a:t>SampleID</a:t>
            </a:r>
            <a:r>
              <a:rPr lang="zh-CN" altLang="en-US" sz="2400" dirty="0">
                <a:ea typeface="黑体" pitchFamily="2" charset="-122"/>
                <a:cs typeface="Arial" pitchFamily="34" charset="0"/>
              </a:rPr>
              <a:t>的键值对进入同一个   </a:t>
            </a:r>
            <a:endParaRPr lang="en-US" altLang="zh-CN" sz="2400" dirty="0">
              <a:ea typeface="黑体" pitchFamily="2" charset="-122"/>
              <a:cs typeface="Arial" pitchFamily="34" charset="0"/>
            </a:endParaRPr>
          </a:p>
          <a:p>
            <a:pPr marL="820738" lvl="1" indent="-363538" algn="just">
              <a:spcAft>
                <a:spcPts val="600"/>
              </a:spcAft>
              <a:defRPr/>
            </a:pPr>
            <a:r>
              <a:rPr lang="en-US" altLang="zh-CN" sz="2400" dirty="0">
                <a:ea typeface="黑体" pitchFamily="2" charset="-122"/>
                <a:cs typeface="Arial" pitchFamily="34" charset="0"/>
              </a:rPr>
              <a:t>               Reduce</a:t>
            </a:r>
            <a:r>
              <a:rPr lang="zh-CN" altLang="en-US" sz="2400" dirty="0">
                <a:ea typeface="黑体" pitchFamily="2" charset="-122"/>
                <a:cs typeface="Arial" pitchFamily="34" charset="0"/>
              </a:rPr>
              <a:t>，然后以最高评分者对应的标记作为该样</a:t>
            </a:r>
            <a:endParaRPr lang="en-US" altLang="zh-CN" sz="2400" dirty="0">
              <a:ea typeface="黑体" pitchFamily="2" charset="-122"/>
              <a:cs typeface="Arial" pitchFamily="34" charset="0"/>
            </a:endParaRPr>
          </a:p>
          <a:p>
            <a:pPr marL="820738" lvl="1" indent="-363538" algn="just">
              <a:spcAft>
                <a:spcPts val="600"/>
              </a:spcAft>
              <a:defRPr/>
            </a:pPr>
            <a:r>
              <a:rPr lang="en-US" altLang="zh-CN" sz="2400" dirty="0">
                <a:ea typeface="黑体" pitchFamily="2" charset="-122"/>
                <a:cs typeface="Arial" pitchFamily="34" charset="0"/>
              </a:rPr>
              <a:t>               </a:t>
            </a:r>
            <a:r>
              <a:rPr lang="zh-CN" altLang="en-US" sz="2400" dirty="0">
                <a:ea typeface="黑体" pitchFamily="2" charset="-122"/>
                <a:cs typeface="Arial" pitchFamily="34" charset="0"/>
              </a:rPr>
              <a:t>本最终的标记；虽然是最高评分，但仍然低于最</a:t>
            </a:r>
            <a:endParaRPr lang="en-US" altLang="zh-CN" sz="2400" dirty="0">
              <a:ea typeface="黑体" pitchFamily="2" charset="-122"/>
              <a:cs typeface="Arial" pitchFamily="34" charset="0"/>
            </a:endParaRPr>
          </a:p>
          <a:p>
            <a:pPr marL="820738" lvl="1" indent="-363538" algn="just">
              <a:spcAft>
                <a:spcPts val="600"/>
              </a:spcAft>
              <a:defRPr/>
            </a:pPr>
            <a:r>
              <a:rPr lang="en-US" altLang="zh-CN" sz="2400" dirty="0">
                <a:ea typeface="黑体" pitchFamily="2" charset="-122"/>
                <a:cs typeface="Arial" pitchFamily="34" charset="0"/>
              </a:rPr>
              <a:t>              </a:t>
            </a:r>
            <a:r>
              <a:rPr lang="zh-CN" altLang="en-US" sz="2400" dirty="0">
                <a:ea typeface="黑体" pitchFamily="2" charset="-122"/>
                <a:cs typeface="Arial" pitchFamily="34" charset="0"/>
              </a:rPr>
              <a:t>小阈值，则判定为不属于已知的</a:t>
            </a:r>
            <a:r>
              <a:rPr lang="en-US" altLang="zh-CN" sz="2400" dirty="0">
                <a:ea typeface="黑体" pitchFamily="2" charset="-122"/>
                <a:cs typeface="Arial" pitchFamily="34" charset="0"/>
              </a:rPr>
              <a:t>480</a:t>
            </a:r>
            <a:r>
              <a:rPr lang="zh-CN" altLang="en-US" sz="2400" dirty="0">
                <a:ea typeface="黑体" pitchFamily="2" charset="-122"/>
                <a:cs typeface="Arial" pitchFamily="34" charset="0"/>
              </a:rPr>
              <a:t>个类</a:t>
            </a:r>
            <a:endParaRPr lang="en-US" altLang="zh-CN" sz="2400" dirty="0">
              <a:ea typeface="黑体" pitchFamily="2" charset="-122"/>
              <a:cs typeface="Arial" pitchFamily="34" charset="0"/>
            </a:endParaRPr>
          </a:p>
        </p:txBody>
      </p:sp>
    </p:spTree>
    <p:extLst>
      <p:ext uri="{BB962C8B-B14F-4D97-AF65-F5344CB8AC3E}">
        <p14:creationId xmlns:p14="http://schemas.microsoft.com/office/powerpoint/2010/main" val="341675121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6"/>
          <p:cNvSpPr>
            <a:spLocks noChangeArrowheads="1"/>
          </p:cNvSpPr>
          <p:nvPr/>
        </p:nvSpPr>
        <p:spPr bwMode="auto">
          <a:xfrm>
            <a:off x="452438" y="1012825"/>
            <a:ext cx="8305800" cy="539750"/>
          </a:xfrm>
          <a:prstGeom prst="rect">
            <a:avLst/>
          </a:prstGeom>
          <a:noFill/>
          <a:ln w="9525">
            <a:noFill/>
            <a:miter lim="800000"/>
            <a:headEnd/>
            <a:tailEnd/>
          </a:ln>
        </p:spPr>
        <p:txBody>
          <a:bodyPr>
            <a:spAutoFit/>
          </a:bodyPr>
          <a:lstStyle/>
          <a:p>
            <a:pPr marL="273050" indent="-273050">
              <a:lnSpc>
                <a:spcPct val="120000"/>
              </a:lnSpc>
              <a:spcAft>
                <a:spcPts val="1200"/>
              </a:spcAft>
              <a:buClr>
                <a:schemeClr val="accent1"/>
              </a:buClr>
              <a:buSzPct val="85000"/>
            </a:pPr>
            <a:r>
              <a:rPr lang="zh-CN" altLang="en-US" sz="2800">
                <a:solidFill>
                  <a:srgbClr val="00B050"/>
                </a:solidFill>
                <a:latin typeface="黑体" pitchFamily="2" charset="-122"/>
                <a:ea typeface="黑体" pitchFamily="2" charset="-122"/>
              </a:rPr>
              <a:t>大规模短文本多分类并行化算法</a:t>
            </a:r>
            <a:endParaRPr lang="en-US" altLang="zh-CN" sz="2800">
              <a:solidFill>
                <a:srgbClr val="00B050"/>
              </a:solidFill>
              <a:latin typeface="黑体" pitchFamily="2" charset="-122"/>
              <a:ea typeface="黑体" pitchFamily="2" charset="-122"/>
            </a:endParaRPr>
          </a:p>
        </p:txBody>
      </p:sp>
      <p:pic>
        <p:nvPicPr>
          <p:cNvPr id="75779" name="Picture 2"/>
          <p:cNvPicPr>
            <a:picLocks noChangeAspect="1" noChangeArrowheads="1"/>
          </p:cNvPicPr>
          <p:nvPr/>
        </p:nvPicPr>
        <p:blipFill>
          <a:blip r:embed="rId2" cstate="print"/>
          <a:srcRect l="4800"/>
          <a:stretch>
            <a:fillRect/>
          </a:stretch>
        </p:blipFill>
        <p:spPr bwMode="auto">
          <a:xfrm>
            <a:off x="420688" y="1900238"/>
            <a:ext cx="8345487" cy="4822825"/>
          </a:xfrm>
          <a:prstGeom prst="rect">
            <a:avLst/>
          </a:prstGeom>
          <a:noFill/>
          <a:ln w="9525">
            <a:noFill/>
            <a:miter lim="800000"/>
            <a:headEnd/>
            <a:tailEnd/>
          </a:ln>
        </p:spPr>
      </p:pic>
      <p:sp>
        <p:nvSpPr>
          <p:cNvPr id="9" name="Title 1"/>
          <p:cNvSpPr>
            <a:spLocks noGrp="1"/>
          </p:cNvSpPr>
          <p:nvPr>
            <p:ph type="title"/>
          </p:nvPr>
        </p:nvSpPr>
        <p:spPr>
          <a:xfrm>
            <a:off x="673099" y="305504"/>
            <a:ext cx="8189531" cy="586722"/>
          </a:xfrm>
        </p:spPr>
        <p:txBody>
          <a:bodyPr rtlCol="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fontAlgn="auto">
              <a:spcAft>
                <a:spcPts val="0"/>
              </a:spcAft>
              <a:defRPr/>
            </a:pPr>
            <a:r>
              <a:rPr lang="en-US" altLang="zh-CN" sz="2400" dirty="0">
                <a:ln>
                  <a:solidFill>
                    <a:srgbClr val="FF0000"/>
                  </a:solidFill>
                </a:ln>
                <a:solidFill>
                  <a:srgbClr val="C00000"/>
                </a:solidFill>
                <a:latin typeface="黑体" pitchFamily="2" charset="-122"/>
                <a:ea typeface="黑体" pitchFamily="2" charset="-122"/>
              </a:rPr>
              <a:t>SVM</a:t>
            </a:r>
            <a:r>
              <a:rPr lang="zh-CN" altLang="en-US" sz="2400" dirty="0">
                <a:ln>
                  <a:solidFill>
                    <a:srgbClr val="FF0000"/>
                  </a:solidFill>
                </a:ln>
                <a:solidFill>
                  <a:srgbClr val="C00000"/>
                </a:solidFill>
                <a:latin typeface="黑体" pitchFamily="2" charset="-122"/>
                <a:ea typeface="黑体" pitchFamily="2" charset="-122"/>
              </a:rPr>
              <a:t>短文本多分类并行化算法</a:t>
            </a:r>
            <a:endParaRPr lang="zh-CN" altLang="en-US" sz="2400" dirty="0"/>
          </a:p>
        </p:txBody>
      </p:sp>
    </p:spTree>
    <p:extLst>
      <p:ext uri="{BB962C8B-B14F-4D97-AF65-F5344CB8AC3E}">
        <p14:creationId xmlns:p14="http://schemas.microsoft.com/office/powerpoint/2010/main" val="5810708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EF08996-F42B-48DC-83C3-A1DE38BA4832}"/>
              </a:ext>
            </a:extLst>
          </p:cNvPr>
          <p:cNvSpPr>
            <a:spLocks noGrp="1"/>
          </p:cNvSpPr>
          <p:nvPr>
            <p:ph type="body" sz="quarter" idx="13"/>
          </p:nvPr>
        </p:nvSpPr>
        <p:spPr/>
        <p:txBody>
          <a:bodyPr/>
          <a:lstStyle/>
          <a:p>
            <a:endParaRPr lang="zh-CN" altLang="en-US"/>
          </a:p>
        </p:txBody>
      </p:sp>
      <p:sp>
        <p:nvSpPr>
          <p:cNvPr id="3" name="文本框 2">
            <a:extLst>
              <a:ext uri="{FF2B5EF4-FFF2-40B4-BE49-F238E27FC236}">
                <a16:creationId xmlns:a16="http://schemas.microsoft.com/office/drawing/2014/main" id="{0F5D126A-2353-40AA-9CAE-713E80B26819}"/>
              </a:ext>
            </a:extLst>
          </p:cNvPr>
          <p:cNvSpPr txBox="1"/>
          <p:nvPr/>
        </p:nvSpPr>
        <p:spPr>
          <a:xfrm>
            <a:off x="466344" y="1551235"/>
            <a:ext cx="8211312" cy="2677656"/>
          </a:xfrm>
          <a:prstGeom prst="rect">
            <a:avLst/>
          </a:prstGeom>
          <a:noFill/>
        </p:spPr>
        <p:txBody>
          <a:bodyPr wrap="square" rtlCol="0">
            <a:spAutoFit/>
          </a:bodyPr>
          <a:lstStyle/>
          <a:p>
            <a:r>
              <a:rPr lang="zh-CN" altLang="en-US" sz="2800" dirty="0"/>
              <a:t>小练习，</a:t>
            </a:r>
            <a:r>
              <a:rPr lang="en-US" altLang="zh-CN" sz="2800" dirty="0"/>
              <a:t>Co-location pattern mining</a:t>
            </a:r>
          </a:p>
          <a:p>
            <a:r>
              <a:rPr lang="zh-CN" altLang="en-US" sz="2800" dirty="0"/>
              <a:t>给定一个兴趣点集（</a:t>
            </a:r>
            <a:r>
              <a:rPr lang="en-US" altLang="zh-CN" sz="2800" dirty="0"/>
              <a:t>point of interest</a:t>
            </a:r>
            <a:r>
              <a:rPr lang="zh-CN" altLang="en-US" sz="2800" dirty="0"/>
              <a:t>），每个点表示一个设施，有位置坐标、类型、名称。我们假设任意</a:t>
            </a:r>
            <a:r>
              <a:rPr lang="en-US" altLang="zh-CN" sz="2800" dirty="0"/>
              <a:t>N</a:t>
            </a:r>
            <a:r>
              <a:rPr lang="zh-CN" altLang="en-US" sz="2800" dirty="0"/>
              <a:t>个点互相之间距离不超过</a:t>
            </a:r>
            <a:r>
              <a:rPr lang="en-US" altLang="zh-CN" sz="2800" dirty="0"/>
              <a:t>200</a:t>
            </a:r>
            <a:r>
              <a:rPr lang="zh-CN" altLang="en-US" sz="2800" dirty="0"/>
              <a:t>米可以算作</a:t>
            </a:r>
            <a:r>
              <a:rPr lang="en-US" altLang="zh-CN" sz="2800" dirty="0"/>
              <a:t>N co-location</a:t>
            </a:r>
            <a:r>
              <a:rPr lang="zh-CN" altLang="en-US" sz="2800" dirty="0"/>
              <a:t>同现</a:t>
            </a:r>
            <a:r>
              <a:rPr lang="en-US" altLang="zh-CN" sz="2800" dirty="0"/>
              <a:t>, </a:t>
            </a:r>
            <a:r>
              <a:rPr lang="zh-CN" altLang="en-US" sz="2800" dirty="0"/>
              <a:t>请设计一个分布式计算程序，可以获得同现次数超过</a:t>
            </a:r>
            <a:r>
              <a:rPr lang="en-US" altLang="zh-CN" sz="2800" dirty="0"/>
              <a:t>X</a:t>
            </a:r>
            <a:r>
              <a:rPr lang="zh-CN" altLang="en-US" sz="2800" dirty="0"/>
              <a:t>的类型组合。</a:t>
            </a:r>
            <a:endParaRPr lang="en-US" altLang="zh-CN" sz="2800" dirty="0"/>
          </a:p>
        </p:txBody>
      </p:sp>
    </p:spTree>
    <p:extLst>
      <p:ext uri="{BB962C8B-B14F-4D97-AF65-F5344CB8AC3E}">
        <p14:creationId xmlns:p14="http://schemas.microsoft.com/office/powerpoint/2010/main" val="413215436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949CACE-4FC7-4F51-A32C-E0E19DE85579}"/>
              </a:ext>
            </a:extLst>
          </p:cNvPr>
          <p:cNvSpPr/>
          <p:nvPr/>
        </p:nvSpPr>
        <p:spPr>
          <a:xfrm>
            <a:off x="2858229" y="3027414"/>
            <a:ext cx="3427541" cy="646331"/>
          </a:xfrm>
          <a:prstGeom prst="rect">
            <a:avLst/>
          </a:prstGeom>
        </p:spPr>
        <p:txBody>
          <a:bodyPr wrap="none">
            <a:spAutoFit/>
          </a:bodyPr>
          <a:lstStyle/>
          <a:p>
            <a:pPr algn="ctr"/>
            <a:r>
              <a:rPr lang="zh-CN" altLang="en-US" sz="3600" b="1" dirty="0">
                <a:solidFill>
                  <a:schemeClr val="accent1"/>
                </a:solidFill>
                <a:latin typeface="+mj-ea"/>
                <a:ea typeface="+mj-ea"/>
              </a:rPr>
              <a:t>空间大数据分析</a:t>
            </a:r>
          </a:p>
        </p:txBody>
      </p:sp>
      <p:sp>
        <p:nvSpPr>
          <p:cNvPr id="8" name="矩形 7">
            <a:extLst>
              <a:ext uri="{FF2B5EF4-FFF2-40B4-BE49-F238E27FC236}">
                <a16:creationId xmlns:a16="http://schemas.microsoft.com/office/drawing/2014/main" id="{CA1397DC-A90F-45C1-835A-DEDF50726729}"/>
              </a:ext>
            </a:extLst>
          </p:cNvPr>
          <p:cNvSpPr/>
          <p:nvPr/>
        </p:nvSpPr>
        <p:spPr>
          <a:xfrm>
            <a:off x="4068413" y="4292667"/>
            <a:ext cx="875304" cy="323165"/>
          </a:xfrm>
          <a:prstGeom prst="rect">
            <a:avLst/>
          </a:prstGeom>
        </p:spPr>
        <p:txBody>
          <a:bodyPr wrap="none">
            <a:spAutoFit/>
          </a:bodyPr>
          <a:lstStyle/>
          <a:p>
            <a:r>
              <a:rPr lang="zh-CN" altLang="en-US" sz="1500" spc="-113" dirty="0">
                <a:solidFill>
                  <a:srgbClr val="FF9900"/>
                </a:solidFill>
                <a:latin typeface="+mj-ea"/>
                <a:sym typeface="Wingdings 3" panose="05040102010807070707" pitchFamily="18" charset="2"/>
              </a:rPr>
              <a:t></a:t>
            </a:r>
            <a:r>
              <a:rPr lang="zh-CN" altLang="en-US" sz="1500" b="1" spc="-113" dirty="0">
                <a:solidFill>
                  <a:schemeClr val="bg1"/>
                </a:solidFill>
                <a:latin typeface="+mn-ea"/>
                <a:sym typeface="Wingdings 3" panose="05040102010807070707" pitchFamily="18" charset="2"/>
              </a:rPr>
              <a:t>滕德军</a:t>
            </a:r>
            <a:endParaRPr lang="zh-CN" altLang="en-US" sz="1500" b="1" dirty="0">
              <a:solidFill>
                <a:schemeClr val="bg1"/>
              </a:solidFill>
              <a:latin typeface="+mn-ea"/>
            </a:endParaRPr>
          </a:p>
        </p:txBody>
      </p:sp>
      <p:sp>
        <p:nvSpPr>
          <p:cNvPr id="9" name="矩形 8">
            <a:extLst>
              <a:ext uri="{FF2B5EF4-FFF2-40B4-BE49-F238E27FC236}">
                <a16:creationId xmlns:a16="http://schemas.microsoft.com/office/drawing/2014/main" id="{9FA3827C-1D9B-4A42-BE7A-197EB7546B91}"/>
              </a:ext>
            </a:extLst>
          </p:cNvPr>
          <p:cNvSpPr/>
          <p:nvPr/>
        </p:nvSpPr>
        <p:spPr>
          <a:xfrm>
            <a:off x="4231045" y="4592750"/>
            <a:ext cx="2877711" cy="323165"/>
          </a:xfrm>
          <a:prstGeom prst="rect">
            <a:avLst/>
          </a:prstGeom>
        </p:spPr>
        <p:txBody>
          <a:bodyPr wrap="none">
            <a:spAutoFit/>
          </a:bodyPr>
          <a:lstStyle/>
          <a:p>
            <a:r>
              <a:rPr lang="zh-CN" altLang="en-US" sz="1500" b="1" dirty="0">
                <a:solidFill>
                  <a:schemeClr val="bg1"/>
                </a:solidFill>
                <a:latin typeface="+mn-ea"/>
              </a:rPr>
              <a:t>山东大学计算机科学与技术学院</a:t>
            </a:r>
            <a:endParaRPr lang="en-US" altLang="zh-CN" sz="1500" b="1" dirty="0">
              <a:solidFill>
                <a:schemeClr val="bg1"/>
              </a:solidFill>
              <a:latin typeface="+mn-ea"/>
            </a:endParaRPr>
          </a:p>
        </p:txBody>
      </p:sp>
    </p:spTree>
    <p:extLst>
      <p:ext uri="{BB962C8B-B14F-4D97-AF65-F5344CB8AC3E}">
        <p14:creationId xmlns:p14="http://schemas.microsoft.com/office/powerpoint/2010/main" val="23873240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87B58F0-3A3C-6DED-AC1E-683E2625B654}"/>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167</a:t>
            </a:fld>
            <a:endParaRPr lang="zh-CN" altLang="en-US" spc="68" dirty="0"/>
          </a:p>
        </p:txBody>
      </p:sp>
      <p:sp>
        <p:nvSpPr>
          <p:cNvPr id="3" name="文本占位符 2">
            <a:extLst>
              <a:ext uri="{FF2B5EF4-FFF2-40B4-BE49-F238E27FC236}">
                <a16:creationId xmlns:a16="http://schemas.microsoft.com/office/drawing/2014/main" id="{6DCB513E-5A56-E444-BC6A-1889364317D0}"/>
              </a:ext>
            </a:extLst>
          </p:cNvPr>
          <p:cNvSpPr>
            <a:spLocks noGrp="1"/>
          </p:cNvSpPr>
          <p:nvPr>
            <p:ph type="body" sz="quarter" idx="13"/>
          </p:nvPr>
        </p:nvSpPr>
        <p:spPr>
          <a:xfrm>
            <a:off x="1163256" y="87341"/>
            <a:ext cx="7986015" cy="630942"/>
          </a:xfrm>
        </p:spPr>
        <p:txBody>
          <a:bodyPr/>
          <a:lstStyle/>
          <a:p>
            <a:r>
              <a:rPr lang="en-US" altLang="zh-CN" dirty="0"/>
              <a:t>Spatial Data and Query</a:t>
            </a:r>
            <a:endParaRPr lang="zh-CN" altLang="en-US" dirty="0"/>
          </a:p>
          <a:p>
            <a:endParaRPr lang="zh-CN" altLang="en-US" dirty="0"/>
          </a:p>
        </p:txBody>
      </p:sp>
      <p:graphicFrame>
        <p:nvGraphicFramePr>
          <p:cNvPr id="4" name="Table 3">
            <a:extLst>
              <a:ext uri="{FF2B5EF4-FFF2-40B4-BE49-F238E27FC236}">
                <a16:creationId xmlns:a16="http://schemas.microsoft.com/office/drawing/2014/main" id="{EE936F62-358C-0CD9-1C7F-B4515F43B9A4}"/>
              </a:ext>
            </a:extLst>
          </p:cNvPr>
          <p:cNvGraphicFramePr>
            <a:graphicFrameLocks noGrp="1"/>
          </p:cNvGraphicFramePr>
          <p:nvPr/>
        </p:nvGraphicFramePr>
        <p:xfrm>
          <a:off x="1388449" y="2219292"/>
          <a:ext cx="6096000" cy="2685347"/>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667655999"/>
                    </a:ext>
                  </a:extLst>
                </a:gridCol>
                <a:gridCol w="1524000">
                  <a:extLst>
                    <a:ext uri="{9D8B030D-6E8A-4147-A177-3AD203B41FA5}">
                      <a16:colId xmlns:a16="http://schemas.microsoft.com/office/drawing/2014/main" val="1385443734"/>
                    </a:ext>
                  </a:extLst>
                </a:gridCol>
                <a:gridCol w="1524000">
                  <a:extLst>
                    <a:ext uri="{9D8B030D-6E8A-4147-A177-3AD203B41FA5}">
                      <a16:colId xmlns:a16="http://schemas.microsoft.com/office/drawing/2014/main" val="1017487823"/>
                    </a:ext>
                  </a:extLst>
                </a:gridCol>
                <a:gridCol w="1524000">
                  <a:extLst>
                    <a:ext uri="{9D8B030D-6E8A-4147-A177-3AD203B41FA5}">
                      <a16:colId xmlns:a16="http://schemas.microsoft.com/office/drawing/2014/main" val="4217710018"/>
                    </a:ext>
                  </a:extLst>
                </a:gridCol>
              </a:tblGrid>
              <a:tr h="275993">
                <a:tc>
                  <a:txBody>
                    <a:bodyPr/>
                    <a:lstStyle/>
                    <a:p>
                      <a:pPr algn="ctr"/>
                      <a:r>
                        <a:rPr lang="zh-CN" altLang="en-US" sz="1400" dirty="0"/>
                        <a:t>点</a:t>
                      </a:r>
                      <a:endParaRPr lang="en-US" sz="1400" dirty="0"/>
                    </a:p>
                  </a:txBody>
                  <a:tcPr marL="68580" marR="68580" marT="34290" marB="34290"/>
                </a:tc>
                <a:tc>
                  <a:txBody>
                    <a:bodyPr/>
                    <a:lstStyle/>
                    <a:p>
                      <a:pPr algn="ctr"/>
                      <a:r>
                        <a:rPr lang="zh-CN" altLang="en-US" sz="1400" dirty="0"/>
                        <a:t>线</a:t>
                      </a:r>
                      <a:endParaRPr lang="en-US" sz="1400" dirty="0"/>
                    </a:p>
                  </a:txBody>
                  <a:tcPr marL="68580" marR="68580" marT="34290" marB="34290"/>
                </a:tc>
                <a:tc>
                  <a:txBody>
                    <a:bodyPr/>
                    <a:lstStyle/>
                    <a:p>
                      <a:pPr algn="ctr"/>
                      <a:r>
                        <a:rPr lang="zh-CN" altLang="en-US" sz="1400" dirty="0"/>
                        <a:t>多边形</a:t>
                      </a:r>
                      <a:endParaRPr lang="en-US" sz="1400" dirty="0"/>
                    </a:p>
                  </a:txBody>
                  <a:tcPr marL="68580" marR="68580" marT="34290" marB="34290"/>
                </a:tc>
                <a:tc>
                  <a:txBody>
                    <a:bodyPr/>
                    <a:lstStyle/>
                    <a:p>
                      <a:pPr algn="ctr"/>
                      <a:r>
                        <a:rPr lang="zh-CN" altLang="en-US" sz="1400" dirty="0"/>
                        <a:t>多面体</a:t>
                      </a:r>
                      <a:endParaRPr lang="en-US" sz="1400" dirty="0"/>
                    </a:p>
                  </a:txBody>
                  <a:tcPr marL="68580" marR="68580" marT="34290" marB="34290"/>
                </a:tc>
                <a:extLst>
                  <a:ext uri="{0D108BD9-81ED-4DB2-BD59-A6C34878D82A}">
                    <a16:rowId xmlns:a16="http://schemas.microsoft.com/office/drawing/2014/main" val="1679801942"/>
                  </a:ext>
                </a:extLst>
              </a:tr>
              <a:tr h="1047162">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963410005"/>
                  </a:ext>
                </a:extLst>
              </a:tr>
              <a:tr h="1362191">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455692395"/>
                  </a:ext>
                </a:extLst>
              </a:tr>
            </a:tbl>
          </a:graphicData>
        </a:graphic>
      </p:graphicFrame>
      <p:grpSp>
        <p:nvGrpSpPr>
          <p:cNvPr id="5" name="Group 3">
            <a:extLst>
              <a:ext uri="{FF2B5EF4-FFF2-40B4-BE49-F238E27FC236}">
                <a16:creationId xmlns:a16="http://schemas.microsoft.com/office/drawing/2014/main" id="{BA4AEC17-F805-B9C7-847E-6FF9E18B7D6D}"/>
              </a:ext>
            </a:extLst>
          </p:cNvPr>
          <p:cNvGrpSpPr/>
          <p:nvPr/>
        </p:nvGrpSpPr>
        <p:grpSpPr>
          <a:xfrm>
            <a:off x="1742457" y="2494867"/>
            <a:ext cx="5549820" cy="1041942"/>
            <a:chOff x="2759002" y="2508467"/>
            <a:chExt cx="7399760" cy="1389256"/>
          </a:xfrm>
        </p:grpSpPr>
        <p:pic>
          <p:nvPicPr>
            <p:cNvPr id="6" name="Picture 6" descr="Polygon">
              <a:extLst>
                <a:ext uri="{FF2B5EF4-FFF2-40B4-BE49-F238E27FC236}">
                  <a16:creationId xmlns:a16="http://schemas.microsoft.com/office/drawing/2014/main" id="{877B396F-2C44-C84A-F5F2-4E6F7CAC5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4770" y="2635300"/>
              <a:ext cx="1104899" cy="11355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Polyhedron - Simple English Wikipedia, the free encyclopedia">
              <a:extLst>
                <a:ext uri="{FF2B5EF4-FFF2-40B4-BE49-F238E27FC236}">
                  <a16:creationId xmlns:a16="http://schemas.microsoft.com/office/drawing/2014/main" id="{25B2207E-79A1-121A-DCE0-F4BB3B6265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69506" y="2508467"/>
              <a:ext cx="1389256" cy="13892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LineString">
              <a:extLst>
                <a:ext uri="{FF2B5EF4-FFF2-40B4-BE49-F238E27FC236}">
                  <a16:creationId xmlns:a16="http://schemas.microsoft.com/office/drawing/2014/main" id="{233BBAB4-435B-EDA9-2A72-7FB5E5021C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503" y="2635300"/>
              <a:ext cx="1104899" cy="11355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oint">
              <a:extLst>
                <a:ext uri="{FF2B5EF4-FFF2-40B4-BE49-F238E27FC236}">
                  <a16:creationId xmlns:a16="http://schemas.microsoft.com/office/drawing/2014/main" id="{3B6B06B3-000A-CFD7-28A6-6C304DD2C3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9002" y="2635301"/>
              <a:ext cx="1104898" cy="11355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11">
            <a:extLst>
              <a:ext uri="{FF2B5EF4-FFF2-40B4-BE49-F238E27FC236}">
                <a16:creationId xmlns:a16="http://schemas.microsoft.com/office/drawing/2014/main" id="{9793787B-04E7-2557-366B-EDC12DCAA414}"/>
              </a:ext>
            </a:extLst>
          </p:cNvPr>
          <p:cNvGrpSpPr/>
          <p:nvPr/>
        </p:nvGrpSpPr>
        <p:grpSpPr>
          <a:xfrm>
            <a:off x="1453786" y="3687738"/>
            <a:ext cx="5913032" cy="1095500"/>
            <a:chOff x="2330991" y="4072104"/>
            <a:chExt cx="7884042" cy="1460666"/>
          </a:xfrm>
        </p:grpSpPr>
        <p:pic>
          <p:nvPicPr>
            <p:cNvPr id="11" name="Picture 5">
              <a:extLst>
                <a:ext uri="{FF2B5EF4-FFF2-40B4-BE49-F238E27FC236}">
                  <a16:creationId xmlns:a16="http://schemas.microsoft.com/office/drawing/2014/main" id="{C8DCEF9C-E60C-7D04-3950-3465B9E30D1C}"/>
                </a:ext>
              </a:extLst>
            </p:cNvPr>
            <p:cNvPicPr>
              <a:picLocks noChangeAspect="1"/>
            </p:cNvPicPr>
            <p:nvPr/>
          </p:nvPicPr>
          <p:blipFill>
            <a:blip r:embed="rId7"/>
            <a:stretch>
              <a:fillRect/>
            </a:stretch>
          </p:blipFill>
          <p:spPr>
            <a:xfrm>
              <a:off x="2330991" y="4086739"/>
              <a:ext cx="1822234" cy="1446031"/>
            </a:xfrm>
            <a:prstGeom prst="rect">
              <a:avLst/>
            </a:prstGeom>
          </p:spPr>
        </p:pic>
        <p:pic>
          <p:nvPicPr>
            <p:cNvPr id="12" name="Picture 7">
              <a:extLst>
                <a:ext uri="{FF2B5EF4-FFF2-40B4-BE49-F238E27FC236}">
                  <a16:creationId xmlns:a16="http://schemas.microsoft.com/office/drawing/2014/main" id="{B741F138-3550-B965-3108-EC8BE806FF72}"/>
                </a:ext>
              </a:extLst>
            </p:cNvPr>
            <p:cNvPicPr>
              <a:picLocks noChangeAspect="1"/>
            </p:cNvPicPr>
            <p:nvPr/>
          </p:nvPicPr>
          <p:blipFill>
            <a:blip r:embed="rId8"/>
            <a:stretch>
              <a:fillRect/>
            </a:stretch>
          </p:blipFill>
          <p:spPr>
            <a:xfrm>
              <a:off x="4381265" y="4086738"/>
              <a:ext cx="1798076" cy="1431401"/>
            </a:xfrm>
            <a:prstGeom prst="rect">
              <a:avLst/>
            </a:prstGeom>
          </p:spPr>
        </p:pic>
        <p:pic>
          <p:nvPicPr>
            <p:cNvPr id="13" name="Picture 13">
              <a:extLst>
                <a:ext uri="{FF2B5EF4-FFF2-40B4-BE49-F238E27FC236}">
                  <a16:creationId xmlns:a16="http://schemas.microsoft.com/office/drawing/2014/main" id="{D8D722AE-FC11-B827-CFE6-070CA50B9F10}"/>
                </a:ext>
              </a:extLst>
            </p:cNvPr>
            <p:cNvPicPr>
              <a:picLocks noChangeAspect="1"/>
            </p:cNvPicPr>
            <p:nvPr/>
          </p:nvPicPr>
          <p:blipFill>
            <a:blip r:embed="rId9"/>
            <a:stretch>
              <a:fillRect/>
            </a:stretch>
          </p:blipFill>
          <p:spPr>
            <a:xfrm rot="16200000">
              <a:off x="6599668" y="3943957"/>
              <a:ext cx="1446032" cy="1702327"/>
            </a:xfrm>
            <a:prstGeom prst="rect">
              <a:avLst/>
            </a:prstGeom>
          </p:spPr>
        </p:pic>
        <p:pic>
          <p:nvPicPr>
            <p:cNvPr id="14" name="Picture 10">
              <a:extLst>
                <a:ext uri="{FF2B5EF4-FFF2-40B4-BE49-F238E27FC236}">
                  <a16:creationId xmlns:a16="http://schemas.microsoft.com/office/drawing/2014/main" id="{BCC269CC-0A3F-5E3F-57E8-B31FF2B776CD}"/>
                </a:ext>
              </a:extLst>
            </p:cNvPr>
            <p:cNvPicPr>
              <a:picLocks noChangeAspect="1"/>
            </p:cNvPicPr>
            <p:nvPr/>
          </p:nvPicPr>
          <p:blipFill>
            <a:blip r:embed="rId10"/>
            <a:stretch>
              <a:fillRect/>
            </a:stretch>
          </p:blipFill>
          <p:spPr>
            <a:xfrm>
              <a:off x="8497636" y="4072104"/>
              <a:ext cx="1717397" cy="1446033"/>
            </a:xfrm>
            <a:prstGeom prst="rect">
              <a:avLst/>
            </a:prstGeom>
          </p:spPr>
        </p:pic>
      </p:grpSp>
      <p:sp>
        <p:nvSpPr>
          <p:cNvPr id="15" name="TextBox 18">
            <a:extLst>
              <a:ext uri="{FF2B5EF4-FFF2-40B4-BE49-F238E27FC236}">
                <a16:creationId xmlns:a16="http://schemas.microsoft.com/office/drawing/2014/main" id="{49F205D0-2912-CF0F-0477-D7418379145B}"/>
              </a:ext>
            </a:extLst>
          </p:cNvPr>
          <p:cNvSpPr txBox="1"/>
          <p:nvPr/>
        </p:nvSpPr>
        <p:spPr>
          <a:xfrm>
            <a:off x="-5414" y="1328080"/>
            <a:ext cx="2608406" cy="507831"/>
          </a:xfrm>
          <a:prstGeom prst="rect">
            <a:avLst/>
          </a:prstGeom>
          <a:noFill/>
        </p:spPr>
        <p:txBody>
          <a:bodyPr wrap="none" rtlCol="0">
            <a:spAutoFit/>
          </a:bodyPr>
          <a:lstStyle/>
          <a:p>
            <a:r>
              <a:rPr lang="zh-CN" altLang="en-US" sz="2700" dirty="0"/>
              <a:t>典型的空间数据</a:t>
            </a:r>
            <a:endParaRPr lang="en-US" sz="2700" dirty="0"/>
          </a:p>
        </p:txBody>
      </p:sp>
    </p:spTree>
    <p:extLst>
      <p:ext uri="{BB962C8B-B14F-4D97-AF65-F5344CB8AC3E}">
        <p14:creationId xmlns:p14="http://schemas.microsoft.com/office/powerpoint/2010/main" val="20875870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
            <a:extLst>
              <a:ext uri="{FF2B5EF4-FFF2-40B4-BE49-F238E27FC236}">
                <a16:creationId xmlns:a16="http://schemas.microsoft.com/office/drawing/2014/main" id="{4344434F-09CD-A262-28E7-64C6975EC238}"/>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168</a:t>
            </a:fld>
            <a:endParaRPr lang="zh-CN" altLang="en-US" spc="68" dirty="0"/>
          </a:p>
        </p:txBody>
      </p:sp>
      <p:sp>
        <p:nvSpPr>
          <p:cNvPr id="3" name="文本占位符 2">
            <a:extLst>
              <a:ext uri="{FF2B5EF4-FFF2-40B4-BE49-F238E27FC236}">
                <a16:creationId xmlns:a16="http://schemas.microsoft.com/office/drawing/2014/main" id="{F45EE4EA-86F1-F401-91FD-54EAB798B0F0}"/>
              </a:ext>
            </a:extLst>
          </p:cNvPr>
          <p:cNvSpPr>
            <a:spLocks noGrp="1"/>
          </p:cNvSpPr>
          <p:nvPr>
            <p:ph type="body" sz="quarter" idx="13"/>
          </p:nvPr>
        </p:nvSpPr>
        <p:spPr>
          <a:xfrm>
            <a:off x="1163256" y="87341"/>
            <a:ext cx="7986015" cy="630942"/>
          </a:xfrm>
        </p:spPr>
        <p:txBody>
          <a:bodyPr/>
          <a:lstStyle/>
          <a:p>
            <a:r>
              <a:rPr lang="en-US" altLang="zh-CN" dirty="0"/>
              <a:t>Spatial Big Data Management</a:t>
            </a:r>
            <a:endParaRPr lang="zh-CN" altLang="en-US" dirty="0"/>
          </a:p>
          <a:p>
            <a:endParaRPr lang="zh-CN" altLang="en-US" dirty="0"/>
          </a:p>
        </p:txBody>
      </p:sp>
      <p:sp>
        <p:nvSpPr>
          <p:cNvPr id="10" name="TextBox 9">
            <a:extLst>
              <a:ext uri="{FF2B5EF4-FFF2-40B4-BE49-F238E27FC236}">
                <a16:creationId xmlns:a16="http://schemas.microsoft.com/office/drawing/2014/main" id="{F4411E69-076D-46C4-8CD9-DD5EC4387C98}"/>
              </a:ext>
            </a:extLst>
          </p:cNvPr>
          <p:cNvSpPr txBox="1"/>
          <p:nvPr/>
        </p:nvSpPr>
        <p:spPr>
          <a:xfrm>
            <a:off x="-23083" y="1336628"/>
            <a:ext cx="3300904" cy="507831"/>
          </a:xfrm>
          <a:prstGeom prst="rect">
            <a:avLst/>
          </a:prstGeom>
          <a:noFill/>
        </p:spPr>
        <p:txBody>
          <a:bodyPr wrap="none" rtlCol="0">
            <a:spAutoFit/>
          </a:bodyPr>
          <a:lstStyle/>
          <a:p>
            <a:pPr algn="ctr"/>
            <a:r>
              <a:rPr lang="zh-CN" altLang="en-US" sz="2700" dirty="0"/>
              <a:t>空间数据库管理系统</a:t>
            </a:r>
            <a:endParaRPr lang="en-US" sz="2700" dirty="0"/>
          </a:p>
        </p:txBody>
      </p:sp>
      <p:graphicFrame>
        <p:nvGraphicFramePr>
          <p:cNvPr id="13" name="Table 4">
            <a:extLst>
              <a:ext uri="{FF2B5EF4-FFF2-40B4-BE49-F238E27FC236}">
                <a16:creationId xmlns:a16="http://schemas.microsoft.com/office/drawing/2014/main" id="{32D8FA22-50A7-4F3E-B9E9-35B13C2639AB}"/>
              </a:ext>
            </a:extLst>
          </p:cNvPr>
          <p:cNvGraphicFramePr>
            <a:graphicFrameLocks noGrp="1"/>
          </p:cNvGraphicFramePr>
          <p:nvPr/>
        </p:nvGraphicFramePr>
        <p:xfrm>
          <a:off x="289560" y="2438365"/>
          <a:ext cx="7890162" cy="1981270"/>
        </p:xfrm>
        <a:graphic>
          <a:graphicData uri="http://schemas.openxmlformats.org/drawingml/2006/table">
            <a:tbl>
              <a:tblPr firstRow="1" bandRow="1">
                <a:tableStyleId>{5940675A-B579-460E-94D1-54222C63F5DA}</a:tableStyleId>
              </a:tblPr>
              <a:tblGrid>
                <a:gridCol w="1234440">
                  <a:extLst>
                    <a:ext uri="{9D8B030D-6E8A-4147-A177-3AD203B41FA5}">
                      <a16:colId xmlns:a16="http://schemas.microsoft.com/office/drawing/2014/main" val="1909107365"/>
                    </a:ext>
                  </a:extLst>
                </a:gridCol>
                <a:gridCol w="1424940">
                  <a:extLst>
                    <a:ext uri="{9D8B030D-6E8A-4147-A177-3AD203B41FA5}">
                      <a16:colId xmlns:a16="http://schemas.microsoft.com/office/drawing/2014/main" val="111359043"/>
                    </a:ext>
                  </a:extLst>
                </a:gridCol>
                <a:gridCol w="1102840">
                  <a:extLst>
                    <a:ext uri="{9D8B030D-6E8A-4147-A177-3AD203B41FA5}">
                      <a16:colId xmlns:a16="http://schemas.microsoft.com/office/drawing/2014/main" val="1579476192"/>
                    </a:ext>
                  </a:extLst>
                </a:gridCol>
                <a:gridCol w="1411948">
                  <a:extLst>
                    <a:ext uri="{9D8B030D-6E8A-4147-A177-3AD203B41FA5}">
                      <a16:colId xmlns:a16="http://schemas.microsoft.com/office/drawing/2014/main" val="15871272"/>
                    </a:ext>
                  </a:extLst>
                </a:gridCol>
                <a:gridCol w="1357997">
                  <a:extLst>
                    <a:ext uri="{9D8B030D-6E8A-4147-A177-3AD203B41FA5}">
                      <a16:colId xmlns:a16="http://schemas.microsoft.com/office/drawing/2014/main" val="2549038614"/>
                    </a:ext>
                  </a:extLst>
                </a:gridCol>
                <a:gridCol w="1357997">
                  <a:extLst>
                    <a:ext uri="{9D8B030D-6E8A-4147-A177-3AD203B41FA5}">
                      <a16:colId xmlns:a16="http://schemas.microsoft.com/office/drawing/2014/main" val="724861552"/>
                    </a:ext>
                  </a:extLst>
                </a:gridCol>
              </a:tblGrid>
              <a:tr h="336345">
                <a:tc>
                  <a:txBody>
                    <a:bodyPr/>
                    <a:lstStyle/>
                    <a:p>
                      <a:pPr algn="ctr"/>
                      <a:r>
                        <a:rPr lang="en-US" sz="1400" dirty="0" err="1"/>
                        <a:t>Postgres</a:t>
                      </a:r>
                      <a:r>
                        <a:rPr lang="en-US" altLang="zh-CN" sz="1400" dirty="0" err="1"/>
                        <a:t>SQL</a:t>
                      </a:r>
                      <a:endParaRPr lang="en-US" sz="1400" dirty="0"/>
                    </a:p>
                  </a:txBody>
                  <a:tcPr marL="68580" marR="68580" marT="34290" marB="34290"/>
                </a:tc>
                <a:tc>
                  <a:txBody>
                    <a:bodyPr/>
                    <a:lstStyle/>
                    <a:p>
                      <a:pPr algn="ctr"/>
                      <a:r>
                        <a:rPr lang="en-US" sz="1400" dirty="0"/>
                        <a:t>Oracle</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MySQL</a:t>
                      </a:r>
                    </a:p>
                  </a:txBody>
                  <a:tcPr marL="68580" marR="68580" marT="34290" marB="34290"/>
                </a:tc>
                <a:tc>
                  <a:txBody>
                    <a:bodyPr/>
                    <a:lstStyle/>
                    <a:p>
                      <a:pPr algn="ctr"/>
                      <a:r>
                        <a:rPr lang="en-US" sz="1400" dirty="0"/>
                        <a:t>DB2</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MongoDB</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dirty="0"/>
                        <a:t>SQLite</a:t>
                      </a:r>
                      <a:endParaRPr lang="en-US" sz="1400" dirty="0"/>
                    </a:p>
                  </a:txBody>
                  <a:tcPr marL="68580" marR="68580" marT="34290" marB="34290"/>
                </a:tc>
                <a:extLst>
                  <a:ext uri="{0D108BD9-81ED-4DB2-BD59-A6C34878D82A}">
                    <a16:rowId xmlns:a16="http://schemas.microsoft.com/office/drawing/2014/main" val="1148943261"/>
                  </a:ext>
                </a:extLst>
              </a:tr>
              <a:tr h="480060">
                <a:tc>
                  <a:txBody>
                    <a:bodyPr/>
                    <a:lstStyle/>
                    <a:p>
                      <a:pPr algn="ctr"/>
                      <a:r>
                        <a:rPr lang="en-US" sz="1400" dirty="0" err="1"/>
                        <a:t>PostGIS</a:t>
                      </a:r>
                      <a:endParaRPr lang="en-US" sz="14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Oracle </a:t>
                      </a:r>
                      <a:r>
                        <a:rPr lang="en-US" altLang="zh-CN" sz="1400" dirty="0" err="1"/>
                        <a:t>S</a:t>
                      </a:r>
                      <a:r>
                        <a:rPr lang="en-US" sz="1400" dirty="0" err="1"/>
                        <a:t>patial&amp;Graph</a:t>
                      </a:r>
                      <a:endParaRPr lang="en-US" sz="1400" dirty="0"/>
                    </a:p>
                  </a:txBody>
                  <a:tcPr marL="68580" marR="68580" marT="34290" marB="34290"/>
                </a:tc>
                <a:tc>
                  <a:txBody>
                    <a:bodyPr/>
                    <a:lstStyle/>
                    <a:p>
                      <a:pPr algn="ctr"/>
                      <a:r>
                        <a:rPr lang="en-US" sz="1400" dirty="0"/>
                        <a:t>M</a:t>
                      </a:r>
                      <a:r>
                        <a:rPr lang="en-US" altLang="zh-CN" sz="1400" dirty="0"/>
                        <a:t>ySQL Spatial</a:t>
                      </a:r>
                      <a:endParaRPr lang="en-US" sz="14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DB2 Spatial Extender</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MongoDB Geospatial</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dirty="0" err="1"/>
                        <a:t>SpatiaLite</a:t>
                      </a:r>
                      <a:endParaRPr lang="en-US" sz="1400" dirty="0"/>
                    </a:p>
                  </a:txBody>
                  <a:tcPr marL="68580" marR="68580" marT="34290" marB="34290"/>
                </a:tc>
                <a:extLst>
                  <a:ext uri="{0D108BD9-81ED-4DB2-BD59-A6C34878D82A}">
                    <a16:rowId xmlns:a16="http://schemas.microsoft.com/office/drawing/2014/main" val="1839159327"/>
                  </a:ext>
                </a:extLst>
              </a:tr>
              <a:tr h="1164865">
                <a:tc>
                  <a:txBody>
                    <a:bodyPr/>
                    <a:lstStyle/>
                    <a:p>
                      <a:endParaRPr lang="en-US" sz="1400" dirty="0"/>
                    </a:p>
                  </a:txBody>
                  <a:tcPr marL="68580" marR="68580" marT="34290" marB="34290"/>
                </a:tc>
                <a:tc>
                  <a:txBody>
                    <a:bodyPr/>
                    <a:lstStyle/>
                    <a:p>
                      <a:endParaRPr lang="en-US" sz="1400" dirty="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054454014"/>
                  </a:ext>
                </a:extLst>
              </a:tr>
            </a:tbl>
          </a:graphicData>
        </a:graphic>
      </p:graphicFrame>
      <p:grpSp>
        <p:nvGrpSpPr>
          <p:cNvPr id="14" name="Group 4">
            <a:extLst>
              <a:ext uri="{FF2B5EF4-FFF2-40B4-BE49-F238E27FC236}">
                <a16:creationId xmlns:a16="http://schemas.microsoft.com/office/drawing/2014/main" id="{E5C6E465-D478-4823-9DA8-6F479601528F}"/>
              </a:ext>
            </a:extLst>
          </p:cNvPr>
          <p:cNvGrpSpPr/>
          <p:nvPr/>
        </p:nvGrpSpPr>
        <p:grpSpPr>
          <a:xfrm>
            <a:off x="451415" y="3405767"/>
            <a:ext cx="6319799" cy="873287"/>
            <a:chOff x="1856906" y="3625161"/>
            <a:chExt cx="8426399" cy="1164382"/>
          </a:xfrm>
        </p:grpSpPr>
        <p:pic>
          <p:nvPicPr>
            <p:cNvPr id="15" name="Picture 10" descr="MySQL Spatial Stored Procedures - The Spatial Database Advisor">
              <a:extLst>
                <a:ext uri="{FF2B5EF4-FFF2-40B4-BE49-F238E27FC236}">
                  <a16:creationId xmlns:a16="http://schemas.microsoft.com/office/drawing/2014/main" id="{79BB22A1-D68A-40D7-AAE1-CBA52BE38D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8012" y="3656138"/>
              <a:ext cx="1164382" cy="109206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Oracle Spatial - LuminFire">
              <a:extLst>
                <a:ext uri="{FF2B5EF4-FFF2-40B4-BE49-F238E27FC236}">
                  <a16:creationId xmlns:a16="http://schemas.microsoft.com/office/drawing/2014/main" id="{AD95F1B7-1FEC-44FC-BF39-F3EE275940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4845" y="3747693"/>
              <a:ext cx="1562099" cy="7714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ostGIS - Wikipedia">
              <a:extLst>
                <a:ext uri="{FF2B5EF4-FFF2-40B4-BE49-F238E27FC236}">
                  <a16:creationId xmlns:a16="http://schemas.microsoft.com/office/drawing/2014/main" id="{616E526F-906A-4FFF-8332-7E09BF737DF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56906" y="3625161"/>
              <a:ext cx="1164382" cy="116438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ongoDB Geospatial Query (Using location based data) - CronJ">
              <a:extLst>
                <a:ext uri="{FF2B5EF4-FFF2-40B4-BE49-F238E27FC236}">
                  <a16:creationId xmlns:a16="http://schemas.microsoft.com/office/drawing/2014/main" id="{333189CD-BA76-4B9D-A97D-59B9167679C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3582" y="3674273"/>
              <a:ext cx="1679723" cy="91824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Db2 Tutorial">
              <a:extLst>
                <a:ext uri="{FF2B5EF4-FFF2-40B4-BE49-F238E27FC236}">
                  <a16:creationId xmlns:a16="http://schemas.microsoft.com/office/drawing/2014/main" id="{0286F1BD-5488-4D7B-88B4-BF102C308CA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7720" y="3626279"/>
              <a:ext cx="1121928" cy="1121928"/>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4">
            <a:extLst>
              <a:ext uri="{FF2B5EF4-FFF2-40B4-BE49-F238E27FC236}">
                <a16:creationId xmlns:a16="http://schemas.microsoft.com/office/drawing/2014/main" id="{11428635-46AF-4105-9D00-6DCA727A0909}"/>
              </a:ext>
            </a:extLst>
          </p:cNvPr>
          <p:cNvSpPr txBox="1"/>
          <p:nvPr/>
        </p:nvSpPr>
        <p:spPr>
          <a:xfrm>
            <a:off x="609195" y="4556509"/>
            <a:ext cx="7611600" cy="1015663"/>
          </a:xfrm>
          <a:prstGeom prst="rect">
            <a:avLst/>
          </a:prstGeom>
          <a:noFill/>
        </p:spPr>
        <p:txBody>
          <a:bodyPr wrap="square" rtlCol="0">
            <a:spAutoFit/>
          </a:bodyPr>
          <a:lstStyle/>
          <a:p>
            <a:r>
              <a:rPr lang="en-US" sz="1500" dirty="0">
                <a:solidFill>
                  <a:srgbClr val="00B050"/>
                </a:solidFill>
              </a:rPr>
              <a:t>CREATE TABLE </a:t>
            </a:r>
            <a:r>
              <a:rPr lang="en-US" sz="1500" dirty="0"/>
              <a:t>locations (name </a:t>
            </a:r>
            <a:r>
              <a:rPr lang="en-US" sz="1500" dirty="0">
                <a:solidFill>
                  <a:srgbClr val="0070C0"/>
                </a:solidFill>
              </a:rPr>
              <a:t>varchar</a:t>
            </a:r>
            <a:r>
              <a:rPr lang="en-US" sz="1500" dirty="0"/>
              <a:t>, cord </a:t>
            </a:r>
            <a:r>
              <a:rPr lang="en-US" altLang="zh-CN" sz="1500" dirty="0">
                <a:solidFill>
                  <a:srgbClr val="FF0000"/>
                </a:solidFill>
              </a:rPr>
              <a:t>geometry</a:t>
            </a:r>
            <a:r>
              <a:rPr lang="en-US" sz="1500" dirty="0"/>
              <a:t>);</a:t>
            </a:r>
          </a:p>
          <a:p>
            <a:r>
              <a:rPr lang="en-US" sz="1500" dirty="0">
                <a:solidFill>
                  <a:srgbClr val="00B050"/>
                </a:solidFill>
              </a:rPr>
              <a:t>INSERT INTO </a:t>
            </a:r>
            <a:r>
              <a:rPr lang="en-US" sz="1500" dirty="0"/>
              <a:t>locations </a:t>
            </a:r>
            <a:r>
              <a:rPr lang="en-US" sz="1500" dirty="0">
                <a:solidFill>
                  <a:srgbClr val="00B050"/>
                </a:solidFill>
              </a:rPr>
              <a:t>VALUES</a:t>
            </a:r>
            <a:r>
              <a:rPr lang="en-US" altLang="zh-CN" sz="1500" dirty="0"/>
              <a:t> </a:t>
            </a:r>
            <a:r>
              <a:rPr lang="en-US" altLang="zh-CN" sz="1500"/>
              <a:t>(</a:t>
            </a:r>
            <a:r>
              <a:rPr lang="en-US" sz="1500"/>
              <a:t>('Point1', </a:t>
            </a:r>
            <a:r>
              <a:rPr lang="en-US" altLang="zh-CN" sz="1500" dirty="0"/>
              <a:t>'</a:t>
            </a:r>
            <a:r>
              <a:rPr lang="en-US" sz="1500" dirty="0">
                <a:solidFill>
                  <a:schemeClr val="bg1">
                    <a:lumMod val="65000"/>
                  </a:schemeClr>
                </a:solidFill>
              </a:rPr>
              <a:t>POINT</a:t>
            </a:r>
            <a:r>
              <a:rPr lang="en-US" sz="1500" dirty="0"/>
              <a:t>(0 1</a:t>
            </a:r>
            <a:r>
              <a:rPr lang="en-US" sz="1500"/>
              <a:t>)'),('Point2', </a:t>
            </a:r>
            <a:r>
              <a:rPr lang="en-US" altLang="zh-CN" sz="1500" dirty="0"/>
              <a:t>'</a:t>
            </a:r>
            <a:r>
              <a:rPr lang="en-US" sz="1500" dirty="0">
                <a:solidFill>
                  <a:schemeClr val="bg1">
                    <a:lumMod val="65000"/>
                  </a:schemeClr>
                </a:solidFill>
              </a:rPr>
              <a:t>POINT</a:t>
            </a:r>
            <a:r>
              <a:rPr lang="en-US" sz="1500" dirty="0"/>
              <a:t>(3 0))</a:t>
            </a:r>
            <a:endParaRPr lang="en-US" sz="1500" dirty="0">
              <a:solidFill>
                <a:srgbClr val="00B050"/>
              </a:solidFill>
            </a:endParaRPr>
          </a:p>
          <a:p>
            <a:r>
              <a:rPr lang="en-US" sz="1500" dirty="0">
                <a:solidFill>
                  <a:srgbClr val="00B050"/>
                </a:solidFill>
              </a:rPr>
              <a:t>SELECT</a:t>
            </a:r>
            <a:r>
              <a:rPr lang="en-US" sz="1500" dirty="0"/>
              <a:t> name </a:t>
            </a:r>
            <a:r>
              <a:rPr lang="en-US" sz="1500" dirty="0">
                <a:solidFill>
                  <a:srgbClr val="00B050"/>
                </a:solidFill>
              </a:rPr>
              <a:t>FROM</a:t>
            </a:r>
            <a:r>
              <a:rPr lang="en-US" sz="1500" dirty="0"/>
              <a:t> geometries </a:t>
            </a:r>
            <a:r>
              <a:rPr lang="en-US" sz="1500" dirty="0">
                <a:solidFill>
                  <a:srgbClr val="00B050"/>
                </a:solidFill>
              </a:rPr>
              <a:t>WHERE</a:t>
            </a:r>
            <a:r>
              <a:rPr lang="en-US" sz="1500" dirty="0"/>
              <a:t> </a:t>
            </a:r>
            <a:r>
              <a:rPr lang="en-US" sz="1500" dirty="0" err="1">
                <a:solidFill>
                  <a:srgbClr val="FF0000"/>
                </a:solidFill>
              </a:rPr>
              <a:t>ST_Distance</a:t>
            </a:r>
            <a:r>
              <a:rPr lang="en-US" sz="1500" dirty="0"/>
              <a:t>(cord, ‘Point(1 1)’) &lt; 2.0;</a:t>
            </a:r>
          </a:p>
          <a:p>
            <a:endParaRPr lang="en-US" sz="1500" dirty="0"/>
          </a:p>
        </p:txBody>
      </p:sp>
      <p:pic>
        <p:nvPicPr>
          <p:cNvPr id="21" name="Picture 2">
            <a:extLst>
              <a:ext uri="{FF2B5EF4-FFF2-40B4-BE49-F238E27FC236}">
                <a16:creationId xmlns:a16="http://schemas.microsoft.com/office/drawing/2014/main" id="{ABDFBC39-3974-4D2B-9301-896A4FE788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9688" y="3366222"/>
            <a:ext cx="950786" cy="84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1177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1F58FD5-381D-4181-9241-74261BA6719E}"/>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169</a:t>
            </a:fld>
            <a:endParaRPr lang="zh-CN" altLang="en-US" spc="68" dirty="0"/>
          </a:p>
        </p:txBody>
      </p:sp>
      <p:sp>
        <p:nvSpPr>
          <p:cNvPr id="3" name="文本占位符 2">
            <a:extLst>
              <a:ext uri="{FF2B5EF4-FFF2-40B4-BE49-F238E27FC236}">
                <a16:creationId xmlns:a16="http://schemas.microsoft.com/office/drawing/2014/main" id="{105AD123-BC16-4323-AAD7-4AC2BBD731B1}"/>
              </a:ext>
            </a:extLst>
          </p:cNvPr>
          <p:cNvSpPr>
            <a:spLocks noGrp="1"/>
          </p:cNvSpPr>
          <p:nvPr>
            <p:ph type="body" sz="quarter" idx="13"/>
          </p:nvPr>
        </p:nvSpPr>
        <p:spPr/>
        <p:txBody>
          <a:bodyPr/>
          <a:lstStyle/>
          <a:p>
            <a:endParaRPr lang="zh-CN" altLang="en-US"/>
          </a:p>
        </p:txBody>
      </p:sp>
      <p:graphicFrame>
        <p:nvGraphicFramePr>
          <p:cNvPr id="4" name="表格 3">
            <a:extLst>
              <a:ext uri="{FF2B5EF4-FFF2-40B4-BE49-F238E27FC236}">
                <a16:creationId xmlns:a16="http://schemas.microsoft.com/office/drawing/2014/main" id="{AA147760-4342-4BD8-AB0D-7175D7444DFC}"/>
              </a:ext>
            </a:extLst>
          </p:cNvPr>
          <p:cNvGraphicFramePr>
            <a:graphicFrameLocks noGrp="1"/>
          </p:cNvGraphicFramePr>
          <p:nvPr/>
        </p:nvGraphicFramePr>
        <p:xfrm>
          <a:off x="2045316" y="2007945"/>
          <a:ext cx="4795631" cy="3263502"/>
        </p:xfrm>
        <a:graphic>
          <a:graphicData uri="http://schemas.openxmlformats.org/drawingml/2006/table">
            <a:tbl>
              <a:tblPr/>
              <a:tblGrid>
                <a:gridCol w="1078396">
                  <a:extLst>
                    <a:ext uri="{9D8B030D-6E8A-4147-A177-3AD203B41FA5}">
                      <a16:colId xmlns:a16="http://schemas.microsoft.com/office/drawing/2014/main" val="1080694541"/>
                    </a:ext>
                  </a:extLst>
                </a:gridCol>
                <a:gridCol w="1227482">
                  <a:extLst>
                    <a:ext uri="{9D8B030D-6E8A-4147-A177-3AD203B41FA5}">
                      <a16:colId xmlns:a16="http://schemas.microsoft.com/office/drawing/2014/main" val="1048893973"/>
                    </a:ext>
                  </a:extLst>
                </a:gridCol>
                <a:gridCol w="1296965">
                  <a:extLst>
                    <a:ext uri="{9D8B030D-6E8A-4147-A177-3AD203B41FA5}">
                      <a16:colId xmlns:a16="http://schemas.microsoft.com/office/drawing/2014/main" val="4235979281"/>
                    </a:ext>
                  </a:extLst>
                </a:gridCol>
                <a:gridCol w="1192788">
                  <a:extLst>
                    <a:ext uri="{9D8B030D-6E8A-4147-A177-3AD203B41FA5}">
                      <a16:colId xmlns:a16="http://schemas.microsoft.com/office/drawing/2014/main" val="966053253"/>
                    </a:ext>
                  </a:extLst>
                </a:gridCol>
              </a:tblGrid>
              <a:tr h="296682">
                <a:tc>
                  <a:txBody>
                    <a:bodyPr/>
                    <a:lstStyle/>
                    <a:p>
                      <a:pPr rtl="0" fontAlgn="ctr"/>
                      <a:r>
                        <a:rPr lang="en-US" sz="1000">
                          <a:effectLst/>
                        </a:rPr>
                        <a:t>STArea</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STDisjoint</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STIsClosed</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dirty="0" err="1">
                          <a:effectLst/>
                        </a:rPr>
                        <a:t>STPointOnSurface</a:t>
                      </a:r>
                      <a:endParaRPr lang="en-US" sz="1000" dirty="0">
                        <a:effectLst/>
                      </a:endParaRP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63127663"/>
                  </a:ext>
                </a:extLst>
              </a:tr>
              <a:tr h="296682">
                <a:tc>
                  <a:txBody>
                    <a:bodyPr/>
                    <a:lstStyle/>
                    <a:p>
                      <a:pPr rtl="0" fontAlgn="ctr"/>
                      <a:r>
                        <a:rPr lang="en-US" sz="1000">
                          <a:effectLst/>
                        </a:rPr>
                        <a:t>STAsBinary</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STDistance</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STIsEmpty</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STRelate</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1484660"/>
                  </a:ext>
                </a:extLst>
              </a:tr>
              <a:tr h="296682">
                <a:tc>
                  <a:txBody>
                    <a:bodyPr/>
                    <a:lstStyle/>
                    <a:p>
                      <a:pPr rtl="0" fontAlgn="ctr"/>
                      <a:r>
                        <a:rPr lang="en-US" sz="1000">
                          <a:effectLst/>
                        </a:rPr>
                        <a:t>STAsText</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STEndpoint</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STIsRing</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STSrid</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11441402"/>
                  </a:ext>
                </a:extLst>
              </a:tr>
              <a:tr h="296682">
                <a:tc>
                  <a:txBody>
                    <a:bodyPr/>
                    <a:lstStyle/>
                    <a:p>
                      <a:pPr rtl="0" fontAlgn="ctr"/>
                      <a:r>
                        <a:rPr lang="en-US" sz="1000">
                          <a:effectLst/>
                        </a:rPr>
                        <a:t>STBoundary</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STEnvelope</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STIsSimple</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STStartPoint</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56428087"/>
                  </a:ext>
                </a:extLst>
              </a:tr>
              <a:tr h="296682">
                <a:tc>
                  <a:txBody>
                    <a:bodyPr/>
                    <a:lstStyle/>
                    <a:p>
                      <a:pPr rtl="0" fontAlgn="ctr"/>
                      <a:r>
                        <a:rPr lang="en-US" sz="1000">
                          <a:effectLst/>
                        </a:rPr>
                        <a:t>STBuffer</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STEquals</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STIsValid</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STSymDifference</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58772726"/>
                  </a:ext>
                </a:extLst>
              </a:tr>
              <a:tr h="296682">
                <a:tc>
                  <a:txBody>
                    <a:bodyPr/>
                    <a:lstStyle/>
                    <a:p>
                      <a:pPr rtl="0" fontAlgn="ctr"/>
                      <a:r>
                        <a:rPr lang="en-US" sz="1000">
                          <a:effectLst/>
                        </a:rPr>
                        <a:t>STCentroid</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STExteriorRing</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STLength</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STTouches</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117735427"/>
                  </a:ext>
                </a:extLst>
              </a:tr>
              <a:tr h="296682">
                <a:tc>
                  <a:txBody>
                    <a:bodyPr/>
                    <a:lstStyle/>
                    <a:p>
                      <a:pPr rtl="0" fontAlgn="ctr"/>
                      <a:r>
                        <a:rPr lang="en-US" sz="1000">
                          <a:effectLst/>
                        </a:rPr>
                        <a:t>STContains</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STGeometryN</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STNumGeometries</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STUnion</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86666808"/>
                  </a:ext>
                </a:extLst>
              </a:tr>
              <a:tr h="296682">
                <a:tc>
                  <a:txBody>
                    <a:bodyPr/>
                    <a:lstStyle/>
                    <a:p>
                      <a:pPr rtl="0" fontAlgn="ctr"/>
                      <a:r>
                        <a:rPr lang="en-US" sz="1000">
                          <a:effectLst/>
                        </a:rPr>
                        <a:t>STConvexHull</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STGeometryType</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STNumInteriorRing</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STWithin</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38635102"/>
                  </a:ext>
                </a:extLst>
              </a:tr>
              <a:tr h="296682">
                <a:tc>
                  <a:txBody>
                    <a:bodyPr/>
                    <a:lstStyle/>
                    <a:p>
                      <a:pPr rtl="0" fontAlgn="ctr"/>
                      <a:r>
                        <a:rPr lang="en-US" sz="1000">
                          <a:effectLst/>
                        </a:rPr>
                        <a:t>STCrosses</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STInteriorRingN</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STNumPoints</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STX</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55042279"/>
                  </a:ext>
                </a:extLst>
              </a:tr>
              <a:tr h="296682">
                <a:tc>
                  <a:txBody>
                    <a:bodyPr/>
                    <a:lstStyle/>
                    <a:p>
                      <a:pPr rtl="0" fontAlgn="ctr"/>
                      <a:r>
                        <a:rPr lang="en-US" sz="1000">
                          <a:effectLst/>
                        </a:rPr>
                        <a:t>STDifference</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STIntersection</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STOverlaps</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STY</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83912862"/>
                  </a:ext>
                </a:extLst>
              </a:tr>
              <a:tr h="296682">
                <a:tc>
                  <a:txBody>
                    <a:bodyPr/>
                    <a:lstStyle/>
                    <a:p>
                      <a:pPr rtl="0" fontAlgn="ctr"/>
                      <a:r>
                        <a:rPr lang="en-US" sz="1000">
                          <a:effectLst/>
                        </a:rPr>
                        <a:t>STDimension</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STIntersects</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1000">
                          <a:effectLst/>
                        </a:rPr>
                        <a:t>STPointN</a:t>
                      </a: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endParaRPr lang="zh-CN" altLang="en-US" sz="1000" dirty="0">
                        <a:effectLst/>
                      </a:endParaRPr>
                    </a:p>
                  </a:txBody>
                  <a:tcPr marL="15452" marR="15452"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634955003"/>
                  </a:ext>
                </a:extLst>
              </a:tr>
            </a:tbl>
          </a:graphicData>
        </a:graphic>
      </p:graphicFrame>
      <p:sp>
        <p:nvSpPr>
          <p:cNvPr id="5" name="TextBox 9">
            <a:extLst>
              <a:ext uri="{FF2B5EF4-FFF2-40B4-BE49-F238E27FC236}">
                <a16:creationId xmlns:a16="http://schemas.microsoft.com/office/drawing/2014/main" id="{4ED79F91-C407-4BD3-8581-7D7DE1A254A5}"/>
              </a:ext>
            </a:extLst>
          </p:cNvPr>
          <p:cNvSpPr txBox="1"/>
          <p:nvPr/>
        </p:nvSpPr>
        <p:spPr>
          <a:xfrm>
            <a:off x="-23083" y="1336628"/>
            <a:ext cx="3300904" cy="507831"/>
          </a:xfrm>
          <a:prstGeom prst="rect">
            <a:avLst/>
          </a:prstGeom>
          <a:noFill/>
        </p:spPr>
        <p:txBody>
          <a:bodyPr wrap="none" rtlCol="0">
            <a:spAutoFit/>
          </a:bodyPr>
          <a:lstStyle/>
          <a:p>
            <a:pPr algn="ctr"/>
            <a:r>
              <a:rPr lang="zh-CN" altLang="en-US" sz="2700" dirty="0"/>
              <a:t>空间数据库管理系统</a:t>
            </a:r>
            <a:endParaRPr lang="en-US" sz="2700" dirty="0"/>
          </a:p>
        </p:txBody>
      </p:sp>
      <p:sp>
        <p:nvSpPr>
          <p:cNvPr id="6" name="矩形 5">
            <a:extLst>
              <a:ext uri="{FF2B5EF4-FFF2-40B4-BE49-F238E27FC236}">
                <a16:creationId xmlns:a16="http://schemas.microsoft.com/office/drawing/2014/main" id="{A60F9472-778A-4E46-BA21-735FB2D858A3}"/>
              </a:ext>
            </a:extLst>
          </p:cNvPr>
          <p:cNvSpPr/>
          <p:nvPr/>
        </p:nvSpPr>
        <p:spPr>
          <a:xfrm>
            <a:off x="273327" y="3336808"/>
            <a:ext cx="854766" cy="605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时空数据类型</a:t>
            </a:r>
          </a:p>
        </p:txBody>
      </p:sp>
      <p:sp>
        <p:nvSpPr>
          <p:cNvPr id="7" name="箭头: 右 6">
            <a:extLst>
              <a:ext uri="{FF2B5EF4-FFF2-40B4-BE49-F238E27FC236}">
                <a16:creationId xmlns:a16="http://schemas.microsoft.com/office/drawing/2014/main" id="{00DA255B-3E1B-4F7F-8A4C-61E0C25E304B}"/>
              </a:ext>
            </a:extLst>
          </p:cNvPr>
          <p:cNvSpPr/>
          <p:nvPr/>
        </p:nvSpPr>
        <p:spPr>
          <a:xfrm>
            <a:off x="1241697" y="3565663"/>
            <a:ext cx="725179" cy="223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BD92223-A961-4A4F-AE47-8828C6FFB1EE}"/>
              </a:ext>
            </a:extLst>
          </p:cNvPr>
          <p:cNvSpPr/>
          <p:nvPr/>
        </p:nvSpPr>
        <p:spPr>
          <a:xfrm>
            <a:off x="7822097" y="3429000"/>
            <a:ext cx="854766" cy="605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常规数据类型</a:t>
            </a:r>
          </a:p>
        </p:txBody>
      </p:sp>
      <p:sp>
        <p:nvSpPr>
          <p:cNvPr id="9" name="箭头: 右 8">
            <a:extLst>
              <a:ext uri="{FF2B5EF4-FFF2-40B4-BE49-F238E27FC236}">
                <a16:creationId xmlns:a16="http://schemas.microsoft.com/office/drawing/2014/main" id="{A59D3767-32DC-4E2E-B9AD-B15EA745420E}"/>
              </a:ext>
            </a:extLst>
          </p:cNvPr>
          <p:cNvSpPr/>
          <p:nvPr/>
        </p:nvSpPr>
        <p:spPr>
          <a:xfrm>
            <a:off x="6968932" y="3620073"/>
            <a:ext cx="725179" cy="223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67907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834699"/>
            <a:ext cx="8305060" cy="5578801"/>
          </a:xfrm>
        </p:spPr>
        <p:txBody>
          <a:bodyPr>
            <a:normAutofit/>
          </a:bodyPr>
          <a:lstStyle/>
          <a:p>
            <a:pPr marL="274320" lvl="1" indent="-274320" algn="just">
              <a:spcBef>
                <a:spcPts val="580"/>
              </a:spcBef>
              <a:buClr>
                <a:schemeClr val="accent1"/>
              </a:buClr>
              <a:buNone/>
              <a:defRPr/>
            </a:pPr>
            <a:r>
              <a:rPr lang="zh-CN" altLang="en-US" sz="2600" b="1" dirty="0">
                <a:solidFill>
                  <a:srgbClr val="00B050"/>
                </a:solidFill>
                <a:latin typeface="Arial Narrow" pitchFamily="34" charset="0"/>
                <a:ea typeface="黑体" pitchFamily="2" charset="-122"/>
              </a:rPr>
              <a:t>数据源：美国专利文献数据</a:t>
            </a:r>
            <a:endParaRPr lang="en-US" altLang="zh-CN" sz="2600" b="1" dirty="0">
              <a:solidFill>
                <a:srgbClr val="00B050"/>
              </a:solidFill>
              <a:latin typeface="Arial Narrow" pitchFamily="34" charset="0"/>
              <a:ea typeface="黑体" pitchFamily="2" charset="-122"/>
            </a:endParaRPr>
          </a:p>
          <a:p>
            <a:pPr marL="274320" lvl="1" indent="-274320" algn="just">
              <a:spcBef>
                <a:spcPts val="580"/>
              </a:spcBef>
              <a:buClr>
                <a:schemeClr val="accent1"/>
              </a:buClr>
              <a:buNone/>
              <a:defRPr/>
            </a:pPr>
            <a:r>
              <a:rPr lang="en-US" altLang="zh-CN" sz="3200" dirty="0">
                <a:solidFill>
                  <a:srgbClr val="C00000"/>
                </a:solidFill>
                <a:latin typeface="Arial Narrow" pitchFamily="34" charset="0"/>
                <a:ea typeface="黑体" pitchFamily="2" charset="-122"/>
              </a:rPr>
              <a:t>Patent description data set </a:t>
            </a:r>
            <a:r>
              <a:rPr lang="zh-CN" altLang="en-US" sz="3200" dirty="0">
                <a:solidFill>
                  <a:srgbClr val="C00000"/>
                </a:solidFill>
                <a:latin typeface="Arial Narrow" pitchFamily="34" charset="0"/>
                <a:ea typeface="黑体" pitchFamily="2" charset="-122"/>
              </a:rPr>
              <a:t>“</a:t>
            </a:r>
            <a:r>
              <a:rPr lang="en-US" altLang="zh-CN" sz="3200" dirty="0">
                <a:solidFill>
                  <a:srgbClr val="C00000"/>
                </a:solidFill>
                <a:latin typeface="Arial Narrow" pitchFamily="34" charset="0"/>
                <a:ea typeface="黑体" pitchFamily="2" charset="-122"/>
              </a:rPr>
              <a:t>apat63_99.txt</a:t>
            </a:r>
            <a:r>
              <a:rPr lang="zh-CN" altLang="en-US" sz="3200" dirty="0">
                <a:solidFill>
                  <a:srgbClr val="C00000"/>
                </a:solidFill>
                <a:latin typeface="Arial Narrow" pitchFamily="34" charset="0"/>
                <a:ea typeface="黑体" pitchFamily="2" charset="-122"/>
              </a:rPr>
              <a:t>”</a:t>
            </a:r>
            <a:endParaRPr lang="en-US" altLang="zh-CN" sz="3200" dirty="0">
              <a:solidFill>
                <a:srgbClr val="C00000"/>
              </a:solidFill>
              <a:latin typeface="Arial Narrow" pitchFamily="34" charset="0"/>
              <a:ea typeface="黑体" pitchFamily="2" charset="-122"/>
            </a:endParaRPr>
          </a:p>
          <a:p>
            <a:pPr algn="just">
              <a:buNone/>
            </a:pPr>
            <a:r>
              <a:rPr lang="en-US" altLang="zh-CN" sz="2800" dirty="0">
                <a:solidFill>
                  <a:srgbClr val="0066FF"/>
                </a:solidFill>
                <a:latin typeface="Arial Narrow" pitchFamily="34" charset="0"/>
                <a:ea typeface="黑体" pitchFamily="2" charset="-122"/>
              </a:rPr>
              <a:t> </a:t>
            </a:r>
            <a:endParaRPr lang="en-US" altLang="zh-CN" sz="2600" dirty="0">
              <a:solidFill>
                <a:srgbClr val="33CC33"/>
              </a:solidFill>
              <a:latin typeface="Arial Narrow" pitchFamily="34" charset="0"/>
              <a:ea typeface="黑体" pitchFamily="2" charset="-122"/>
            </a:endParaRPr>
          </a:p>
        </p:txBody>
      </p:sp>
      <p:sp>
        <p:nvSpPr>
          <p:cNvPr id="5" name="Title 1"/>
          <p:cNvSpPr>
            <a:spLocks noGrp="1"/>
          </p:cNvSpPr>
          <p:nvPr>
            <p:ph type="title"/>
          </p:nvPr>
        </p:nvSpPr>
        <p:spPr>
          <a:xfrm>
            <a:off x="641978" y="2527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pic>
        <p:nvPicPr>
          <p:cNvPr id="92163" name="Picture 3"/>
          <p:cNvPicPr>
            <a:picLocks noChangeAspect="1" noChangeArrowheads="1"/>
          </p:cNvPicPr>
          <p:nvPr/>
        </p:nvPicPr>
        <p:blipFill>
          <a:blip r:embed="rId2" cstate="print"/>
          <a:srcRect/>
          <a:stretch>
            <a:fillRect/>
          </a:stretch>
        </p:blipFill>
        <p:spPr bwMode="auto">
          <a:xfrm>
            <a:off x="255587" y="2074863"/>
            <a:ext cx="8406811" cy="4491037"/>
          </a:xfrm>
          <a:prstGeom prst="rect">
            <a:avLst/>
          </a:prstGeom>
          <a:noFill/>
          <a:ln w="9525">
            <a:noFill/>
            <a:miter lim="800000"/>
            <a:headEnd/>
            <a:tailEnd/>
          </a:ln>
          <a:effectLst/>
        </p:spPr>
      </p:pic>
    </p:spTree>
    <p:extLst>
      <p:ext uri="{BB962C8B-B14F-4D97-AF65-F5344CB8AC3E}">
        <p14:creationId xmlns:p14="http://schemas.microsoft.com/office/powerpoint/2010/main" val="35514063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C3E9A1-E58F-91D7-3C80-D0D30BAF10B0}"/>
              </a:ext>
            </a:extLst>
          </p:cNvPr>
          <p:cNvSpPr>
            <a:spLocks noGrp="1"/>
          </p:cNvSpPr>
          <p:nvPr>
            <p:ph type="sldNum" sz="quarter" idx="12"/>
          </p:nvPr>
        </p:nvSpPr>
        <p:spPr/>
        <p:txBody>
          <a:bodyPr/>
          <a:lstStyle/>
          <a:p>
            <a:r>
              <a:rPr lang="zh-CN" altLang="en-US" dirty="0"/>
              <a:t>  </a:t>
            </a:r>
            <a:r>
              <a:rPr lang="en-US" altLang="zh-CN" spc="68" dirty="0"/>
              <a:t>Page </a:t>
            </a:r>
            <a:fld id="{7CFB1EEF-B761-4911-A2FD-18DBD3241D03}" type="slidenum">
              <a:rPr lang="zh-CN" altLang="en-US" spc="68"/>
              <a:pPr/>
              <a:t>170</a:t>
            </a:fld>
            <a:endParaRPr lang="zh-CN" altLang="en-US" spc="68" dirty="0"/>
          </a:p>
        </p:txBody>
      </p:sp>
      <p:sp>
        <p:nvSpPr>
          <p:cNvPr id="3" name="文本占位符 2">
            <a:extLst>
              <a:ext uri="{FF2B5EF4-FFF2-40B4-BE49-F238E27FC236}">
                <a16:creationId xmlns:a16="http://schemas.microsoft.com/office/drawing/2014/main" id="{2A9A8E78-2F4B-3D4D-BA75-DA9324A99BED}"/>
              </a:ext>
            </a:extLst>
          </p:cNvPr>
          <p:cNvSpPr>
            <a:spLocks noGrp="1"/>
          </p:cNvSpPr>
          <p:nvPr>
            <p:ph type="body" sz="quarter" idx="13"/>
          </p:nvPr>
        </p:nvSpPr>
        <p:spPr>
          <a:xfrm>
            <a:off x="1163256" y="87341"/>
            <a:ext cx="7986015" cy="630942"/>
          </a:xfrm>
        </p:spPr>
        <p:txBody>
          <a:bodyPr/>
          <a:lstStyle/>
          <a:p>
            <a:r>
              <a:rPr lang="en-US" altLang="zh-CN" dirty="0"/>
              <a:t>Spatial Data and Query</a:t>
            </a:r>
            <a:endParaRPr lang="zh-CN" altLang="en-US" dirty="0"/>
          </a:p>
          <a:p>
            <a:endParaRPr lang="zh-CN" altLang="en-US" dirty="0"/>
          </a:p>
        </p:txBody>
      </p:sp>
      <p:sp>
        <p:nvSpPr>
          <p:cNvPr id="4" name="TextBox 2">
            <a:extLst>
              <a:ext uri="{FF2B5EF4-FFF2-40B4-BE49-F238E27FC236}">
                <a16:creationId xmlns:a16="http://schemas.microsoft.com/office/drawing/2014/main" id="{0C875F22-6B4E-3010-9B15-734E82F8BEF1}"/>
              </a:ext>
            </a:extLst>
          </p:cNvPr>
          <p:cNvSpPr txBox="1"/>
          <p:nvPr/>
        </p:nvSpPr>
        <p:spPr>
          <a:xfrm>
            <a:off x="662172" y="2143712"/>
            <a:ext cx="8248832" cy="1661993"/>
          </a:xfrm>
          <a:prstGeom prst="rect">
            <a:avLst/>
          </a:prstGeom>
          <a:noFill/>
        </p:spPr>
        <p:txBody>
          <a:bodyPr wrap="square" rtlCol="0">
            <a:spAutoFit/>
          </a:bodyPr>
          <a:lstStyle/>
          <a:p>
            <a:pPr marL="257175" indent="-257175">
              <a:buFont typeface="Arial" panose="020B0604020202020204" pitchFamily="34" charset="0"/>
              <a:buChar char="•"/>
            </a:pPr>
            <a:r>
              <a:rPr lang="zh-CN" altLang="en-US" sz="2100" b="1" dirty="0"/>
              <a:t>空间查询</a:t>
            </a:r>
            <a:r>
              <a:rPr lang="zh-CN" altLang="en-US" sz="2100" dirty="0"/>
              <a:t>是从空间数据中获取特定信息的过程</a:t>
            </a:r>
            <a:endParaRPr lang="en-US" altLang="zh-CN" sz="2100" dirty="0"/>
          </a:p>
          <a:p>
            <a:pPr marL="685800" indent="-342900">
              <a:buFont typeface="Courier New" panose="02070309020205020404" pitchFamily="49" charset="0"/>
              <a:buChar char="o"/>
            </a:pPr>
            <a:r>
              <a:rPr lang="zh-CN" altLang="en-US" dirty="0"/>
              <a:t>测量信息</a:t>
            </a:r>
            <a:r>
              <a:rPr lang="en-US" altLang="zh-CN" dirty="0"/>
              <a:t>:</a:t>
            </a:r>
          </a:p>
          <a:p>
            <a:pPr marL="1028700" lvl="1" indent="-342900">
              <a:buFont typeface="Wingdings" panose="05000000000000000000" pitchFamily="2" charset="2"/>
              <a:buChar char="Ø"/>
            </a:pPr>
            <a:r>
              <a:rPr lang="zh-CN" altLang="en-US" sz="1500" dirty="0"/>
              <a:t>周长</a:t>
            </a:r>
            <a:r>
              <a:rPr lang="en-US" altLang="zh-CN" sz="1500" dirty="0"/>
              <a:t>, </a:t>
            </a:r>
            <a:r>
              <a:rPr lang="zh-CN" altLang="en-US" sz="1500" dirty="0"/>
              <a:t>面积</a:t>
            </a:r>
            <a:r>
              <a:rPr lang="en-US" altLang="zh-CN" sz="1500" dirty="0"/>
              <a:t>, </a:t>
            </a:r>
            <a:r>
              <a:rPr lang="zh-CN" altLang="en-US" sz="1500" dirty="0"/>
              <a:t>体积</a:t>
            </a:r>
            <a:r>
              <a:rPr lang="en-US" altLang="zh-CN" sz="1500" dirty="0"/>
              <a:t>, </a:t>
            </a:r>
            <a:r>
              <a:rPr lang="zh-CN" altLang="en-US" sz="1500" dirty="0"/>
              <a:t>密度等等</a:t>
            </a:r>
            <a:r>
              <a:rPr lang="en-US" altLang="zh-CN" sz="1500" dirty="0"/>
              <a:t>.</a:t>
            </a:r>
          </a:p>
          <a:p>
            <a:pPr marL="685800" indent="-342900">
              <a:buFont typeface="Courier New" panose="02070309020205020404" pitchFamily="49" charset="0"/>
              <a:buChar char="o"/>
            </a:pPr>
            <a:r>
              <a:rPr lang="zh-CN" altLang="en-US" dirty="0"/>
              <a:t>关系信息</a:t>
            </a:r>
            <a:r>
              <a:rPr lang="en-US" altLang="zh-CN" dirty="0"/>
              <a:t>:</a:t>
            </a:r>
          </a:p>
          <a:p>
            <a:pPr marL="1028700" indent="-342900">
              <a:buFont typeface="Wingdings" panose="05000000000000000000" pitchFamily="2" charset="2"/>
              <a:buChar char="Ø"/>
            </a:pPr>
            <a:r>
              <a:rPr lang="zh-CN" altLang="en-US" sz="1500" dirty="0"/>
              <a:t>拓扑关系</a:t>
            </a:r>
            <a:r>
              <a:rPr lang="en-US" altLang="zh-CN" sz="1500" dirty="0"/>
              <a:t>(topological relationship)</a:t>
            </a:r>
            <a:r>
              <a:rPr lang="zh-CN" altLang="en-US" sz="1500" dirty="0"/>
              <a:t>：相交</a:t>
            </a:r>
            <a:r>
              <a:rPr lang="en-US" altLang="zh-CN" sz="1500" dirty="0"/>
              <a:t>, </a:t>
            </a:r>
            <a:r>
              <a:rPr lang="zh-CN" altLang="en-US" sz="1500" dirty="0"/>
              <a:t>接触</a:t>
            </a:r>
            <a:r>
              <a:rPr lang="en-US" altLang="zh-CN" sz="1500" dirty="0"/>
              <a:t>, </a:t>
            </a:r>
            <a:r>
              <a:rPr lang="zh-CN" altLang="en-US" sz="1500" dirty="0"/>
              <a:t>包含等等</a:t>
            </a:r>
            <a:r>
              <a:rPr lang="en-US" altLang="zh-CN" sz="1500" dirty="0"/>
              <a:t>.</a:t>
            </a:r>
          </a:p>
          <a:p>
            <a:pPr marL="1028700" indent="-342900">
              <a:buFont typeface="Wingdings" panose="05000000000000000000" pitchFamily="2" charset="2"/>
              <a:buChar char="Ø"/>
            </a:pPr>
            <a:r>
              <a:rPr lang="zh-CN" altLang="en-US" sz="1500" dirty="0"/>
              <a:t>距离关系</a:t>
            </a:r>
            <a:r>
              <a:rPr lang="en-US" altLang="zh-CN" sz="1500" dirty="0"/>
              <a:t>(distance relationship)</a:t>
            </a:r>
            <a:r>
              <a:rPr lang="zh-CN" altLang="en-US" sz="1500" dirty="0"/>
              <a:t>：临近</a:t>
            </a:r>
            <a:r>
              <a:rPr lang="en-US" altLang="zh-CN" sz="1500" dirty="0"/>
              <a:t>, </a:t>
            </a:r>
            <a:r>
              <a:rPr lang="zh-CN" altLang="en-US" sz="1500" dirty="0"/>
              <a:t>最近邻等等</a:t>
            </a:r>
            <a:r>
              <a:rPr lang="en-US" altLang="zh-CN" sz="1500" dirty="0"/>
              <a:t>.</a:t>
            </a:r>
            <a:endParaRPr lang="en-US" sz="1500" dirty="0"/>
          </a:p>
        </p:txBody>
      </p:sp>
      <p:sp>
        <p:nvSpPr>
          <p:cNvPr id="5" name="TextBox 4">
            <a:extLst>
              <a:ext uri="{FF2B5EF4-FFF2-40B4-BE49-F238E27FC236}">
                <a16:creationId xmlns:a16="http://schemas.microsoft.com/office/drawing/2014/main" id="{3B2698E4-F70E-3478-678A-D4F0F4C262AD}"/>
              </a:ext>
            </a:extLst>
          </p:cNvPr>
          <p:cNvSpPr txBox="1"/>
          <p:nvPr/>
        </p:nvSpPr>
        <p:spPr>
          <a:xfrm>
            <a:off x="0" y="1329144"/>
            <a:ext cx="2608406" cy="507831"/>
          </a:xfrm>
          <a:prstGeom prst="rect">
            <a:avLst/>
          </a:prstGeom>
          <a:noFill/>
        </p:spPr>
        <p:txBody>
          <a:bodyPr wrap="none" rtlCol="0">
            <a:spAutoFit/>
          </a:bodyPr>
          <a:lstStyle/>
          <a:p>
            <a:r>
              <a:rPr lang="zh-CN" altLang="en-US" sz="2700" dirty="0"/>
              <a:t>典型的空间查询</a:t>
            </a:r>
            <a:endParaRPr lang="en-US" sz="2700" dirty="0"/>
          </a:p>
        </p:txBody>
      </p:sp>
    </p:spTree>
    <p:extLst>
      <p:ext uri="{BB962C8B-B14F-4D97-AF65-F5344CB8AC3E}">
        <p14:creationId xmlns:p14="http://schemas.microsoft.com/office/powerpoint/2010/main" val="324577915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1">
            <a:extLst>
              <a:ext uri="{FF2B5EF4-FFF2-40B4-BE49-F238E27FC236}">
                <a16:creationId xmlns:a16="http://schemas.microsoft.com/office/drawing/2014/main" id="{6DB62319-BD94-A85F-6C2D-29F2E4B6E9BD}"/>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171</a:t>
            </a:fld>
            <a:endParaRPr lang="zh-CN" altLang="en-US" spc="68" dirty="0"/>
          </a:p>
        </p:txBody>
      </p:sp>
      <p:sp>
        <p:nvSpPr>
          <p:cNvPr id="2" name="文本占位符 1">
            <a:extLst>
              <a:ext uri="{FF2B5EF4-FFF2-40B4-BE49-F238E27FC236}">
                <a16:creationId xmlns:a16="http://schemas.microsoft.com/office/drawing/2014/main" id="{0A4C2EC8-BF85-1A8B-2DC3-98F2EF3B356D}"/>
              </a:ext>
            </a:extLst>
          </p:cNvPr>
          <p:cNvSpPr>
            <a:spLocks noGrp="1"/>
          </p:cNvSpPr>
          <p:nvPr>
            <p:ph type="body" sz="quarter" idx="13"/>
          </p:nvPr>
        </p:nvSpPr>
        <p:spPr/>
        <p:txBody>
          <a:bodyPr/>
          <a:lstStyle/>
          <a:p>
            <a:r>
              <a:rPr lang="en-US" altLang="zh-CN" dirty="0"/>
              <a:t>Spatial Data and Query</a:t>
            </a:r>
            <a:endParaRPr lang="zh-CN" altLang="en-US" dirty="0"/>
          </a:p>
        </p:txBody>
      </p:sp>
      <p:pic>
        <p:nvPicPr>
          <p:cNvPr id="4" name="图片 3">
            <a:extLst>
              <a:ext uri="{FF2B5EF4-FFF2-40B4-BE49-F238E27FC236}">
                <a16:creationId xmlns:a16="http://schemas.microsoft.com/office/drawing/2014/main" id="{6209E141-868A-F37B-53D5-E6A380116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4609" y="1852666"/>
            <a:ext cx="6071429" cy="3785714"/>
          </a:xfrm>
          <a:prstGeom prst="rect">
            <a:avLst/>
          </a:prstGeom>
        </p:spPr>
      </p:pic>
      <p:sp>
        <p:nvSpPr>
          <p:cNvPr id="6" name="TextBox 4">
            <a:extLst>
              <a:ext uri="{FF2B5EF4-FFF2-40B4-BE49-F238E27FC236}">
                <a16:creationId xmlns:a16="http://schemas.microsoft.com/office/drawing/2014/main" id="{4EE5DC9C-07D7-B4AD-373B-20CFF90B2552}"/>
              </a:ext>
            </a:extLst>
          </p:cNvPr>
          <p:cNvSpPr txBox="1"/>
          <p:nvPr/>
        </p:nvSpPr>
        <p:spPr>
          <a:xfrm>
            <a:off x="0" y="1304872"/>
            <a:ext cx="3300904" cy="507831"/>
          </a:xfrm>
          <a:prstGeom prst="rect">
            <a:avLst/>
          </a:prstGeom>
          <a:noFill/>
        </p:spPr>
        <p:txBody>
          <a:bodyPr wrap="none" rtlCol="0">
            <a:spAutoFit/>
          </a:bodyPr>
          <a:lstStyle/>
          <a:p>
            <a:pPr>
              <a:buClr>
                <a:srgbClr val="000000"/>
              </a:buClr>
              <a:buFont typeface="Arial"/>
              <a:buNone/>
            </a:pPr>
            <a:r>
              <a:rPr lang="zh-CN" altLang="en-US" sz="2700" kern="0" dirty="0">
                <a:solidFill>
                  <a:srgbClr val="000000"/>
                </a:solidFill>
                <a:latin typeface="Arial"/>
                <a:cs typeface="Arial"/>
                <a:sym typeface="Arial"/>
              </a:rPr>
              <a:t>典型的空间关系信息</a:t>
            </a:r>
            <a:endParaRPr lang="en-US" sz="2700" kern="0" dirty="0">
              <a:solidFill>
                <a:srgbClr val="000000"/>
              </a:solidFill>
              <a:latin typeface="Arial"/>
              <a:cs typeface="Arial"/>
              <a:sym typeface="Arial"/>
            </a:endParaRPr>
          </a:p>
        </p:txBody>
      </p:sp>
    </p:spTree>
    <p:extLst>
      <p:ext uri="{BB962C8B-B14F-4D97-AF65-F5344CB8AC3E}">
        <p14:creationId xmlns:p14="http://schemas.microsoft.com/office/powerpoint/2010/main" val="1005297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DAB494-1452-F1E8-90F5-052A5C976D73}"/>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172</a:t>
            </a:fld>
            <a:endParaRPr lang="zh-CN" altLang="en-US" spc="68" dirty="0"/>
          </a:p>
        </p:txBody>
      </p:sp>
      <p:sp>
        <p:nvSpPr>
          <p:cNvPr id="3" name="文本占位符 2">
            <a:extLst>
              <a:ext uri="{FF2B5EF4-FFF2-40B4-BE49-F238E27FC236}">
                <a16:creationId xmlns:a16="http://schemas.microsoft.com/office/drawing/2014/main" id="{08EB9686-08F3-B20B-019D-7AFD866E8C9D}"/>
              </a:ext>
            </a:extLst>
          </p:cNvPr>
          <p:cNvSpPr>
            <a:spLocks noGrp="1"/>
          </p:cNvSpPr>
          <p:nvPr>
            <p:ph type="body" sz="quarter" idx="13"/>
          </p:nvPr>
        </p:nvSpPr>
        <p:spPr/>
        <p:txBody>
          <a:bodyPr/>
          <a:lstStyle/>
          <a:p>
            <a:endParaRPr lang="zh-CN" altLang="en-US"/>
          </a:p>
        </p:txBody>
      </p:sp>
      <p:pic>
        <p:nvPicPr>
          <p:cNvPr id="5" name="图片 4">
            <a:extLst>
              <a:ext uri="{FF2B5EF4-FFF2-40B4-BE49-F238E27FC236}">
                <a16:creationId xmlns:a16="http://schemas.microsoft.com/office/drawing/2014/main" id="{C567E8F7-5275-2E67-0EA8-1FFEDF636058}"/>
              </a:ext>
            </a:extLst>
          </p:cNvPr>
          <p:cNvPicPr>
            <a:picLocks noChangeAspect="1"/>
          </p:cNvPicPr>
          <p:nvPr/>
        </p:nvPicPr>
        <p:blipFill>
          <a:blip r:embed="rId2"/>
          <a:stretch>
            <a:fillRect/>
          </a:stretch>
        </p:blipFill>
        <p:spPr>
          <a:xfrm>
            <a:off x="2084506" y="2662249"/>
            <a:ext cx="2257425" cy="2135981"/>
          </a:xfrm>
          <a:prstGeom prst="rect">
            <a:avLst/>
          </a:prstGeom>
        </p:spPr>
      </p:pic>
      <p:sp>
        <p:nvSpPr>
          <p:cNvPr id="6" name="TextBox 4">
            <a:extLst>
              <a:ext uri="{FF2B5EF4-FFF2-40B4-BE49-F238E27FC236}">
                <a16:creationId xmlns:a16="http://schemas.microsoft.com/office/drawing/2014/main" id="{DE38236D-FEE9-FD5A-64BC-9711BC4B8F09}"/>
              </a:ext>
            </a:extLst>
          </p:cNvPr>
          <p:cNvSpPr txBox="1"/>
          <p:nvPr/>
        </p:nvSpPr>
        <p:spPr>
          <a:xfrm>
            <a:off x="0" y="1256905"/>
            <a:ext cx="3993401" cy="507831"/>
          </a:xfrm>
          <a:prstGeom prst="rect">
            <a:avLst/>
          </a:prstGeom>
          <a:noFill/>
        </p:spPr>
        <p:txBody>
          <a:bodyPr wrap="none" rtlCol="0">
            <a:spAutoFit/>
          </a:bodyPr>
          <a:lstStyle/>
          <a:p>
            <a:pPr>
              <a:buClr>
                <a:srgbClr val="000000"/>
              </a:buClr>
              <a:buFont typeface="Arial"/>
              <a:buNone/>
            </a:pPr>
            <a:r>
              <a:rPr lang="zh-CN" altLang="en-US" sz="2700" kern="0" dirty="0">
                <a:solidFill>
                  <a:srgbClr val="000000"/>
                </a:solidFill>
                <a:latin typeface="Arial"/>
                <a:cs typeface="Arial"/>
                <a:sym typeface="Arial"/>
              </a:rPr>
              <a:t>典型的空间关系信息查询</a:t>
            </a:r>
            <a:endParaRPr lang="en-US" altLang="zh-CN" sz="2700" kern="0" dirty="0">
              <a:solidFill>
                <a:srgbClr val="000000"/>
              </a:solidFill>
              <a:latin typeface="Arial"/>
              <a:cs typeface="Arial"/>
              <a:sym typeface="Arial"/>
            </a:endParaRPr>
          </a:p>
        </p:txBody>
      </p:sp>
      <p:pic>
        <p:nvPicPr>
          <p:cNvPr id="8" name="图片 7">
            <a:extLst>
              <a:ext uri="{FF2B5EF4-FFF2-40B4-BE49-F238E27FC236}">
                <a16:creationId xmlns:a16="http://schemas.microsoft.com/office/drawing/2014/main" id="{4971F9EF-3C5D-9672-D706-03B73F5F709A}"/>
              </a:ext>
            </a:extLst>
          </p:cNvPr>
          <p:cNvPicPr>
            <a:picLocks noChangeAspect="1"/>
          </p:cNvPicPr>
          <p:nvPr/>
        </p:nvPicPr>
        <p:blipFill>
          <a:blip r:embed="rId3"/>
          <a:stretch>
            <a:fillRect/>
          </a:stretch>
        </p:blipFill>
        <p:spPr>
          <a:xfrm>
            <a:off x="5107047" y="3294469"/>
            <a:ext cx="3057525" cy="871538"/>
          </a:xfrm>
          <a:prstGeom prst="rect">
            <a:avLst/>
          </a:prstGeom>
        </p:spPr>
      </p:pic>
      <p:sp>
        <p:nvSpPr>
          <p:cNvPr id="9" name="TextBox 2">
            <a:extLst>
              <a:ext uri="{FF2B5EF4-FFF2-40B4-BE49-F238E27FC236}">
                <a16:creationId xmlns:a16="http://schemas.microsoft.com/office/drawing/2014/main" id="{B4331553-9C8B-669C-6918-028E32908E33}"/>
              </a:ext>
            </a:extLst>
          </p:cNvPr>
          <p:cNvSpPr txBox="1"/>
          <p:nvPr/>
        </p:nvSpPr>
        <p:spPr>
          <a:xfrm>
            <a:off x="662172" y="2143711"/>
            <a:ext cx="8248832" cy="415498"/>
          </a:xfrm>
          <a:prstGeom prst="rect">
            <a:avLst/>
          </a:prstGeom>
          <a:noFill/>
        </p:spPr>
        <p:txBody>
          <a:bodyPr wrap="square" rtlCol="0">
            <a:spAutoFit/>
          </a:bodyPr>
          <a:lstStyle/>
          <a:p>
            <a:pPr marL="257175" indent="-257175">
              <a:buFont typeface="Arial" panose="020B0604020202020204" pitchFamily="34" charset="0"/>
              <a:buChar char="•"/>
            </a:pPr>
            <a:r>
              <a:rPr lang="zh-CN" altLang="en-US" sz="2100" dirty="0"/>
              <a:t>地图上的每一个点属于哪一个行政区？</a:t>
            </a:r>
            <a:endParaRPr lang="en-US" altLang="zh-CN" sz="2100" dirty="0"/>
          </a:p>
        </p:txBody>
      </p:sp>
    </p:spTree>
    <p:extLst>
      <p:ext uri="{BB962C8B-B14F-4D97-AF65-F5344CB8AC3E}">
        <p14:creationId xmlns:p14="http://schemas.microsoft.com/office/powerpoint/2010/main" val="36311781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1">
            <a:extLst>
              <a:ext uri="{FF2B5EF4-FFF2-40B4-BE49-F238E27FC236}">
                <a16:creationId xmlns:a16="http://schemas.microsoft.com/office/drawing/2014/main" id="{56E59F08-961F-63D3-DAD4-06F58965948B}"/>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173</a:t>
            </a:fld>
            <a:endParaRPr lang="zh-CN" altLang="en-US" spc="68" dirty="0"/>
          </a:p>
        </p:txBody>
      </p:sp>
      <p:sp>
        <p:nvSpPr>
          <p:cNvPr id="2" name="文本占位符 1">
            <a:extLst>
              <a:ext uri="{FF2B5EF4-FFF2-40B4-BE49-F238E27FC236}">
                <a16:creationId xmlns:a16="http://schemas.microsoft.com/office/drawing/2014/main" id="{0A4C2EC8-BF85-1A8B-2DC3-98F2EF3B356D}"/>
              </a:ext>
            </a:extLst>
          </p:cNvPr>
          <p:cNvSpPr>
            <a:spLocks noGrp="1"/>
          </p:cNvSpPr>
          <p:nvPr>
            <p:ph type="body" sz="quarter" idx="13"/>
          </p:nvPr>
        </p:nvSpPr>
        <p:spPr/>
        <p:txBody>
          <a:bodyPr/>
          <a:lstStyle/>
          <a:p>
            <a:r>
              <a:rPr lang="en-US" altLang="zh-CN" dirty="0"/>
              <a:t>Spatial Data and Query</a:t>
            </a:r>
            <a:endParaRPr lang="zh-CN" altLang="en-US" dirty="0"/>
          </a:p>
        </p:txBody>
      </p:sp>
      <p:pic>
        <p:nvPicPr>
          <p:cNvPr id="12" name="Picture 5" descr="A map of the world&#10;&#10;Description automatically generated with medium confidence">
            <a:extLst>
              <a:ext uri="{FF2B5EF4-FFF2-40B4-BE49-F238E27FC236}">
                <a16:creationId xmlns:a16="http://schemas.microsoft.com/office/drawing/2014/main" id="{8C6055E7-5CA0-EBE3-AE59-AAFCE48289A2}"/>
              </a:ext>
            </a:extLst>
          </p:cNvPr>
          <p:cNvPicPr>
            <a:picLocks noChangeAspect="1"/>
          </p:cNvPicPr>
          <p:nvPr/>
        </p:nvPicPr>
        <p:blipFill>
          <a:blip r:embed="rId3"/>
          <a:stretch>
            <a:fillRect/>
          </a:stretch>
        </p:blipFill>
        <p:spPr>
          <a:xfrm>
            <a:off x="821147" y="2508372"/>
            <a:ext cx="4521441" cy="2726163"/>
          </a:xfrm>
          <a:prstGeom prst="rect">
            <a:avLst/>
          </a:prstGeom>
        </p:spPr>
      </p:pic>
      <p:sp>
        <p:nvSpPr>
          <p:cNvPr id="14" name="TextBox 9">
            <a:extLst>
              <a:ext uri="{FF2B5EF4-FFF2-40B4-BE49-F238E27FC236}">
                <a16:creationId xmlns:a16="http://schemas.microsoft.com/office/drawing/2014/main" id="{C32DDAA0-D6CA-FF96-C415-A2976E4BC084}"/>
              </a:ext>
            </a:extLst>
          </p:cNvPr>
          <p:cNvSpPr txBox="1"/>
          <p:nvPr/>
        </p:nvSpPr>
        <p:spPr>
          <a:xfrm>
            <a:off x="408335" y="2107657"/>
            <a:ext cx="7819655" cy="415498"/>
          </a:xfrm>
          <a:prstGeom prst="rect">
            <a:avLst/>
          </a:prstGeom>
          <a:noFill/>
        </p:spPr>
        <p:txBody>
          <a:bodyPr wrap="square" rtlCol="0">
            <a:spAutoFit/>
          </a:bodyPr>
          <a:lstStyle/>
          <a:p>
            <a:pPr marL="257175" indent="-257175">
              <a:buFont typeface="Arial" panose="020B0604020202020204" pitchFamily="34" charset="0"/>
              <a:buChar char="•"/>
            </a:pPr>
            <a:r>
              <a:rPr lang="zh-CN" altLang="en-US" sz="2100" dirty="0"/>
              <a:t>神经元链接</a:t>
            </a:r>
            <a:endParaRPr lang="en-US" sz="2100" dirty="0"/>
          </a:p>
        </p:txBody>
      </p:sp>
      <p:grpSp>
        <p:nvGrpSpPr>
          <p:cNvPr id="15" name="Group 11">
            <a:extLst>
              <a:ext uri="{FF2B5EF4-FFF2-40B4-BE49-F238E27FC236}">
                <a16:creationId xmlns:a16="http://schemas.microsoft.com/office/drawing/2014/main" id="{99E06CE9-360E-4E6C-D245-6621CCA08390}"/>
              </a:ext>
            </a:extLst>
          </p:cNvPr>
          <p:cNvGrpSpPr/>
          <p:nvPr/>
        </p:nvGrpSpPr>
        <p:grpSpPr>
          <a:xfrm>
            <a:off x="3521320" y="2117848"/>
            <a:ext cx="4772025" cy="1920835"/>
            <a:chOff x="4724400" y="2114550"/>
            <a:chExt cx="6362700" cy="2561114"/>
          </a:xfrm>
        </p:grpSpPr>
        <p:grpSp>
          <p:nvGrpSpPr>
            <p:cNvPr id="16" name="Group 10">
              <a:extLst>
                <a:ext uri="{FF2B5EF4-FFF2-40B4-BE49-F238E27FC236}">
                  <a16:creationId xmlns:a16="http://schemas.microsoft.com/office/drawing/2014/main" id="{52D304F3-AB3E-61C8-0A30-CC54F8A4A434}"/>
                </a:ext>
              </a:extLst>
            </p:cNvPr>
            <p:cNvGrpSpPr/>
            <p:nvPr/>
          </p:nvGrpSpPr>
          <p:grpSpPr>
            <a:xfrm>
              <a:off x="4724400" y="2114550"/>
              <a:ext cx="6362700" cy="1824364"/>
              <a:chOff x="4724400" y="2114550"/>
              <a:chExt cx="6362700" cy="1824364"/>
            </a:xfrm>
          </p:grpSpPr>
          <p:pic>
            <p:nvPicPr>
              <p:cNvPr id="27" name="Picture 2" descr="A close-up of a flag&#10;&#10;Description automatically generated with low confidence">
                <a:extLst>
                  <a:ext uri="{FF2B5EF4-FFF2-40B4-BE49-F238E27FC236}">
                    <a16:creationId xmlns:a16="http://schemas.microsoft.com/office/drawing/2014/main" id="{F199722B-EF2D-B6D1-7575-25F31DB0D891}"/>
                  </a:ext>
                </a:extLst>
              </p:cNvPr>
              <p:cNvPicPr>
                <a:picLocks noChangeAspect="1"/>
              </p:cNvPicPr>
              <p:nvPr/>
            </p:nvPicPr>
            <p:blipFill>
              <a:blip r:embed="rId4"/>
              <a:stretch>
                <a:fillRect/>
              </a:stretch>
            </p:blipFill>
            <p:spPr>
              <a:xfrm>
                <a:off x="8078995" y="2129164"/>
                <a:ext cx="3001536" cy="1809750"/>
              </a:xfrm>
              <a:prstGeom prst="rect">
                <a:avLst/>
              </a:prstGeom>
            </p:spPr>
          </p:pic>
          <p:sp>
            <p:nvSpPr>
              <p:cNvPr id="28" name="Freeform: Shape 6">
                <a:extLst>
                  <a:ext uri="{FF2B5EF4-FFF2-40B4-BE49-F238E27FC236}">
                    <a16:creationId xmlns:a16="http://schemas.microsoft.com/office/drawing/2014/main" id="{08EDF682-6C2A-94CC-923B-27D9B0A463F9}"/>
                  </a:ext>
                </a:extLst>
              </p:cNvPr>
              <p:cNvSpPr/>
              <p:nvPr/>
            </p:nvSpPr>
            <p:spPr>
              <a:xfrm>
                <a:off x="4724400" y="2114550"/>
                <a:ext cx="6362700" cy="1822450"/>
              </a:xfrm>
              <a:custGeom>
                <a:avLst/>
                <a:gdLst>
                  <a:gd name="connsiteX0" fmla="*/ 3333750 w 6362700"/>
                  <a:gd name="connsiteY0" fmla="*/ 0 h 1822450"/>
                  <a:gd name="connsiteX1" fmla="*/ 3333750 w 6362700"/>
                  <a:gd name="connsiteY1" fmla="*/ 0 h 1822450"/>
                  <a:gd name="connsiteX2" fmla="*/ 6362700 w 6362700"/>
                  <a:gd name="connsiteY2" fmla="*/ 0 h 1822450"/>
                  <a:gd name="connsiteX3" fmla="*/ 6362700 w 6362700"/>
                  <a:gd name="connsiteY3" fmla="*/ 1822450 h 1822450"/>
                  <a:gd name="connsiteX4" fmla="*/ 3340100 w 6362700"/>
                  <a:gd name="connsiteY4" fmla="*/ 1822450 h 1822450"/>
                  <a:gd name="connsiteX5" fmla="*/ 3111500 w 6362700"/>
                  <a:gd name="connsiteY5" fmla="*/ 1016000 h 1822450"/>
                  <a:gd name="connsiteX6" fmla="*/ 0 w 6362700"/>
                  <a:gd name="connsiteY6" fmla="*/ 1797050 h 1822450"/>
                  <a:gd name="connsiteX7" fmla="*/ 3048000 w 6362700"/>
                  <a:gd name="connsiteY7" fmla="*/ 692150 h 1822450"/>
                  <a:gd name="connsiteX8" fmla="*/ 3333750 w 6362700"/>
                  <a:gd name="connsiteY8" fmla="*/ 0 h 182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2700" h="1822450">
                    <a:moveTo>
                      <a:pt x="3333750" y="0"/>
                    </a:moveTo>
                    <a:lnTo>
                      <a:pt x="3333750" y="0"/>
                    </a:lnTo>
                    <a:lnTo>
                      <a:pt x="6362700" y="0"/>
                    </a:lnTo>
                    <a:lnTo>
                      <a:pt x="6362700" y="1822450"/>
                    </a:lnTo>
                    <a:lnTo>
                      <a:pt x="3340100" y="1822450"/>
                    </a:lnTo>
                    <a:lnTo>
                      <a:pt x="3111500" y="1016000"/>
                    </a:lnTo>
                    <a:lnTo>
                      <a:pt x="0" y="1797050"/>
                    </a:lnTo>
                    <a:lnTo>
                      <a:pt x="3048000" y="692150"/>
                    </a:lnTo>
                    <a:lnTo>
                      <a:pt x="333375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12">
              <a:extLst>
                <a:ext uri="{FF2B5EF4-FFF2-40B4-BE49-F238E27FC236}">
                  <a16:creationId xmlns:a16="http://schemas.microsoft.com/office/drawing/2014/main" id="{2CA7ED17-3136-17FA-407E-764646E18714}"/>
                </a:ext>
              </a:extLst>
            </p:cNvPr>
            <p:cNvSpPr txBox="1"/>
            <p:nvPr/>
          </p:nvSpPr>
          <p:spPr>
            <a:xfrm>
              <a:off x="9104000" y="3937000"/>
              <a:ext cx="1319877" cy="738664"/>
            </a:xfrm>
            <a:prstGeom prst="rect">
              <a:avLst/>
            </a:prstGeom>
            <a:noFill/>
          </p:spPr>
          <p:txBody>
            <a:bodyPr wrap="square">
              <a:spAutoFit/>
            </a:bodyPr>
            <a:lstStyle/>
            <a:p>
              <a:r>
                <a:rPr lang="en-US" sz="1500" dirty="0"/>
                <a:t>Synapses</a:t>
              </a:r>
            </a:p>
          </p:txBody>
        </p:sp>
      </p:grpSp>
      <p:pic>
        <p:nvPicPr>
          <p:cNvPr id="30" name="Picture 2" descr="The Allen Institute on Github">
            <a:extLst>
              <a:ext uri="{FF2B5EF4-FFF2-40B4-BE49-F238E27FC236}">
                <a16:creationId xmlns:a16="http://schemas.microsoft.com/office/drawing/2014/main" id="{8E76DA62-BEFA-A64C-E1A4-B4B8B8343A5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6385" y="4339464"/>
            <a:ext cx="1932915" cy="77945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4">
            <a:extLst>
              <a:ext uri="{FF2B5EF4-FFF2-40B4-BE49-F238E27FC236}">
                <a16:creationId xmlns:a16="http://schemas.microsoft.com/office/drawing/2014/main" id="{7A9BB85B-D3DF-1D5A-30DC-56592D083A59}"/>
              </a:ext>
            </a:extLst>
          </p:cNvPr>
          <p:cNvSpPr txBox="1"/>
          <p:nvPr/>
        </p:nvSpPr>
        <p:spPr>
          <a:xfrm>
            <a:off x="0" y="1304872"/>
            <a:ext cx="3993401" cy="507831"/>
          </a:xfrm>
          <a:prstGeom prst="rect">
            <a:avLst/>
          </a:prstGeom>
          <a:noFill/>
        </p:spPr>
        <p:txBody>
          <a:bodyPr wrap="none" rtlCol="0">
            <a:spAutoFit/>
          </a:bodyPr>
          <a:lstStyle/>
          <a:p>
            <a:pPr>
              <a:buClr>
                <a:srgbClr val="000000"/>
              </a:buClr>
              <a:buFont typeface="Arial"/>
              <a:buNone/>
            </a:pPr>
            <a:r>
              <a:rPr lang="zh-CN" altLang="en-US" sz="2700" kern="0" dirty="0">
                <a:solidFill>
                  <a:srgbClr val="000000"/>
                </a:solidFill>
                <a:latin typeface="Arial"/>
                <a:cs typeface="Arial"/>
                <a:sym typeface="Arial"/>
              </a:rPr>
              <a:t>典型的空间关系信息查询</a:t>
            </a:r>
            <a:endParaRPr lang="en-US" altLang="zh-CN" sz="2700" kern="0" dirty="0">
              <a:solidFill>
                <a:srgbClr val="000000"/>
              </a:solidFill>
              <a:latin typeface="Arial"/>
              <a:cs typeface="Arial"/>
              <a:sym typeface="Arial"/>
            </a:endParaRPr>
          </a:p>
        </p:txBody>
      </p:sp>
    </p:spTree>
    <p:extLst>
      <p:ext uri="{BB962C8B-B14F-4D97-AF65-F5344CB8AC3E}">
        <p14:creationId xmlns:p14="http://schemas.microsoft.com/office/powerpoint/2010/main" val="36973783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1">
            <a:extLst>
              <a:ext uri="{FF2B5EF4-FFF2-40B4-BE49-F238E27FC236}">
                <a16:creationId xmlns:a16="http://schemas.microsoft.com/office/drawing/2014/main" id="{5D36C711-E1D2-F21B-4FF7-0001690DCD01}"/>
              </a:ext>
            </a:extLst>
          </p:cNvPr>
          <p:cNvSpPr>
            <a:spLocks noGrp="1"/>
          </p:cNvSpPr>
          <p:nvPr>
            <p:ph type="sldNum" sz="quarter" idx="12"/>
          </p:nvPr>
        </p:nvSpPr>
        <p:spPr/>
        <p:txBody>
          <a:bodyPr/>
          <a:lstStyle/>
          <a:p>
            <a:pPr defTabSz="685800">
              <a:defRPr/>
            </a:pPr>
            <a:r>
              <a:rPr lang="zh-CN" altLang="en-US">
                <a:solidFill>
                  <a:prstClr val="black">
                    <a:lumMod val="65000"/>
                    <a:lumOff val="35000"/>
                  </a:prstClr>
                </a:solidFill>
                <a:latin typeface="微软雅黑 Light"/>
                <a:ea typeface="微软雅黑 Light"/>
                <a:cs typeface="+mn-cs"/>
              </a:rPr>
              <a:t>  </a:t>
            </a:r>
            <a:r>
              <a:rPr lang="en-US" altLang="zh-CN" spc="68">
                <a:solidFill>
                  <a:prstClr val="black">
                    <a:lumMod val="65000"/>
                    <a:lumOff val="35000"/>
                  </a:prstClr>
                </a:solidFill>
                <a:latin typeface="微软雅黑 Light"/>
                <a:ea typeface="微软雅黑 Light"/>
                <a:cs typeface="+mn-cs"/>
              </a:rPr>
              <a:t>Page </a:t>
            </a:r>
            <a:fld id="{7CFB1EEF-B761-4911-A2FD-18DBD3241D03}" type="slidenum">
              <a:rPr lang="zh-CN" altLang="en-US" spc="68">
                <a:solidFill>
                  <a:prstClr val="black">
                    <a:lumMod val="65000"/>
                    <a:lumOff val="35000"/>
                  </a:prstClr>
                </a:solidFill>
                <a:latin typeface="微软雅黑 Light"/>
                <a:ea typeface="微软雅黑 Light"/>
                <a:cs typeface="+mn-cs"/>
              </a:rPr>
              <a:pPr defTabSz="685800">
                <a:defRPr/>
              </a:pPr>
              <a:t>174</a:t>
            </a:fld>
            <a:endParaRPr lang="zh-CN" altLang="en-US" spc="68" dirty="0">
              <a:solidFill>
                <a:prstClr val="black">
                  <a:lumMod val="65000"/>
                  <a:lumOff val="35000"/>
                </a:prstClr>
              </a:solidFill>
              <a:latin typeface="微软雅黑 Light"/>
              <a:ea typeface="微软雅黑 Light"/>
              <a:cs typeface="+mn-cs"/>
            </a:endParaRPr>
          </a:p>
        </p:txBody>
      </p:sp>
      <p:sp>
        <p:nvSpPr>
          <p:cNvPr id="2" name="文本占位符 1">
            <a:extLst>
              <a:ext uri="{FF2B5EF4-FFF2-40B4-BE49-F238E27FC236}">
                <a16:creationId xmlns:a16="http://schemas.microsoft.com/office/drawing/2014/main" id="{0A4C2EC8-BF85-1A8B-2DC3-98F2EF3B356D}"/>
              </a:ext>
            </a:extLst>
          </p:cNvPr>
          <p:cNvSpPr>
            <a:spLocks noGrp="1"/>
          </p:cNvSpPr>
          <p:nvPr>
            <p:ph type="body" sz="quarter" idx="13"/>
          </p:nvPr>
        </p:nvSpPr>
        <p:spPr/>
        <p:txBody>
          <a:bodyPr/>
          <a:lstStyle/>
          <a:p>
            <a:r>
              <a:rPr lang="en-US" altLang="zh-CN" dirty="0"/>
              <a:t>Spatial Data and Query</a:t>
            </a:r>
            <a:endParaRPr lang="zh-CN" altLang="en-US" dirty="0"/>
          </a:p>
        </p:txBody>
      </p:sp>
      <p:pic>
        <p:nvPicPr>
          <p:cNvPr id="4" name="Picture 3">
            <a:extLst>
              <a:ext uri="{FF2B5EF4-FFF2-40B4-BE49-F238E27FC236}">
                <a16:creationId xmlns:a16="http://schemas.microsoft.com/office/drawing/2014/main" id="{62916531-2882-5D22-EB3F-C2052C6557CB}"/>
              </a:ext>
            </a:extLst>
          </p:cNvPr>
          <p:cNvPicPr>
            <a:picLocks noChangeAspect="1" noChangeArrowheads="1"/>
          </p:cNvPicPr>
          <p:nvPr/>
        </p:nvPicPr>
        <p:blipFill>
          <a:blip r:embed="rId3" cstate="print"/>
          <a:srcRect/>
          <a:stretch>
            <a:fillRect/>
          </a:stretch>
        </p:blipFill>
        <p:spPr bwMode="auto">
          <a:xfrm>
            <a:off x="1207818" y="3325122"/>
            <a:ext cx="1795504" cy="1776800"/>
          </a:xfrm>
          <a:prstGeom prst="rect">
            <a:avLst/>
          </a:prstGeom>
          <a:noFill/>
          <a:ln w="9525">
            <a:noFill/>
            <a:miter lim="800000"/>
            <a:headEnd/>
            <a:tailEnd/>
          </a:ln>
        </p:spPr>
      </p:pic>
      <p:sp>
        <p:nvSpPr>
          <p:cNvPr id="5" name="TextBox 12">
            <a:extLst>
              <a:ext uri="{FF2B5EF4-FFF2-40B4-BE49-F238E27FC236}">
                <a16:creationId xmlns:a16="http://schemas.microsoft.com/office/drawing/2014/main" id="{8D6A0FFE-0B95-DAB2-73C3-C5E947B136D0}"/>
              </a:ext>
            </a:extLst>
          </p:cNvPr>
          <p:cNvSpPr txBox="1"/>
          <p:nvPr/>
        </p:nvSpPr>
        <p:spPr>
          <a:xfrm>
            <a:off x="6601063" y="3180367"/>
            <a:ext cx="1221581" cy="300082"/>
          </a:xfrm>
          <a:prstGeom prst="rect">
            <a:avLst/>
          </a:prstGeom>
          <a:noFill/>
        </p:spPr>
        <p:txBody>
          <a:bodyPr wrap="square" rtlCol="0">
            <a:spAutoFit/>
          </a:bodyPr>
          <a:lstStyle>
            <a:defPPr>
              <a:defRPr lang="en-US"/>
            </a:defPPr>
            <a:lvl1pPr algn="l" rtl="0" fontAlgn="base">
              <a:spcBef>
                <a:spcPct val="0"/>
              </a:spcBef>
              <a:spcAft>
                <a:spcPct val="0"/>
              </a:spcAft>
              <a:defRPr sz="2400" b="1" kern="1200">
                <a:solidFill>
                  <a:schemeClr val="tx1"/>
                </a:solidFill>
                <a:latin typeface="Siemens Sans Black"/>
                <a:ea typeface="+mn-ea"/>
                <a:cs typeface="Arial" pitchFamily="34" charset="0"/>
              </a:defRPr>
            </a:lvl1pPr>
            <a:lvl2pPr marL="457200" algn="l" rtl="0" fontAlgn="base">
              <a:spcBef>
                <a:spcPct val="0"/>
              </a:spcBef>
              <a:spcAft>
                <a:spcPct val="0"/>
              </a:spcAft>
              <a:defRPr sz="2400" b="1" kern="1200">
                <a:solidFill>
                  <a:schemeClr val="tx1"/>
                </a:solidFill>
                <a:latin typeface="Siemens Sans Black"/>
                <a:ea typeface="+mn-ea"/>
                <a:cs typeface="Arial" pitchFamily="34" charset="0"/>
              </a:defRPr>
            </a:lvl2pPr>
            <a:lvl3pPr marL="914400" algn="l" rtl="0" fontAlgn="base">
              <a:spcBef>
                <a:spcPct val="0"/>
              </a:spcBef>
              <a:spcAft>
                <a:spcPct val="0"/>
              </a:spcAft>
              <a:defRPr sz="2400" b="1" kern="1200">
                <a:solidFill>
                  <a:schemeClr val="tx1"/>
                </a:solidFill>
                <a:latin typeface="Siemens Sans Black"/>
                <a:ea typeface="+mn-ea"/>
                <a:cs typeface="Arial" pitchFamily="34" charset="0"/>
              </a:defRPr>
            </a:lvl3pPr>
            <a:lvl4pPr marL="1371600" algn="l" rtl="0" fontAlgn="base">
              <a:spcBef>
                <a:spcPct val="0"/>
              </a:spcBef>
              <a:spcAft>
                <a:spcPct val="0"/>
              </a:spcAft>
              <a:defRPr sz="2400" b="1" kern="1200">
                <a:solidFill>
                  <a:schemeClr val="tx1"/>
                </a:solidFill>
                <a:latin typeface="Siemens Sans Black"/>
                <a:ea typeface="+mn-ea"/>
                <a:cs typeface="Arial" pitchFamily="34" charset="0"/>
              </a:defRPr>
            </a:lvl4pPr>
            <a:lvl5pPr marL="1828800" algn="l" rtl="0" fontAlgn="base">
              <a:spcBef>
                <a:spcPct val="0"/>
              </a:spcBef>
              <a:spcAft>
                <a:spcPct val="0"/>
              </a:spcAft>
              <a:defRPr sz="2400" b="1" kern="1200">
                <a:solidFill>
                  <a:schemeClr val="tx1"/>
                </a:solidFill>
                <a:latin typeface="Siemens Sans Black"/>
                <a:ea typeface="+mn-ea"/>
                <a:cs typeface="Arial" pitchFamily="34" charset="0"/>
              </a:defRPr>
            </a:lvl5pPr>
            <a:lvl6pPr marL="2286000" algn="l" defTabSz="914400" rtl="0" eaLnBrk="1" latinLnBrk="0" hangingPunct="1">
              <a:defRPr sz="2400" b="1" kern="1200">
                <a:solidFill>
                  <a:schemeClr val="tx1"/>
                </a:solidFill>
                <a:latin typeface="Siemens Sans Black"/>
                <a:ea typeface="+mn-ea"/>
                <a:cs typeface="Arial" pitchFamily="34" charset="0"/>
              </a:defRPr>
            </a:lvl6pPr>
            <a:lvl7pPr marL="2743200" algn="l" defTabSz="914400" rtl="0" eaLnBrk="1" latinLnBrk="0" hangingPunct="1">
              <a:defRPr sz="2400" b="1" kern="1200">
                <a:solidFill>
                  <a:schemeClr val="tx1"/>
                </a:solidFill>
                <a:latin typeface="Siemens Sans Black"/>
                <a:ea typeface="+mn-ea"/>
                <a:cs typeface="Arial" pitchFamily="34" charset="0"/>
              </a:defRPr>
            </a:lvl7pPr>
            <a:lvl8pPr marL="3200400" algn="l" defTabSz="914400" rtl="0" eaLnBrk="1" latinLnBrk="0" hangingPunct="1">
              <a:defRPr sz="2400" b="1" kern="1200">
                <a:solidFill>
                  <a:schemeClr val="tx1"/>
                </a:solidFill>
                <a:latin typeface="Siemens Sans Black"/>
                <a:ea typeface="+mn-ea"/>
                <a:cs typeface="Arial" pitchFamily="34" charset="0"/>
              </a:defRPr>
            </a:lvl8pPr>
            <a:lvl9pPr marL="3657600" algn="l" defTabSz="914400" rtl="0" eaLnBrk="1" latinLnBrk="0" hangingPunct="1">
              <a:defRPr sz="2400" b="1" kern="1200">
                <a:solidFill>
                  <a:schemeClr val="tx1"/>
                </a:solidFill>
                <a:latin typeface="Siemens Sans Black"/>
                <a:ea typeface="+mn-ea"/>
                <a:cs typeface="Arial" pitchFamily="34" charset="0"/>
              </a:defRPr>
            </a:lvl9pPr>
          </a:lstStyle>
          <a:p>
            <a:pPr algn="ctr" defTabSz="685800">
              <a:lnSpc>
                <a:spcPct val="90000"/>
              </a:lnSpc>
              <a:defRPr/>
            </a:pPr>
            <a:r>
              <a:rPr lang="en-US" sz="1500" dirty="0">
                <a:solidFill>
                  <a:prstClr val="black"/>
                </a:solidFill>
                <a:latin typeface="微软雅黑"/>
                <a:ea typeface="微软雅黑 Light"/>
              </a:rPr>
              <a:t>WINDOW</a:t>
            </a:r>
            <a:endParaRPr lang="en-US" sz="1500" b="0" dirty="0">
              <a:solidFill>
                <a:prstClr val="black"/>
              </a:solidFill>
              <a:latin typeface="微软雅黑"/>
              <a:ea typeface="微软雅黑 Light"/>
            </a:endParaRPr>
          </a:p>
        </p:txBody>
      </p:sp>
      <p:sp>
        <p:nvSpPr>
          <p:cNvPr id="6" name="TextBox 12">
            <a:extLst>
              <a:ext uri="{FF2B5EF4-FFF2-40B4-BE49-F238E27FC236}">
                <a16:creationId xmlns:a16="http://schemas.microsoft.com/office/drawing/2014/main" id="{06662834-0CFC-2312-F891-367F088B2710}"/>
              </a:ext>
            </a:extLst>
          </p:cNvPr>
          <p:cNvSpPr txBox="1"/>
          <p:nvPr/>
        </p:nvSpPr>
        <p:spPr>
          <a:xfrm>
            <a:off x="3560873" y="3116660"/>
            <a:ext cx="2125500" cy="300082"/>
          </a:xfrm>
          <a:prstGeom prst="rect">
            <a:avLst/>
          </a:prstGeom>
          <a:noFill/>
        </p:spPr>
        <p:txBody>
          <a:bodyPr wrap="square" rtlCol="0">
            <a:spAutoFit/>
          </a:bodyPr>
          <a:lstStyle>
            <a:defPPr>
              <a:defRPr lang="en-US"/>
            </a:defPPr>
            <a:lvl1pPr algn="l" rtl="0" fontAlgn="base">
              <a:spcBef>
                <a:spcPct val="0"/>
              </a:spcBef>
              <a:spcAft>
                <a:spcPct val="0"/>
              </a:spcAft>
              <a:defRPr sz="2400" b="1" kern="1200">
                <a:solidFill>
                  <a:schemeClr val="tx1"/>
                </a:solidFill>
                <a:latin typeface="Siemens Sans Black"/>
                <a:ea typeface="+mn-ea"/>
                <a:cs typeface="Arial" pitchFamily="34" charset="0"/>
              </a:defRPr>
            </a:lvl1pPr>
            <a:lvl2pPr marL="457200" algn="l" rtl="0" fontAlgn="base">
              <a:spcBef>
                <a:spcPct val="0"/>
              </a:spcBef>
              <a:spcAft>
                <a:spcPct val="0"/>
              </a:spcAft>
              <a:defRPr sz="2400" b="1" kern="1200">
                <a:solidFill>
                  <a:schemeClr val="tx1"/>
                </a:solidFill>
                <a:latin typeface="Siemens Sans Black"/>
                <a:ea typeface="+mn-ea"/>
                <a:cs typeface="Arial" pitchFamily="34" charset="0"/>
              </a:defRPr>
            </a:lvl2pPr>
            <a:lvl3pPr marL="914400" algn="l" rtl="0" fontAlgn="base">
              <a:spcBef>
                <a:spcPct val="0"/>
              </a:spcBef>
              <a:spcAft>
                <a:spcPct val="0"/>
              </a:spcAft>
              <a:defRPr sz="2400" b="1" kern="1200">
                <a:solidFill>
                  <a:schemeClr val="tx1"/>
                </a:solidFill>
                <a:latin typeface="Siemens Sans Black"/>
                <a:ea typeface="+mn-ea"/>
                <a:cs typeface="Arial" pitchFamily="34" charset="0"/>
              </a:defRPr>
            </a:lvl3pPr>
            <a:lvl4pPr marL="1371600" algn="l" rtl="0" fontAlgn="base">
              <a:spcBef>
                <a:spcPct val="0"/>
              </a:spcBef>
              <a:spcAft>
                <a:spcPct val="0"/>
              </a:spcAft>
              <a:defRPr sz="2400" b="1" kern="1200">
                <a:solidFill>
                  <a:schemeClr val="tx1"/>
                </a:solidFill>
                <a:latin typeface="Siemens Sans Black"/>
                <a:ea typeface="+mn-ea"/>
                <a:cs typeface="Arial" pitchFamily="34" charset="0"/>
              </a:defRPr>
            </a:lvl4pPr>
            <a:lvl5pPr marL="1828800" algn="l" rtl="0" fontAlgn="base">
              <a:spcBef>
                <a:spcPct val="0"/>
              </a:spcBef>
              <a:spcAft>
                <a:spcPct val="0"/>
              </a:spcAft>
              <a:defRPr sz="2400" b="1" kern="1200">
                <a:solidFill>
                  <a:schemeClr val="tx1"/>
                </a:solidFill>
                <a:latin typeface="Siemens Sans Black"/>
                <a:ea typeface="+mn-ea"/>
                <a:cs typeface="Arial" pitchFamily="34" charset="0"/>
              </a:defRPr>
            </a:lvl5pPr>
            <a:lvl6pPr marL="2286000" algn="l" defTabSz="914400" rtl="0" eaLnBrk="1" latinLnBrk="0" hangingPunct="1">
              <a:defRPr sz="2400" b="1" kern="1200">
                <a:solidFill>
                  <a:schemeClr val="tx1"/>
                </a:solidFill>
                <a:latin typeface="Siemens Sans Black"/>
                <a:ea typeface="+mn-ea"/>
                <a:cs typeface="Arial" pitchFamily="34" charset="0"/>
              </a:defRPr>
            </a:lvl6pPr>
            <a:lvl7pPr marL="2743200" algn="l" defTabSz="914400" rtl="0" eaLnBrk="1" latinLnBrk="0" hangingPunct="1">
              <a:defRPr sz="2400" b="1" kern="1200">
                <a:solidFill>
                  <a:schemeClr val="tx1"/>
                </a:solidFill>
                <a:latin typeface="Siemens Sans Black"/>
                <a:ea typeface="+mn-ea"/>
                <a:cs typeface="Arial" pitchFamily="34" charset="0"/>
              </a:defRPr>
            </a:lvl7pPr>
            <a:lvl8pPr marL="3200400" algn="l" defTabSz="914400" rtl="0" eaLnBrk="1" latinLnBrk="0" hangingPunct="1">
              <a:defRPr sz="2400" b="1" kern="1200">
                <a:solidFill>
                  <a:schemeClr val="tx1"/>
                </a:solidFill>
                <a:latin typeface="Siemens Sans Black"/>
                <a:ea typeface="+mn-ea"/>
                <a:cs typeface="Arial" pitchFamily="34" charset="0"/>
              </a:defRPr>
            </a:lvl8pPr>
            <a:lvl9pPr marL="3657600" algn="l" defTabSz="914400" rtl="0" eaLnBrk="1" latinLnBrk="0" hangingPunct="1">
              <a:defRPr sz="2400" b="1" kern="1200">
                <a:solidFill>
                  <a:schemeClr val="tx1"/>
                </a:solidFill>
                <a:latin typeface="Siemens Sans Black"/>
                <a:ea typeface="+mn-ea"/>
                <a:cs typeface="Arial" pitchFamily="34" charset="0"/>
              </a:defRPr>
            </a:lvl9pPr>
          </a:lstStyle>
          <a:p>
            <a:pPr defTabSz="685800">
              <a:lnSpc>
                <a:spcPct val="90000"/>
              </a:lnSpc>
              <a:defRPr/>
            </a:pPr>
            <a:r>
              <a:rPr lang="en-US" sz="1500" dirty="0">
                <a:solidFill>
                  <a:prstClr val="black"/>
                </a:solidFill>
                <a:latin typeface="微软雅黑"/>
                <a:ea typeface="微软雅黑 Light"/>
              </a:rPr>
              <a:t>REGION RETRIEVAL</a:t>
            </a:r>
            <a:endParaRPr lang="en-US" sz="1500" b="0" dirty="0">
              <a:solidFill>
                <a:prstClr val="black"/>
              </a:solidFill>
              <a:latin typeface="微软雅黑"/>
              <a:ea typeface="微软雅黑 Light"/>
            </a:endParaRPr>
          </a:p>
        </p:txBody>
      </p:sp>
      <p:pic>
        <p:nvPicPr>
          <p:cNvPr id="7" name="Picture 2">
            <a:extLst>
              <a:ext uri="{FF2B5EF4-FFF2-40B4-BE49-F238E27FC236}">
                <a16:creationId xmlns:a16="http://schemas.microsoft.com/office/drawing/2014/main" id="{28B42B22-0488-CC4D-8AF9-F990C30B35FF}"/>
              </a:ext>
            </a:extLst>
          </p:cNvPr>
          <p:cNvPicPr>
            <a:picLocks noChangeAspect="1" noChangeArrowheads="1"/>
          </p:cNvPicPr>
          <p:nvPr/>
        </p:nvPicPr>
        <p:blipFill>
          <a:blip r:embed="rId4" cstate="print"/>
          <a:srcRect/>
          <a:stretch>
            <a:fillRect/>
          </a:stretch>
        </p:blipFill>
        <p:spPr bwMode="auto">
          <a:xfrm>
            <a:off x="3591690" y="3429000"/>
            <a:ext cx="1960621" cy="1685857"/>
          </a:xfrm>
          <a:prstGeom prst="rect">
            <a:avLst/>
          </a:prstGeom>
          <a:noFill/>
          <a:ln w="9525">
            <a:noFill/>
            <a:miter lim="800000"/>
            <a:headEnd/>
            <a:tailEnd/>
          </a:ln>
        </p:spPr>
      </p:pic>
      <p:pic>
        <p:nvPicPr>
          <p:cNvPr id="8" name="Picture 6">
            <a:extLst>
              <a:ext uri="{FF2B5EF4-FFF2-40B4-BE49-F238E27FC236}">
                <a16:creationId xmlns:a16="http://schemas.microsoft.com/office/drawing/2014/main" id="{7BF290A0-33A6-CF88-37C7-94988135C938}"/>
              </a:ext>
            </a:extLst>
          </p:cNvPr>
          <p:cNvPicPr>
            <a:picLocks noChangeAspect="1" noChangeArrowheads="1"/>
          </p:cNvPicPr>
          <p:nvPr/>
        </p:nvPicPr>
        <p:blipFill>
          <a:blip r:embed="rId5" cstate="print"/>
          <a:srcRect/>
          <a:stretch>
            <a:fillRect/>
          </a:stretch>
        </p:blipFill>
        <p:spPr bwMode="auto">
          <a:xfrm>
            <a:off x="6224087" y="3457698"/>
            <a:ext cx="1943101" cy="1657160"/>
          </a:xfrm>
          <a:prstGeom prst="rect">
            <a:avLst/>
          </a:prstGeom>
          <a:noFill/>
          <a:ln w="9525">
            <a:noFill/>
            <a:miter lim="800000"/>
            <a:headEnd/>
            <a:tailEnd/>
          </a:ln>
        </p:spPr>
      </p:pic>
      <p:sp>
        <p:nvSpPr>
          <p:cNvPr id="9" name="TextBox 12">
            <a:extLst>
              <a:ext uri="{FF2B5EF4-FFF2-40B4-BE49-F238E27FC236}">
                <a16:creationId xmlns:a16="http://schemas.microsoft.com/office/drawing/2014/main" id="{6D38CD26-E899-2283-056F-E99E7D8C9338}"/>
              </a:ext>
            </a:extLst>
          </p:cNvPr>
          <p:cNvSpPr txBox="1"/>
          <p:nvPr/>
        </p:nvSpPr>
        <p:spPr>
          <a:xfrm>
            <a:off x="1311955" y="3116660"/>
            <a:ext cx="1697388" cy="300082"/>
          </a:xfrm>
          <a:prstGeom prst="rect">
            <a:avLst/>
          </a:prstGeom>
          <a:noFill/>
        </p:spPr>
        <p:txBody>
          <a:bodyPr wrap="none" rtlCol="0">
            <a:spAutoFit/>
          </a:bodyPr>
          <a:lstStyle>
            <a:defPPr>
              <a:defRPr lang="en-US"/>
            </a:defPPr>
            <a:lvl1pPr algn="l" rtl="0" fontAlgn="base">
              <a:spcBef>
                <a:spcPct val="0"/>
              </a:spcBef>
              <a:spcAft>
                <a:spcPct val="0"/>
              </a:spcAft>
              <a:defRPr sz="2400" b="1" kern="1200">
                <a:solidFill>
                  <a:schemeClr val="tx1"/>
                </a:solidFill>
                <a:latin typeface="Siemens Sans Black"/>
                <a:ea typeface="+mn-ea"/>
                <a:cs typeface="Arial" pitchFamily="34" charset="0"/>
              </a:defRPr>
            </a:lvl1pPr>
            <a:lvl2pPr marL="457200" algn="l" rtl="0" fontAlgn="base">
              <a:spcBef>
                <a:spcPct val="0"/>
              </a:spcBef>
              <a:spcAft>
                <a:spcPct val="0"/>
              </a:spcAft>
              <a:defRPr sz="2400" b="1" kern="1200">
                <a:solidFill>
                  <a:schemeClr val="tx1"/>
                </a:solidFill>
                <a:latin typeface="Siemens Sans Black"/>
                <a:ea typeface="+mn-ea"/>
                <a:cs typeface="Arial" pitchFamily="34" charset="0"/>
              </a:defRPr>
            </a:lvl2pPr>
            <a:lvl3pPr marL="914400" algn="l" rtl="0" fontAlgn="base">
              <a:spcBef>
                <a:spcPct val="0"/>
              </a:spcBef>
              <a:spcAft>
                <a:spcPct val="0"/>
              </a:spcAft>
              <a:defRPr sz="2400" b="1" kern="1200">
                <a:solidFill>
                  <a:schemeClr val="tx1"/>
                </a:solidFill>
                <a:latin typeface="Siemens Sans Black"/>
                <a:ea typeface="+mn-ea"/>
                <a:cs typeface="Arial" pitchFamily="34" charset="0"/>
              </a:defRPr>
            </a:lvl3pPr>
            <a:lvl4pPr marL="1371600" algn="l" rtl="0" fontAlgn="base">
              <a:spcBef>
                <a:spcPct val="0"/>
              </a:spcBef>
              <a:spcAft>
                <a:spcPct val="0"/>
              </a:spcAft>
              <a:defRPr sz="2400" b="1" kern="1200">
                <a:solidFill>
                  <a:schemeClr val="tx1"/>
                </a:solidFill>
                <a:latin typeface="Siemens Sans Black"/>
                <a:ea typeface="+mn-ea"/>
                <a:cs typeface="Arial" pitchFamily="34" charset="0"/>
              </a:defRPr>
            </a:lvl4pPr>
            <a:lvl5pPr marL="1828800" algn="l" rtl="0" fontAlgn="base">
              <a:spcBef>
                <a:spcPct val="0"/>
              </a:spcBef>
              <a:spcAft>
                <a:spcPct val="0"/>
              </a:spcAft>
              <a:defRPr sz="2400" b="1" kern="1200">
                <a:solidFill>
                  <a:schemeClr val="tx1"/>
                </a:solidFill>
                <a:latin typeface="Siemens Sans Black"/>
                <a:ea typeface="+mn-ea"/>
                <a:cs typeface="Arial" pitchFamily="34" charset="0"/>
              </a:defRPr>
            </a:lvl5pPr>
            <a:lvl6pPr marL="2286000" algn="l" defTabSz="914400" rtl="0" eaLnBrk="1" latinLnBrk="0" hangingPunct="1">
              <a:defRPr sz="2400" b="1" kern="1200">
                <a:solidFill>
                  <a:schemeClr val="tx1"/>
                </a:solidFill>
                <a:latin typeface="Siemens Sans Black"/>
                <a:ea typeface="+mn-ea"/>
                <a:cs typeface="Arial" pitchFamily="34" charset="0"/>
              </a:defRPr>
            </a:lvl6pPr>
            <a:lvl7pPr marL="2743200" algn="l" defTabSz="914400" rtl="0" eaLnBrk="1" latinLnBrk="0" hangingPunct="1">
              <a:defRPr sz="2400" b="1" kern="1200">
                <a:solidFill>
                  <a:schemeClr val="tx1"/>
                </a:solidFill>
                <a:latin typeface="Siemens Sans Black"/>
                <a:ea typeface="+mn-ea"/>
                <a:cs typeface="Arial" pitchFamily="34" charset="0"/>
              </a:defRPr>
            </a:lvl7pPr>
            <a:lvl8pPr marL="3200400" algn="l" defTabSz="914400" rtl="0" eaLnBrk="1" latinLnBrk="0" hangingPunct="1">
              <a:defRPr sz="2400" b="1" kern="1200">
                <a:solidFill>
                  <a:schemeClr val="tx1"/>
                </a:solidFill>
                <a:latin typeface="Siemens Sans Black"/>
                <a:ea typeface="+mn-ea"/>
                <a:cs typeface="Arial" pitchFamily="34" charset="0"/>
              </a:defRPr>
            </a:lvl8pPr>
            <a:lvl9pPr marL="3657600" algn="l" defTabSz="914400" rtl="0" eaLnBrk="1" latinLnBrk="0" hangingPunct="1">
              <a:defRPr sz="2400" b="1" kern="1200">
                <a:solidFill>
                  <a:schemeClr val="tx1"/>
                </a:solidFill>
                <a:latin typeface="Siemens Sans Black"/>
                <a:ea typeface="+mn-ea"/>
                <a:cs typeface="Arial" pitchFamily="34" charset="0"/>
              </a:defRPr>
            </a:lvl9pPr>
          </a:lstStyle>
          <a:p>
            <a:pPr defTabSz="685800">
              <a:lnSpc>
                <a:spcPct val="90000"/>
              </a:lnSpc>
              <a:defRPr/>
            </a:pPr>
            <a:r>
              <a:rPr lang="en-US" sz="1500" dirty="0">
                <a:solidFill>
                  <a:prstClr val="black"/>
                </a:solidFill>
                <a:latin typeface="微软雅黑"/>
                <a:ea typeface="微软雅黑 Light"/>
              </a:rPr>
              <a:t>POINT LOOKUP</a:t>
            </a:r>
            <a:endParaRPr lang="en-US" sz="1500" b="0" dirty="0">
              <a:solidFill>
                <a:prstClr val="black"/>
              </a:solidFill>
              <a:latin typeface="微软雅黑"/>
              <a:ea typeface="微软雅黑 Light"/>
            </a:endParaRPr>
          </a:p>
        </p:txBody>
      </p:sp>
      <p:sp>
        <p:nvSpPr>
          <p:cNvPr id="22" name="TextBox 4">
            <a:extLst>
              <a:ext uri="{FF2B5EF4-FFF2-40B4-BE49-F238E27FC236}">
                <a16:creationId xmlns:a16="http://schemas.microsoft.com/office/drawing/2014/main" id="{3423A33A-A913-C8B9-7F20-04722EC7321D}"/>
              </a:ext>
            </a:extLst>
          </p:cNvPr>
          <p:cNvSpPr txBox="1"/>
          <p:nvPr/>
        </p:nvSpPr>
        <p:spPr>
          <a:xfrm>
            <a:off x="0" y="1256905"/>
            <a:ext cx="3993401" cy="507831"/>
          </a:xfrm>
          <a:prstGeom prst="rect">
            <a:avLst/>
          </a:prstGeom>
          <a:noFill/>
        </p:spPr>
        <p:txBody>
          <a:bodyPr wrap="none" rtlCol="0">
            <a:spAutoFit/>
          </a:bodyPr>
          <a:lstStyle/>
          <a:p>
            <a:pPr>
              <a:buClr>
                <a:srgbClr val="000000"/>
              </a:buClr>
              <a:buFont typeface="Arial"/>
              <a:buNone/>
            </a:pPr>
            <a:r>
              <a:rPr lang="zh-CN" altLang="en-US" sz="2700" kern="0" dirty="0">
                <a:solidFill>
                  <a:srgbClr val="000000"/>
                </a:solidFill>
                <a:latin typeface="Arial"/>
                <a:cs typeface="Arial"/>
                <a:sym typeface="Arial"/>
              </a:rPr>
              <a:t>典型的空间关系信息查询</a:t>
            </a:r>
            <a:endParaRPr lang="en-US" altLang="zh-CN" sz="2700" kern="0" dirty="0">
              <a:solidFill>
                <a:srgbClr val="000000"/>
              </a:solidFill>
              <a:latin typeface="Arial"/>
              <a:cs typeface="Arial"/>
              <a:sym typeface="Arial"/>
            </a:endParaRPr>
          </a:p>
        </p:txBody>
      </p:sp>
      <p:sp>
        <p:nvSpPr>
          <p:cNvPr id="18" name="TextBox 2">
            <a:extLst>
              <a:ext uri="{FF2B5EF4-FFF2-40B4-BE49-F238E27FC236}">
                <a16:creationId xmlns:a16="http://schemas.microsoft.com/office/drawing/2014/main" id="{DDEC1DD6-C9F5-F5A2-9C2D-70BAEF3E9E0B}"/>
              </a:ext>
            </a:extLst>
          </p:cNvPr>
          <p:cNvSpPr txBox="1"/>
          <p:nvPr/>
        </p:nvSpPr>
        <p:spPr>
          <a:xfrm>
            <a:off x="662172" y="2143711"/>
            <a:ext cx="8248832" cy="415498"/>
          </a:xfrm>
          <a:prstGeom prst="rect">
            <a:avLst/>
          </a:prstGeom>
          <a:noFill/>
        </p:spPr>
        <p:txBody>
          <a:bodyPr wrap="square" rtlCol="0">
            <a:spAutoFit/>
          </a:bodyPr>
          <a:lstStyle/>
          <a:p>
            <a:pPr marL="257175" indent="-257175">
              <a:buFont typeface="Arial" panose="020B0604020202020204" pitchFamily="34" charset="0"/>
              <a:buChar char="•"/>
            </a:pPr>
            <a:r>
              <a:rPr lang="zh-CN" altLang="en-US" sz="2100" dirty="0"/>
              <a:t>根据给定区域找到特定的细胞核</a:t>
            </a:r>
            <a:endParaRPr lang="en-US" altLang="zh-CN" sz="2100" dirty="0"/>
          </a:p>
        </p:txBody>
      </p:sp>
    </p:spTree>
    <p:extLst>
      <p:ext uri="{BB962C8B-B14F-4D97-AF65-F5344CB8AC3E}">
        <p14:creationId xmlns:p14="http://schemas.microsoft.com/office/powerpoint/2010/main" val="16101196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1">
            <a:extLst>
              <a:ext uri="{FF2B5EF4-FFF2-40B4-BE49-F238E27FC236}">
                <a16:creationId xmlns:a16="http://schemas.microsoft.com/office/drawing/2014/main" id="{6DB62319-BD94-A85F-6C2D-29F2E4B6E9BD}"/>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175</a:t>
            </a:fld>
            <a:endParaRPr lang="zh-CN" altLang="en-US" spc="68" dirty="0"/>
          </a:p>
        </p:txBody>
      </p:sp>
      <p:sp>
        <p:nvSpPr>
          <p:cNvPr id="2" name="文本占位符 1">
            <a:extLst>
              <a:ext uri="{FF2B5EF4-FFF2-40B4-BE49-F238E27FC236}">
                <a16:creationId xmlns:a16="http://schemas.microsoft.com/office/drawing/2014/main" id="{0A4C2EC8-BF85-1A8B-2DC3-98F2EF3B356D}"/>
              </a:ext>
            </a:extLst>
          </p:cNvPr>
          <p:cNvSpPr>
            <a:spLocks noGrp="1"/>
          </p:cNvSpPr>
          <p:nvPr>
            <p:ph type="body" sz="quarter" idx="13"/>
          </p:nvPr>
        </p:nvSpPr>
        <p:spPr/>
        <p:txBody>
          <a:bodyPr/>
          <a:lstStyle/>
          <a:p>
            <a:r>
              <a:rPr lang="en-US" altLang="zh-CN" dirty="0"/>
              <a:t>Spatial Data and Query</a:t>
            </a:r>
            <a:endParaRPr lang="zh-CN" altLang="en-US" dirty="0"/>
          </a:p>
        </p:txBody>
      </p:sp>
      <p:sp>
        <p:nvSpPr>
          <p:cNvPr id="6" name="TextBox 4">
            <a:extLst>
              <a:ext uri="{FF2B5EF4-FFF2-40B4-BE49-F238E27FC236}">
                <a16:creationId xmlns:a16="http://schemas.microsoft.com/office/drawing/2014/main" id="{4EE5DC9C-07D7-B4AD-373B-20CFF90B2552}"/>
              </a:ext>
            </a:extLst>
          </p:cNvPr>
          <p:cNvSpPr txBox="1"/>
          <p:nvPr/>
        </p:nvSpPr>
        <p:spPr>
          <a:xfrm>
            <a:off x="0" y="1304872"/>
            <a:ext cx="3993401" cy="507831"/>
          </a:xfrm>
          <a:prstGeom prst="rect">
            <a:avLst/>
          </a:prstGeom>
          <a:noFill/>
        </p:spPr>
        <p:txBody>
          <a:bodyPr wrap="none" rtlCol="0">
            <a:spAutoFit/>
          </a:bodyPr>
          <a:lstStyle/>
          <a:p>
            <a:pPr>
              <a:buClr>
                <a:srgbClr val="000000"/>
              </a:buClr>
              <a:buFont typeface="Arial"/>
              <a:buNone/>
            </a:pPr>
            <a:r>
              <a:rPr lang="zh-CN" altLang="en-US" sz="2700" kern="0" dirty="0">
                <a:solidFill>
                  <a:srgbClr val="000000"/>
                </a:solidFill>
                <a:latin typeface="Arial"/>
                <a:cs typeface="Arial"/>
                <a:sym typeface="Arial"/>
              </a:rPr>
              <a:t>典型的空间关系信息查询</a:t>
            </a:r>
            <a:endParaRPr lang="en-US" altLang="zh-CN" sz="2700" kern="0" dirty="0">
              <a:solidFill>
                <a:srgbClr val="000000"/>
              </a:solidFill>
              <a:latin typeface="Arial"/>
              <a:cs typeface="Arial"/>
              <a:sym typeface="Arial"/>
            </a:endParaRPr>
          </a:p>
        </p:txBody>
      </p:sp>
      <p:pic>
        <p:nvPicPr>
          <p:cNvPr id="7" name="图片 6">
            <a:extLst>
              <a:ext uri="{FF2B5EF4-FFF2-40B4-BE49-F238E27FC236}">
                <a16:creationId xmlns:a16="http://schemas.microsoft.com/office/drawing/2014/main" id="{500DEF08-16EF-39DB-C731-58B193BEF9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1364" y="3694344"/>
            <a:ext cx="3339065" cy="1947787"/>
          </a:xfrm>
          <a:prstGeom prst="rect">
            <a:avLst/>
          </a:prstGeom>
        </p:spPr>
      </p:pic>
      <p:pic>
        <p:nvPicPr>
          <p:cNvPr id="8" name="图片 7">
            <a:extLst>
              <a:ext uri="{FF2B5EF4-FFF2-40B4-BE49-F238E27FC236}">
                <a16:creationId xmlns:a16="http://schemas.microsoft.com/office/drawing/2014/main" id="{CFF2C0A1-CD2D-DEC6-061A-985636902ACD}"/>
              </a:ext>
            </a:extLst>
          </p:cNvPr>
          <p:cNvPicPr>
            <a:picLocks noChangeAspect="1"/>
          </p:cNvPicPr>
          <p:nvPr/>
        </p:nvPicPr>
        <p:blipFill>
          <a:blip r:embed="rId4"/>
          <a:stretch>
            <a:fillRect/>
          </a:stretch>
        </p:blipFill>
        <p:spPr>
          <a:xfrm>
            <a:off x="1079828" y="1990982"/>
            <a:ext cx="2492475" cy="3406722"/>
          </a:xfrm>
          <a:prstGeom prst="rect">
            <a:avLst/>
          </a:prstGeom>
        </p:spPr>
      </p:pic>
      <p:sp>
        <p:nvSpPr>
          <p:cNvPr id="9" name="文本框 8">
            <a:extLst>
              <a:ext uri="{FF2B5EF4-FFF2-40B4-BE49-F238E27FC236}">
                <a16:creationId xmlns:a16="http://schemas.microsoft.com/office/drawing/2014/main" id="{A5CAC5AA-4994-ACD0-7EF0-70684DA9678C}"/>
              </a:ext>
            </a:extLst>
          </p:cNvPr>
          <p:cNvSpPr txBox="1"/>
          <p:nvPr/>
        </p:nvSpPr>
        <p:spPr>
          <a:xfrm>
            <a:off x="4179077" y="5769917"/>
            <a:ext cx="4644504" cy="253916"/>
          </a:xfrm>
          <a:prstGeom prst="rect">
            <a:avLst/>
          </a:prstGeom>
          <a:noFill/>
        </p:spPr>
        <p:txBody>
          <a:bodyPr wrap="square">
            <a:spAutoFit/>
          </a:bodyPr>
          <a:lstStyle/>
          <a:p>
            <a:r>
              <a:rPr lang="zh-CN" altLang="en-US" sz="1050" i="1" dirty="0"/>
              <a:t>http://bmidb.cs.stonybrook.edu/portal/</a:t>
            </a:r>
          </a:p>
        </p:txBody>
      </p:sp>
      <p:pic>
        <p:nvPicPr>
          <p:cNvPr id="11" name="图片 10">
            <a:extLst>
              <a:ext uri="{FF2B5EF4-FFF2-40B4-BE49-F238E27FC236}">
                <a16:creationId xmlns:a16="http://schemas.microsoft.com/office/drawing/2014/main" id="{2FEA57F0-A11E-EBFD-CD11-AEEEF3ADC159}"/>
              </a:ext>
            </a:extLst>
          </p:cNvPr>
          <p:cNvPicPr>
            <a:picLocks noChangeAspect="1"/>
          </p:cNvPicPr>
          <p:nvPr/>
        </p:nvPicPr>
        <p:blipFill>
          <a:blip r:embed="rId5"/>
          <a:stretch>
            <a:fillRect/>
          </a:stretch>
        </p:blipFill>
        <p:spPr>
          <a:xfrm>
            <a:off x="4063346" y="1837929"/>
            <a:ext cx="3016706" cy="1728627"/>
          </a:xfrm>
          <a:prstGeom prst="rect">
            <a:avLst/>
          </a:prstGeom>
        </p:spPr>
      </p:pic>
      <p:pic>
        <p:nvPicPr>
          <p:cNvPr id="13" name="图片 12">
            <a:extLst>
              <a:ext uri="{FF2B5EF4-FFF2-40B4-BE49-F238E27FC236}">
                <a16:creationId xmlns:a16="http://schemas.microsoft.com/office/drawing/2014/main" id="{CA6E461F-2526-F298-99A2-0DF6D2D3A6F6}"/>
              </a:ext>
            </a:extLst>
          </p:cNvPr>
          <p:cNvPicPr>
            <a:picLocks noChangeAspect="1"/>
          </p:cNvPicPr>
          <p:nvPr/>
        </p:nvPicPr>
        <p:blipFill>
          <a:blip r:embed="rId6"/>
          <a:stretch>
            <a:fillRect/>
          </a:stretch>
        </p:blipFill>
        <p:spPr>
          <a:xfrm>
            <a:off x="7391987" y="1990983"/>
            <a:ext cx="1649974" cy="1212895"/>
          </a:xfrm>
          <a:prstGeom prst="rect">
            <a:avLst/>
          </a:prstGeom>
        </p:spPr>
      </p:pic>
      <p:cxnSp>
        <p:nvCxnSpPr>
          <p:cNvPr id="15" name="直接连接符 14">
            <a:extLst>
              <a:ext uri="{FF2B5EF4-FFF2-40B4-BE49-F238E27FC236}">
                <a16:creationId xmlns:a16="http://schemas.microsoft.com/office/drawing/2014/main" id="{20B0611E-B724-520C-9A6C-370E1998570B}"/>
              </a:ext>
            </a:extLst>
          </p:cNvPr>
          <p:cNvCxnSpPr/>
          <p:nvPr/>
        </p:nvCxnSpPr>
        <p:spPr>
          <a:xfrm>
            <a:off x="7080052" y="1837929"/>
            <a:ext cx="1236553" cy="51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ECD5294-D6BA-B108-D50C-F4D0A93F29B2}"/>
              </a:ext>
            </a:extLst>
          </p:cNvPr>
          <p:cNvCxnSpPr>
            <a:cxnSpLocks/>
          </p:cNvCxnSpPr>
          <p:nvPr/>
        </p:nvCxnSpPr>
        <p:spPr>
          <a:xfrm flipH="1">
            <a:off x="7080052" y="2440754"/>
            <a:ext cx="1236553" cy="108292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85728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0878B03-E0FD-BEE1-E039-2AF37D81624D}"/>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176</a:t>
            </a:fld>
            <a:endParaRPr lang="zh-CN" altLang="en-US" spc="68" dirty="0"/>
          </a:p>
        </p:txBody>
      </p:sp>
      <p:sp>
        <p:nvSpPr>
          <p:cNvPr id="3" name="文本占位符 2">
            <a:extLst>
              <a:ext uri="{FF2B5EF4-FFF2-40B4-BE49-F238E27FC236}">
                <a16:creationId xmlns:a16="http://schemas.microsoft.com/office/drawing/2014/main" id="{6C790E28-9A5D-6500-3DD5-C67E80161E29}"/>
              </a:ext>
            </a:extLst>
          </p:cNvPr>
          <p:cNvSpPr>
            <a:spLocks noGrp="1"/>
          </p:cNvSpPr>
          <p:nvPr>
            <p:ph type="body" sz="quarter" idx="13"/>
          </p:nvPr>
        </p:nvSpPr>
        <p:spPr/>
        <p:txBody>
          <a:bodyPr/>
          <a:lstStyle/>
          <a:p>
            <a:endParaRPr lang="zh-CN" altLang="en-US"/>
          </a:p>
        </p:txBody>
      </p:sp>
      <p:sp>
        <p:nvSpPr>
          <p:cNvPr id="4" name="TextBox 9">
            <a:extLst>
              <a:ext uri="{FF2B5EF4-FFF2-40B4-BE49-F238E27FC236}">
                <a16:creationId xmlns:a16="http://schemas.microsoft.com/office/drawing/2014/main" id="{07E717DF-4E99-3FEE-87EA-3B1E95D87561}"/>
              </a:ext>
            </a:extLst>
          </p:cNvPr>
          <p:cNvSpPr txBox="1"/>
          <p:nvPr/>
        </p:nvSpPr>
        <p:spPr>
          <a:xfrm>
            <a:off x="0" y="1278332"/>
            <a:ext cx="2262158" cy="507831"/>
          </a:xfrm>
          <a:prstGeom prst="rect">
            <a:avLst/>
          </a:prstGeom>
          <a:noFill/>
        </p:spPr>
        <p:txBody>
          <a:bodyPr wrap="none" rtlCol="0">
            <a:spAutoFit/>
          </a:bodyPr>
          <a:lstStyle/>
          <a:p>
            <a:r>
              <a:rPr lang="zh-CN" altLang="en-US" sz="2700" dirty="0"/>
              <a:t>空间链接查询</a:t>
            </a:r>
            <a:endParaRPr lang="en-US" sz="2700" dirty="0"/>
          </a:p>
        </p:txBody>
      </p:sp>
      <p:sp>
        <p:nvSpPr>
          <p:cNvPr id="5" name="TextBox 147">
            <a:extLst>
              <a:ext uri="{FF2B5EF4-FFF2-40B4-BE49-F238E27FC236}">
                <a16:creationId xmlns:a16="http://schemas.microsoft.com/office/drawing/2014/main" id="{CE1FB55A-1BAE-7C96-E12C-5D43430DAAD1}"/>
              </a:ext>
            </a:extLst>
          </p:cNvPr>
          <p:cNvSpPr txBox="1"/>
          <p:nvPr/>
        </p:nvSpPr>
        <p:spPr>
          <a:xfrm>
            <a:off x="492070" y="2002858"/>
            <a:ext cx="8863385" cy="1569660"/>
          </a:xfrm>
          <a:prstGeom prst="rect">
            <a:avLst/>
          </a:prstGeom>
          <a:noFill/>
        </p:spPr>
        <p:txBody>
          <a:bodyPr wrap="square" rtlCol="0">
            <a:spAutoFit/>
          </a:bodyPr>
          <a:lstStyle/>
          <a:p>
            <a:pPr marL="257175" lvl="1" indent="-257175">
              <a:buFont typeface="Arial" panose="020B0604020202020204" pitchFamily="34" charset="0"/>
              <a:buChar char="•"/>
            </a:pPr>
            <a:r>
              <a:rPr lang="zh-CN" altLang="en-US" sz="2100" dirty="0"/>
              <a:t>链接（</a:t>
            </a:r>
            <a:r>
              <a:rPr lang="en-US" altLang="zh-CN" sz="2100" dirty="0"/>
              <a:t>join</a:t>
            </a:r>
            <a:r>
              <a:rPr lang="zh-CN" altLang="en-US" sz="2100" dirty="0"/>
              <a:t>）查询是数据库中最常用的复杂查询之一</a:t>
            </a:r>
            <a:endParaRPr lang="en-US" altLang="zh-CN" sz="2100" dirty="0"/>
          </a:p>
          <a:p>
            <a:pPr marL="600075" lvl="2" indent="-257175">
              <a:buFont typeface="Arial" panose="020B0604020202020204" pitchFamily="34" charset="0"/>
              <a:buChar char="•"/>
            </a:pPr>
            <a:r>
              <a:rPr lang="en-US" altLang="zh-CN" i="1" dirty="0"/>
              <a:t>select </a:t>
            </a:r>
            <a:r>
              <a:rPr lang="en-US" altLang="zh-CN" i="1" dirty="0" err="1"/>
              <a:t>S.name,C.name</a:t>
            </a:r>
            <a:r>
              <a:rPr lang="en-US" altLang="zh-CN" i="1" dirty="0"/>
              <a:t> from Student S, Class C where </a:t>
            </a:r>
            <a:r>
              <a:rPr lang="en-US" altLang="zh-CN" b="1" i="1" dirty="0"/>
              <a:t>S.cid=C.id</a:t>
            </a:r>
          </a:p>
          <a:p>
            <a:pPr marL="257175" lvl="1" indent="-257175">
              <a:buFont typeface="Arial" panose="020B0604020202020204" pitchFamily="34" charset="0"/>
              <a:buChar char="•"/>
            </a:pPr>
            <a:r>
              <a:rPr lang="zh-CN" altLang="en-US" sz="2100" dirty="0"/>
              <a:t>空间链接（</a:t>
            </a:r>
            <a:r>
              <a:rPr lang="en-US" altLang="zh-CN" sz="2100" dirty="0"/>
              <a:t>Spatial join</a:t>
            </a:r>
            <a:r>
              <a:rPr lang="zh-CN" altLang="en-US" sz="2100" dirty="0"/>
              <a:t>）查询在现实中也有广泛的应用</a:t>
            </a:r>
            <a:endParaRPr lang="en-US" altLang="zh-CN" sz="2100" dirty="0"/>
          </a:p>
          <a:p>
            <a:pPr marL="600075" lvl="2" indent="-257175">
              <a:buFont typeface="Arial" panose="020B0604020202020204" pitchFamily="34" charset="0"/>
              <a:buChar char="•"/>
            </a:pPr>
            <a:r>
              <a:rPr lang="en-US" altLang="zh-CN" i="1" dirty="0"/>
              <a:t>select </a:t>
            </a:r>
            <a:r>
              <a:rPr lang="en-US" altLang="zh-CN" i="1" dirty="0" err="1"/>
              <a:t>b.name,l.name</a:t>
            </a:r>
            <a:r>
              <a:rPr lang="en-US" altLang="zh-CN" i="1" dirty="0"/>
              <a:t> from Building b, Location l where </a:t>
            </a:r>
            <a:r>
              <a:rPr lang="en-US" altLang="zh-CN" b="1" i="1" dirty="0" err="1"/>
              <a:t>b.geom.contain</a:t>
            </a:r>
            <a:r>
              <a:rPr lang="en-US" altLang="zh-CN" b="1" i="1" dirty="0"/>
              <a:t>(</a:t>
            </a:r>
            <a:r>
              <a:rPr lang="en-US" altLang="zh-CN" b="1" i="1" dirty="0" err="1"/>
              <a:t>l.geom</a:t>
            </a:r>
            <a:r>
              <a:rPr lang="en-US" altLang="zh-CN" b="1" i="1" dirty="0"/>
              <a:t>)</a:t>
            </a:r>
          </a:p>
        </p:txBody>
      </p:sp>
      <p:grpSp>
        <p:nvGrpSpPr>
          <p:cNvPr id="6" name="Group 52">
            <a:extLst>
              <a:ext uri="{FF2B5EF4-FFF2-40B4-BE49-F238E27FC236}">
                <a16:creationId xmlns:a16="http://schemas.microsoft.com/office/drawing/2014/main" id="{875A4361-B4DB-BC90-A57D-377A2FA6970A}"/>
              </a:ext>
            </a:extLst>
          </p:cNvPr>
          <p:cNvGrpSpPr/>
          <p:nvPr/>
        </p:nvGrpSpPr>
        <p:grpSpPr>
          <a:xfrm>
            <a:off x="1390663" y="3325804"/>
            <a:ext cx="2332237" cy="2360158"/>
            <a:chOff x="3585678" y="2246679"/>
            <a:chExt cx="3109649" cy="3146877"/>
          </a:xfrm>
        </p:grpSpPr>
        <p:sp>
          <p:nvSpPr>
            <p:cNvPr id="7" name="Oval 53">
              <a:extLst>
                <a:ext uri="{FF2B5EF4-FFF2-40B4-BE49-F238E27FC236}">
                  <a16:creationId xmlns:a16="http://schemas.microsoft.com/office/drawing/2014/main" id="{B0969C90-67A0-57E9-31F8-FB0BE4A87557}"/>
                </a:ext>
              </a:extLst>
            </p:cNvPr>
            <p:cNvSpPr/>
            <p:nvPr/>
          </p:nvSpPr>
          <p:spPr>
            <a:xfrm>
              <a:off x="5607122" y="224667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54">
              <a:extLst>
                <a:ext uri="{FF2B5EF4-FFF2-40B4-BE49-F238E27FC236}">
                  <a16:creationId xmlns:a16="http://schemas.microsoft.com/office/drawing/2014/main" id="{3FBE0C0B-9422-2EFB-ED2C-87D31BFD396B}"/>
                </a:ext>
              </a:extLst>
            </p:cNvPr>
            <p:cNvSpPr/>
            <p:nvPr/>
          </p:nvSpPr>
          <p:spPr>
            <a:xfrm>
              <a:off x="5607122" y="2621686"/>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55">
              <a:extLst>
                <a:ext uri="{FF2B5EF4-FFF2-40B4-BE49-F238E27FC236}">
                  <a16:creationId xmlns:a16="http://schemas.microsoft.com/office/drawing/2014/main" id="{A0C94C05-1CCC-96E9-9F1F-FC370831FC93}"/>
                </a:ext>
              </a:extLst>
            </p:cNvPr>
            <p:cNvSpPr/>
            <p:nvPr/>
          </p:nvSpPr>
          <p:spPr>
            <a:xfrm>
              <a:off x="6623408" y="241931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56">
              <a:extLst>
                <a:ext uri="{FF2B5EF4-FFF2-40B4-BE49-F238E27FC236}">
                  <a16:creationId xmlns:a16="http://schemas.microsoft.com/office/drawing/2014/main" id="{8FC34194-480F-69CE-D992-1DEACE9056FE}"/>
                </a:ext>
              </a:extLst>
            </p:cNvPr>
            <p:cNvSpPr/>
            <p:nvPr/>
          </p:nvSpPr>
          <p:spPr>
            <a:xfrm>
              <a:off x="6572036" y="331316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58">
              <a:extLst>
                <a:ext uri="{FF2B5EF4-FFF2-40B4-BE49-F238E27FC236}">
                  <a16:creationId xmlns:a16="http://schemas.microsoft.com/office/drawing/2014/main" id="{34EBDDFB-34A6-3F2C-5DDF-03CA3E0FF9A8}"/>
                </a:ext>
              </a:extLst>
            </p:cNvPr>
            <p:cNvSpPr/>
            <p:nvPr/>
          </p:nvSpPr>
          <p:spPr>
            <a:xfrm>
              <a:off x="5764659" y="3156080"/>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59">
              <a:extLst>
                <a:ext uri="{FF2B5EF4-FFF2-40B4-BE49-F238E27FC236}">
                  <a16:creationId xmlns:a16="http://schemas.microsoft.com/office/drawing/2014/main" id="{B02A1F9F-FD3A-DD6B-3298-110283D47981}"/>
                </a:ext>
              </a:extLst>
            </p:cNvPr>
            <p:cNvSpPr/>
            <p:nvPr/>
          </p:nvSpPr>
          <p:spPr>
            <a:xfrm>
              <a:off x="5957299" y="3115187"/>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60">
              <a:extLst>
                <a:ext uri="{FF2B5EF4-FFF2-40B4-BE49-F238E27FC236}">
                  <a16:creationId xmlns:a16="http://schemas.microsoft.com/office/drawing/2014/main" id="{3F820B6E-E39B-0AF8-0BCE-EA575A1A6DA8}"/>
                </a:ext>
              </a:extLst>
            </p:cNvPr>
            <p:cNvSpPr/>
            <p:nvPr/>
          </p:nvSpPr>
          <p:spPr>
            <a:xfrm>
              <a:off x="5417799" y="3203668"/>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62">
              <a:extLst>
                <a:ext uri="{FF2B5EF4-FFF2-40B4-BE49-F238E27FC236}">
                  <a16:creationId xmlns:a16="http://schemas.microsoft.com/office/drawing/2014/main" id="{E71A4460-D513-1B57-A2C0-6C67D255B8DF}"/>
                </a:ext>
              </a:extLst>
            </p:cNvPr>
            <p:cNvSpPr/>
            <p:nvPr/>
          </p:nvSpPr>
          <p:spPr>
            <a:xfrm>
              <a:off x="3861370" y="2455278"/>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63">
              <a:extLst>
                <a:ext uri="{FF2B5EF4-FFF2-40B4-BE49-F238E27FC236}">
                  <a16:creationId xmlns:a16="http://schemas.microsoft.com/office/drawing/2014/main" id="{8FC87869-196F-0212-69A0-1F257E1B410F}"/>
                </a:ext>
              </a:extLst>
            </p:cNvPr>
            <p:cNvSpPr/>
            <p:nvPr/>
          </p:nvSpPr>
          <p:spPr>
            <a:xfrm>
              <a:off x="4323709" y="2819463"/>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65">
              <a:extLst>
                <a:ext uri="{FF2B5EF4-FFF2-40B4-BE49-F238E27FC236}">
                  <a16:creationId xmlns:a16="http://schemas.microsoft.com/office/drawing/2014/main" id="{B0D1434D-E7E6-9327-87B2-4B54DBD0A6C1}"/>
                </a:ext>
              </a:extLst>
            </p:cNvPr>
            <p:cNvSpPr/>
            <p:nvPr/>
          </p:nvSpPr>
          <p:spPr>
            <a:xfrm>
              <a:off x="3789451" y="3063613"/>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66">
              <a:extLst>
                <a:ext uri="{FF2B5EF4-FFF2-40B4-BE49-F238E27FC236}">
                  <a16:creationId xmlns:a16="http://schemas.microsoft.com/office/drawing/2014/main" id="{2C332AA6-5204-ACAE-35F1-CCE755E6E547}"/>
                </a:ext>
              </a:extLst>
            </p:cNvPr>
            <p:cNvSpPr/>
            <p:nvPr/>
          </p:nvSpPr>
          <p:spPr>
            <a:xfrm>
              <a:off x="5607122" y="4683644"/>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68">
              <a:extLst>
                <a:ext uri="{FF2B5EF4-FFF2-40B4-BE49-F238E27FC236}">
                  <a16:creationId xmlns:a16="http://schemas.microsoft.com/office/drawing/2014/main" id="{E784EADC-AA2E-AD29-2A61-CFCB67340FCE}"/>
                </a:ext>
              </a:extLst>
            </p:cNvPr>
            <p:cNvSpPr/>
            <p:nvPr/>
          </p:nvSpPr>
          <p:spPr>
            <a:xfrm>
              <a:off x="5921339" y="4543130"/>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71">
              <a:extLst>
                <a:ext uri="{FF2B5EF4-FFF2-40B4-BE49-F238E27FC236}">
                  <a16:creationId xmlns:a16="http://schemas.microsoft.com/office/drawing/2014/main" id="{36BE6C34-0534-1002-C9FE-52F5F28EB364}"/>
                </a:ext>
              </a:extLst>
            </p:cNvPr>
            <p:cNvSpPr/>
            <p:nvPr/>
          </p:nvSpPr>
          <p:spPr>
            <a:xfrm>
              <a:off x="6423064" y="5321637"/>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72">
              <a:extLst>
                <a:ext uri="{FF2B5EF4-FFF2-40B4-BE49-F238E27FC236}">
                  <a16:creationId xmlns:a16="http://schemas.microsoft.com/office/drawing/2014/main" id="{0A31B528-87D4-E712-2CB0-690C698E61BE}"/>
                </a:ext>
              </a:extLst>
            </p:cNvPr>
            <p:cNvSpPr/>
            <p:nvPr/>
          </p:nvSpPr>
          <p:spPr>
            <a:xfrm>
              <a:off x="5448728" y="370632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73">
              <a:extLst>
                <a:ext uri="{FF2B5EF4-FFF2-40B4-BE49-F238E27FC236}">
                  <a16:creationId xmlns:a16="http://schemas.microsoft.com/office/drawing/2014/main" id="{FC128018-635E-7CC6-FE50-271CFBE1A9C3}"/>
                </a:ext>
              </a:extLst>
            </p:cNvPr>
            <p:cNvSpPr/>
            <p:nvPr/>
          </p:nvSpPr>
          <p:spPr>
            <a:xfrm>
              <a:off x="5441879" y="351711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74">
              <a:extLst>
                <a:ext uri="{FF2B5EF4-FFF2-40B4-BE49-F238E27FC236}">
                  <a16:creationId xmlns:a16="http://schemas.microsoft.com/office/drawing/2014/main" id="{DDADB891-D5F8-1D15-07B2-F845D10B168D}"/>
                </a:ext>
              </a:extLst>
            </p:cNvPr>
            <p:cNvSpPr/>
            <p:nvPr/>
          </p:nvSpPr>
          <p:spPr>
            <a:xfrm>
              <a:off x="5662559" y="3571005"/>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75">
              <a:extLst>
                <a:ext uri="{FF2B5EF4-FFF2-40B4-BE49-F238E27FC236}">
                  <a16:creationId xmlns:a16="http://schemas.microsoft.com/office/drawing/2014/main" id="{8001585A-E4D0-7378-CF0D-22C99D7B1A4A}"/>
                </a:ext>
              </a:extLst>
            </p:cNvPr>
            <p:cNvSpPr/>
            <p:nvPr/>
          </p:nvSpPr>
          <p:spPr>
            <a:xfrm>
              <a:off x="4821577" y="463555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77">
              <a:extLst>
                <a:ext uri="{FF2B5EF4-FFF2-40B4-BE49-F238E27FC236}">
                  <a16:creationId xmlns:a16="http://schemas.microsoft.com/office/drawing/2014/main" id="{A0615747-F9E3-22AB-998C-650523C8A293}"/>
                </a:ext>
              </a:extLst>
            </p:cNvPr>
            <p:cNvSpPr/>
            <p:nvPr/>
          </p:nvSpPr>
          <p:spPr>
            <a:xfrm>
              <a:off x="4443572" y="4461828"/>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78">
              <a:extLst>
                <a:ext uri="{FF2B5EF4-FFF2-40B4-BE49-F238E27FC236}">
                  <a16:creationId xmlns:a16="http://schemas.microsoft.com/office/drawing/2014/main" id="{D61CC000-7CF0-7653-8661-03E4DB70DA97}"/>
                </a:ext>
              </a:extLst>
            </p:cNvPr>
            <p:cNvSpPr/>
            <p:nvPr/>
          </p:nvSpPr>
          <p:spPr>
            <a:xfrm>
              <a:off x="4713271" y="4266955"/>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79">
              <a:extLst>
                <a:ext uri="{FF2B5EF4-FFF2-40B4-BE49-F238E27FC236}">
                  <a16:creationId xmlns:a16="http://schemas.microsoft.com/office/drawing/2014/main" id="{64BC91CC-6289-9207-629C-B57DCC455E30}"/>
                </a:ext>
              </a:extLst>
            </p:cNvPr>
            <p:cNvSpPr/>
            <p:nvPr/>
          </p:nvSpPr>
          <p:spPr>
            <a:xfrm>
              <a:off x="5883239" y="3524982"/>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80">
              <a:extLst>
                <a:ext uri="{FF2B5EF4-FFF2-40B4-BE49-F238E27FC236}">
                  <a16:creationId xmlns:a16="http://schemas.microsoft.com/office/drawing/2014/main" id="{E079F738-0E37-D365-7819-F51801D15160}"/>
                </a:ext>
              </a:extLst>
            </p:cNvPr>
            <p:cNvSpPr/>
            <p:nvPr/>
          </p:nvSpPr>
          <p:spPr>
            <a:xfrm>
              <a:off x="5666626" y="3327814"/>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90">
              <a:extLst>
                <a:ext uri="{FF2B5EF4-FFF2-40B4-BE49-F238E27FC236}">
                  <a16:creationId xmlns:a16="http://schemas.microsoft.com/office/drawing/2014/main" id="{1EE283FE-5056-ABB5-A5E5-AC401B2619F3}"/>
                </a:ext>
              </a:extLst>
            </p:cNvPr>
            <p:cNvSpPr/>
            <p:nvPr/>
          </p:nvSpPr>
          <p:spPr>
            <a:xfrm>
              <a:off x="3585678" y="4456076"/>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91">
              <a:extLst>
                <a:ext uri="{FF2B5EF4-FFF2-40B4-BE49-F238E27FC236}">
                  <a16:creationId xmlns:a16="http://schemas.microsoft.com/office/drawing/2014/main" id="{73C819DB-8E30-E7CF-71B9-53294C42DBC4}"/>
                </a:ext>
              </a:extLst>
            </p:cNvPr>
            <p:cNvSpPr/>
            <p:nvPr/>
          </p:nvSpPr>
          <p:spPr>
            <a:xfrm>
              <a:off x="4515491" y="5249718"/>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组合 41">
            <a:extLst>
              <a:ext uri="{FF2B5EF4-FFF2-40B4-BE49-F238E27FC236}">
                <a16:creationId xmlns:a16="http://schemas.microsoft.com/office/drawing/2014/main" id="{075D55A7-CB28-8E78-FD40-002D7E436D85}"/>
              </a:ext>
            </a:extLst>
          </p:cNvPr>
          <p:cNvGrpSpPr/>
          <p:nvPr/>
        </p:nvGrpSpPr>
        <p:grpSpPr>
          <a:xfrm>
            <a:off x="5019853" y="3243407"/>
            <a:ext cx="2411594" cy="2408207"/>
            <a:chOff x="5736228" y="2991605"/>
            <a:chExt cx="3333750" cy="2847975"/>
          </a:xfrm>
          <a:solidFill>
            <a:schemeClr val="accent1">
              <a:alpha val="50000"/>
            </a:schemeClr>
          </a:solidFill>
        </p:grpSpPr>
        <p:sp>
          <p:nvSpPr>
            <p:cNvPr id="30" name="任意多边形: 形状 29">
              <a:extLst>
                <a:ext uri="{FF2B5EF4-FFF2-40B4-BE49-F238E27FC236}">
                  <a16:creationId xmlns:a16="http://schemas.microsoft.com/office/drawing/2014/main" id="{AFEA1073-8D87-F9B6-206B-568127D55164}"/>
                </a:ext>
              </a:extLst>
            </p:cNvPr>
            <p:cNvSpPr/>
            <p:nvPr/>
          </p:nvSpPr>
          <p:spPr>
            <a:xfrm>
              <a:off x="5736228" y="3144005"/>
              <a:ext cx="514350" cy="609600"/>
            </a:xfrm>
            <a:custGeom>
              <a:avLst/>
              <a:gdLst>
                <a:gd name="connsiteX0" fmla="*/ 95250 w 514350"/>
                <a:gd name="connsiteY0" fmla="*/ 381000 h 609600"/>
                <a:gd name="connsiteX1" fmla="*/ 447675 w 514350"/>
                <a:gd name="connsiteY1" fmla="*/ 0 h 609600"/>
                <a:gd name="connsiteX2" fmla="*/ 514350 w 514350"/>
                <a:gd name="connsiteY2" fmla="*/ 447675 h 609600"/>
                <a:gd name="connsiteX3" fmla="*/ 114300 w 514350"/>
                <a:gd name="connsiteY3" fmla="*/ 609600 h 609600"/>
                <a:gd name="connsiteX4" fmla="*/ 28575 w 514350"/>
                <a:gd name="connsiteY4" fmla="*/ 581025 h 609600"/>
                <a:gd name="connsiteX5" fmla="*/ 0 w 514350"/>
                <a:gd name="connsiteY5" fmla="*/ 561975 h 609600"/>
                <a:gd name="connsiteX6" fmla="*/ 95250 w 514350"/>
                <a:gd name="connsiteY6" fmla="*/ 3810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 h="609600">
                  <a:moveTo>
                    <a:pt x="95250" y="381000"/>
                  </a:moveTo>
                  <a:lnTo>
                    <a:pt x="447675" y="0"/>
                  </a:lnTo>
                  <a:lnTo>
                    <a:pt x="514350" y="447675"/>
                  </a:lnTo>
                  <a:lnTo>
                    <a:pt x="114300" y="609600"/>
                  </a:lnTo>
                  <a:cubicBezTo>
                    <a:pt x="85725" y="600075"/>
                    <a:pt x="56379" y="592610"/>
                    <a:pt x="28575" y="581025"/>
                  </a:cubicBezTo>
                  <a:cubicBezTo>
                    <a:pt x="18008" y="576622"/>
                    <a:pt x="0" y="561975"/>
                    <a:pt x="0" y="561975"/>
                  </a:cubicBezTo>
                  <a:lnTo>
                    <a:pt x="95250" y="381000"/>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5E3C25EB-7FBE-858B-D3B5-D442CD3D77DC}"/>
                </a:ext>
              </a:extLst>
            </p:cNvPr>
            <p:cNvSpPr/>
            <p:nvPr/>
          </p:nvSpPr>
          <p:spPr>
            <a:xfrm>
              <a:off x="5983878" y="3839330"/>
              <a:ext cx="1171575" cy="828675"/>
            </a:xfrm>
            <a:custGeom>
              <a:avLst/>
              <a:gdLst>
                <a:gd name="connsiteX0" fmla="*/ 619125 w 1171575"/>
                <a:gd name="connsiteY0" fmla="*/ 304800 h 828675"/>
                <a:gd name="connsiteX1" fmla="*/ 762000 w 1171575"/>
                <a:gd name="connsiteY1" fmla="*/ 0 h 828675"/>
                <a:gd name="connsiteX2" fmla="*/ 1171575 w 1171575"/>
                <a:gd name="connsiteY2" fmla="*/ 304800 h 828675"/>
                <a:gd name="connsiteX3" fmla="*/ 809625 w 1171575"/>
                <a:gd name="connsiteY3" fmla="*/ 400050 h 828675"/>
                <a:gd name="connsiteX4" fmla="*/ 714375 w 1171575"/>
                <a:gd name="connsiteY4" fmla="*/ 590550 h 828675"/>
                <a:gd name="connsiteX5" fmla="*/ 857250 w 1171575"/>
                <a:gd name="connsiteY5" fmla="*/ 828675 h 828675"/>
                <a:gd name="connsiteX6" fmla="*/ 619125 w 1171575"/>
                <a:gd name="connsiteY6" fmla="*/ 790575 h 828675"/>
                <a:gd name="connsiteX7" fmla="*/ 190500 w 1171575"/>
                <a:gd name="connsiteY7" fmla="*/ 628650 h 828675"/>
                <a:gd name="connsiteX8" fmla="*/ 0 w 1171575"/>
                <a:gd name="connsiteY8" fmla="*/ 495300 h 828675"/>
                <a:gd name="connsiteX9" fmla="*/ 581025 w 1171575"/>
                <a:gd name="connsiteY9" fmla="*/ 514350 h 828675"/>
                <a:gd name="connsiteX10" fmla="*/ 619125 w 1171575"/>
                <a:gd name="connsiteY10" fmla="*/ 30480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1575" h="828675">
                  <a:moveTo>
                    <a:pt x="619125" y="304800"/>
                  </a:moveTo>
                  <a:lnTo>
                    <a:pt x="762000" y="0"/>
                  </a:lnTo>
                  <a:lnTo>
                    <a:pt x="1171575" y="304800"/>
                  </a:lnTo>
                  <a:lnTo>
                    <a:pt x="809625" y="400050"/>
                  </a:lnTo>
                  <a:lnTo>
                    <a:pt x="714375" y="590550"/>
                  </a:lnTo>
                  <a:lnTo>
                    <a:pt x="857250" y="828675"/>
                  </a:lnTo>
                  <a:cubicBezTo>
                    <a:pt x="777875" y="815975"/>
                    <a:pt x="696119" y="813673"/>
                    <a:pt x="619125" y="790575"/>
                  </a:cubicBezTo>
                  <a:cubicBezTo>
                    <a:pt x="472836" y="746688"/>
                    <a:pt x="190500" y="628650"/>
                    <a:pt x="190500" y="628650"/>
                  </a:cubicBezTo>
                  <a:lnTo>
                    <a:pt x="0" y="495300"/>
                  </a:lnTo>
                  <a:lnTo>
                    <a:pt x="581025" y="514350"/>
                  </a:lnTo>
                  <a:lnTo>
                    <a:pt x="619125" y="304800"/>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0CB0C883-3724-38FB-6525-2BA783169449}"/>
                </a:ext>
              </a:extLst>
            </p:cNvPr>
            <p:cNvSpPr/>
            <p:nvPr/>
          </p:nvSpPr>
          <p:spPr>
            <a:xfrm>
              <a:off x="6745878" y="3401180"/>
              <a:ext cx="266700" cy="352425"/>
            </a:xfrm>
            <a:custGeom>
              <a:avLst/>
              <a:gdLst>
                <a:gd name="connsiteX0" fmla="*/ 266700 w 266700"/>
                <a:gd name="connsiteY0" fmla="*/ 0 h 352425"/>
                <a:gd name="connsiteX1" fmla="*/ 0 w 266700"/>
                <a:gd name="connsiteY1" fmla="*/ 219075 h 352425"/>
                <a:gd name="connsiteX2" fmla="*/ 266700 w 266700"/>
                <a:gd name="connsiteY2" fmla="*/ 352425 h 352425"/>
                <a:gd name="connsiteX3" fmla="*/ 266700 w 266700"/>
                <a:gd name="connsiteY3" fmla="*/ 0 h 352425"/>
              </a:gdLst>
              <a:ahLst/>
              <a:cxnLst>
                <a:cxn ang="0">
                  <a:pos x="connsiteX0" y="connsiteY0"/>
                </a:cxn>
                <a:cxn ang="0">
                  <a:pos x="connsiteX1" y="connsiteY1"/>
                </a:cxn>
                <a:cxn ang="0">
                  <a:pos x="connsiteX2" y="connsiteY2"/>
                </a:cxn>
                <a:cxn ang="0">
                  <a:pos x="connsiteX3" y="connsiteY3"/>
                </a:cxn>
              </a:cxnLst>
              <a:rect l="l" t="t" r="r" b="b"/>
              <a:pathLst>
                <a:path w="266700" h="352425">
                  <a:moveTo>
                    <a:pt x="266700" y="0"/>
                  </a:moveTo>
                  <a:lnTo>
                    <a:pt x="0" y="219075"/>
                  </a:lnTo>
                  <a:lnTo>
                    <a:pt x="266700" y="352425"/>
                  </a:lnTo>
                  <a:lnTo>
                    <a:pt x="266700" y="0"/>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48FCE61A-33C4-BF44-8851-7F522C9024FD}"/>
                </a:ext>
              </a:extLst>
            </p:cNvPr>
            <p:cNvSpPr/>
            <p:nvPr/>
          </p:nvSpPr>
          <p:spPr>
            <a:xfrm>
              <a:off x="6107703" y="4982330"/>
              <a:ext cx="600075" cy="295275"/>
            </a:xfrm>
            <a:custGeom>
              <a:avLst/>
              <a:gdLst>
                <a:gd name="connsiteX0" fmla="*/ 0 w 600075"/>
                <a:gd name="connsiteY0" fmla="*/ 19050 h 295275"/>
                <a:gd name="connsiteX1" fmla="*/ 600075 w 600075"/>
                <a:gd name="connsiteY1" fmla="*/ 0 h 295275"/>
                <a:gd name="connsiteX2" fmla="*/ 200025 w 600075"/>
                <a:gd name="connsiteY2" fmla="*/ 295275 h 295275"/>
                <a:gd name="connsiteX3" fmla="*/ 219075 w 600075"/>
                <a:gd name="connsiteY3" fmla="*/ 190500 h 295275"/>
                <a:gd name="connsiteX4" fmla="*/ 0 w 600075"/>
                <a:gd name="connsiteY4" fmla="*/ 19050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295275">
                  <a:moveTo>
                    <a:pt x="0" y="19050"/>
                  </a:moveTo>
                  <a:lnTo>
                    <a:pt x="600075" y="0"/>
                  </a:lnTo>
                  <a:lnTo>
                    <a:pt x="200025" y="295275"/>
                  </a:lnTo>
                  <a:lnTo>
                    <a:pt x="219075" y="190500"/>
                  </a:lnTo>
                  <a:lnTo>
                    <a:pt x="0" y="19050"/>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C0B91234-EEC9-BA35-E413-A2ADA49AE1DF}"/>
                </a:ext>
              </a:extLst>
            </p:cNvPr>
            <p:cNvSpPr/>
            <p:nvPr/>
          </p:nvSpPr>
          <p:spPr>
            <a:xfrm>
              <a:off x="7231653" y="4563230"/>
              <a:ext cx="695325" cy="723900"/>
            </a:xfrm>
            <a:custGeom>
              <a:avLst/>
              <a:gdLst>
                <a:gd name="connsiteX0" fmla="*/ 600075 w 695325"/>
                <a:gd name="connsiteY0" fmla="*/ 638175 h 723900"/>
                <a:gd name="connsiteX1" fmla="*/ 695325 w 695325"/>
                <a:gd name="connsiteY1" fmla="*/ 0 h 723900"/>
                <a:gd name="connsiteX2" fmla="*/ 0 w 695325"/>
                <a:gd name="connsiteY2" fmla="*/ 257175 h 723900"/>
                <a:gd name="connsiteX3" fmla="*/ 381000 w 695325"/>
                <a:gd name="connsiteY3" fmla="*/ 457200 h 723900"/>
                <a:gd name="connsiteX4" fmla="*/ 400050 w 695325"/>
                <a:gd name="connsiteY4" fmla="*/ 723900 h 723900"/>
                <a:gd name="connsiteX5" fmla="*/ 600075 w 695325"/>
                <a:gd name="connsiteY5" fmla="*/ 638175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325" h="723900">
                  <a:moveTo>
                    <a:pt x="600075" y="638175"/>
                  </a:moveTo>
                  <a:lnTo>
                    <a:pt x="695325" y="0"/>
                  </a:lnTo>
                  <a:lnTo>
                    <a:pt x="0" y="257175"/>
                  </a:lnTo>
                  <a:lnTo>
                    <a:pt x="381000" y="457200"/>
                  </a:lnTo>
                  <a:lnTo>
                    <a:pt x="400050" y="723900"/>
                  </a:lnTo>
                  <a:lnTo>
                    <a:pt x="600075" y="638175"/>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65AA8518-7B67-E76C-0B94-5FC916CF39C7}"/>
                </a:ext>
              </a:extLst>
            </p:cNvPr>
            <p:cNvSpPr/>
            <p:nvPr/>
          </p:nvSpPr>
          <p:spPr>
            <a:xfrm>
              <a:off x="7517403" y="3648830"/>
              <a:ext cx="628650" cy="552450"/>
            </a:xfrm>
            <a:custGeom>
              <a:avLst/>
              <a:gdLst>
                <a:gd name="connsiteX0" fmla="*/ 381000 w 628650"/>
                <a:gd name="connsiteY0" fmla="*/ 0 h 552450"/>
                <a:gd name="connsiteX1" fmla="*/ 0 w 628650"/>
                <a:gd name="connsiteY1" fmla="*/ 419100 h 552450"/>
                <a:gd name="connsiteX2" fmla="*/ 628650 w 628650"/>
                <a:gd name="connsiteY2" fmla="*/ 552450 h 552450"/>
                <a:gd name="connsiteX3" fmla="*/ 542925 w 628650"/>
                <a:gd name="connsiteY3" fmla="*/ 57150 h 552450"/>
                <a:gd name="connsiteX4" fmla="*/ 381000 w 628650"/>
                <a:gd name="connsiteY4" fmla="*/ 0 h 55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 h="552450">
                  <a:moveTo>
                    <a:pt x="381000" y="0"/>
                  </a:moveTo>
                  <a:lnTo>
                    <a:pt x="0" y="419100"/>
                  </a:lnTo>
                  <a:lnTo>
                    <a:pt x="628650" y="552450"/>
                  </a:lnTo>
                  <a:lnTo>
                    <a:pt x="542925" y="57150"/>
                  </a:lnTo>
                  <a:lnTo>
                    <a:pt x="381000" y="0"/>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4A34331E-6915-0895-7C8F-D9974852E44D}"/>
                </a:ext>
              </a:extLst>
            </p:cNvPr>
            <p:cNvSpPr/>
            <p:nvPr/>
          </p:nvSpPr>
          <p:spPr>
            <a:xfrm>
              <a:off x="7174503" y="2991605"/>
              <a:ext cx="590550" cy="485775"/>
            </a:xfrm>
            <a:custGeom>
              <a:avLst/>
              <a:gdLst>
                <a:gd name="connsiteX0" fmla="*/ 0 w 590550"/>
                <a:gd name="connsiteY0" fmla="*/ 104775 h 485775"/>
                <a:gd name="connsiteX1" fmla="*/ 171450 w 590550"/>
                <a:gd name="connsiteY1" fmla="*/ 485775 h 485775"/>
                <a:gd name="connsiteX2" fmla="*/ 590550 w 590550"/>
                <a:gd name="connsiteY2" fmla="*/ 381000 h 485775"/>
                <a:gd name="connsiteX3" fmla="*/ 504825 w 590550"/>
                <a:gd name="connsiteY3" fmla="*/ 0 h 485775"/>
                <a:gd name="connsiteX4" fmla="*/ 0 w 590550"/>
                <a:gd name="connsiteY4" fmla="*/ 104775 h 48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50" h="485775">
                  <a:moveTo>
                    <a:pt x="0" y="104775"/>
                  </a:moveTo>
                  <a:lnTo>
                    <a:pt x="171450" y="485775"/>
                  </a:lnTo>
                  <a:lnTo>
                    <a:pt x="590550" y="381000"/>
                  </a:lnTo>
                  <a:lnTo>
                    <a:pt x="504825" y="0"/>
                  </a:lnTo>
                  <a:lnTo>
                    <a:pt x="0" y="104775"/>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EB7BB1AC-1DFD-36CE-410C-7A2ADFD6EB10}"/>
                </a:ext>
              </a:extLst>
            </p:cNvPr>
            <p:cNvSpPr/>
            <p:nvPr/>
          </p:nvSpPr>
          <p:spPr>
            <a:xfrm>
              <a:off x="6622053" y="5391905"/>
              <a:ext cx="676275" cy="371475"/>
            </a:xfrm>
            <a:custGeom>
              <a:avLst/>
              <a:gdLst>
                <a:gd name="connsiteX0" fmla="*/ 0 w 676275"/>
                <a:gd name="connsiteY0" fmla="*/ 228600 h 371475"/>
                <a:gd name="connsiteX1" fmla="*/ 504825 w 676275"/>
                <a:gd name="connsiteY1" fmla="*/ 371475 h 371475"/>
                <a:gd name="connsiteX2" fmla="*/ 676275 w 676275"/>
                <a:gd name="connsiteY2" fmla="*/ 0 h 371475"/>
                <a:gd name="connsiteX3" fmla="*/ 0 w 676275"/>
                <a:gd name="connsiteY3" fmla="*/ 228600 h 371475"/>
              </a:gdLst>
              <a:ahLst/>
              <a:cxnLst>
                <a:cxn ang="0">
                  <a:pos x="connsiteX0" y="connsiteY0"/>
                </a:cxn>
                <a:cxn ang="0">
                  <a:pos x="connsiteX1" y="connsiteY1"/>
                </a:cxn>
                <a:cxn ang="0">
                  <a:pos x="connsiteX2" y="connsiteY2"/>
                </a:cxn>
                <a:cxn ang="0">
                  <a:pos x="connsiteX3" y="connsiteY3"/>
                </a:cxn>
              </a:cxnLst>
              <a:rect l="l" t="t" r="r" b="b"/>
              <a:pathLst>
                <a:path w="676275" h="371475">
                  <a:moveTo>
                    <a:pt x="0" y="228600"/>
                  </a:moveTo>
                  <a:lnTo>
                    <a:pt x="504825" y="371475"/>
                  </a:lnTo>
                  <a:lnTo>
                    <a:pt x="676275" y="0"/>
                  </a:lnTo>
                  <a:lnTo>
                    <a:pt x="0" y="228600"/>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10CBBEBB-025F-4942-0B2E-768E9799DB04}"/>
                </a:ext>
              </a:extLst>
            </p:cNvPr>
            <p:cNvSpPr/>
            <p:nvPr/>
          </p:nvSpPr>
          <p:spPr>
            <a:xfrm>
              <a:off x="8250828" y="3105905"/>
              <a:ext cx="552450" cy="609600"/>
            </a:xfrm>
            <a:custGeom>
              <a:avLst/>
              <a:gdLst>
                <a:gd name="connsiteX0" fmla="*/ 0 w 552450"/>
                <a:gd name="connsiteY0" fmla="*/ 0 h 609600"/>
                <a:gd name="connsiteX1" fmla="*/ 190500 w 552450"/>
                <a:gd name="connsiteY1" fmla="*/ 609600 h 609600"/>
                <a:gd name="connsiteX2" fmla="*/ 552450 w 552450"/>
                <a:gd name="connsiteY2" fmla="*/ 495300 h 609600"/>
                <a:gd name="connsiteX3" fmla="*/ 247650 w 552450"/>
                <a:gd name="connsiteY3" fmla="*/ 142875 h 609600"/>
                <a:gd name="connsiteX4" fmla="*/ 0 w 552450"/>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50" h="609600">
                  <a:moveTo>
                    <a:pt x="0" y="0"/>
                  </a:moveTo>
                  <a:lnTo>
                    <a:pt x="190500" y="609600"/>
                  </a:lnTo>
                  <a:lnTo>
                    <a:pt x="552450" y="495300"/>
                  </a:lnTo>
                  <a:lnTo>
                    <a:pt x="247650" y="142875"/>
                  </a:lnTo>
                  <a:lnTo>
                    <a:pt x="0" y="0"/>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A70C4D38-062F-179C-59FE-41CBCBA48C73}"/>
                </a:ext>
              </a:extLst>
            </p:cNvPr>
            <p:cNvSpPr/>
            <p:nvPr/>
          </p:nvSpPr>
          <p:spPr>
            <a:xfrm>
              <a:off x="8165103" y="4163180"/>
              <a:ext cx="647700" cy="800100"/>
            </a:xfrm>
            <a:custGeom>
              <a:avLst/>
              <a:gdLst>
                <a:gd name="connsiteX0" fmla="*/ 247650 w 647700"/>
                <a:gd name="connsiteY0" fmla="*/ 0 h 800100"/>
                <a:gd name="connsiteX1" fmla="*/ 0 w 647700"/>
                <a:gd name="connsiteY1" fmla="*/ 504825 h 800100"/>
                <a:gd name="connsiteX2" fmla="*/ 647700 w 647700"/>
                <a:gd name="connsiteY2" fmla="*/ 800100 h 800100"/>
                <a:gd name="connsiteX3" fmla="*/ 571500 w 647700"/>
                <a:gd name="connsiteY3" fmla="*/ 304800 h 800100"/>
                <a:gd name="connsiteX4" fmla="*/ 247650 w 647700"/>
                <a:gd name="connsiteY4" fmla="*/ 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800100">
                  <a:moveTo>
                    <a:pt x="247650" y="0"/>
                  </a:moveTo>
                  <a:lnTo>
                    <a:pt x="0" y="504825"/>
                  </a:lnTo>
                  <a:lnTo>
                    <a:pt x="647700" y="800100"/>
                  </a:lnTo>
                  <a:lnTo>
                    <a:pt x="571500" y="304800"/>
                  </a:lnTo>
                  <a:lnTo>
                    <a:pt x="247650" y="0"/>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14EFE375-E4DB-A23D-AEF1-31D74085FB9D}"/>
                </a:ext>
              </a:extLst>
            </p:cNvPr>
            <p:cNvSpPr/>
            <p:nvPr/>
          </p:nvSpPr>
          <p:spPr>
            <a:xfrm>
              <a:off x="7898403" y="5153780"/>
              <a:ext cx="1171575" cy="571500"/>
            </a:xfrm>
            <a:custGeom>
              <a:avLst/>
              <a:gdLst>
                <a:gd name="connsiteX0" fmla="*/ 257175 w 1171575"/>
                <a:gd name="connsiteY0" fmla="*/ 0 h 571500"/>
                <a:gd name="connsiteX1" fmla="*/ 0 w 1171575"/>
                <a:gd name="connsiteY1" fmla="*/ 447675 h 571500"/>
                <a:gd name="connsiteX2" fmla="*/ 1171575 w 1171575"/>
                <a:gd name="connsiteY2" fmla="*/ 571500 h 571500"/>
                <a:gd name="connsiteX3" fmla="*/ 942975 w 1171575"/>
                <a:gd name="connsiteY3" fmla="*/ 180975 h 571500"/>
                <a:gd name="connsiteX4" fmla="*/ 257175 w 1171575"/>
                <a:gd name="connsiteY4" fmla="*/ 0 h 57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575" h="571500">
                  <a:moveTo>
                    <a:pt x="257175" y="0"/>
                  </a:moveTo>
                  <a:lnTo>
                    <a:pt x="0" y="447675"/>
                  </a:lnTo>
                  <a:lnTo>
                    <a:pt x="1171575" y="571500"/>
                  </a:lnTo>
                  <a:lnTo>
                    <a:pt x="942975" y="180975"/>
                  </a:lnTo>
                  <a:lnTo>
                    <a:pt x="257175" y="0"/>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726DE989-8C5B-1306-8719-1D350A60EAC0}"/>
                </a:ext>
              </a:extLst>
            </p:cNvPr>
            <p:cNvSpPr/>
            <p:nvPr/>
          </p:nvSpPr>
          <p:spPr>
            <a:xfrm>
              <a:off x="5860053" y="5106155"/>
              <a:ext cx="571500" cy="733425"/>
            </a:xfrm>
            <a:custGeom>
              <a:avLst/>
              <a:gdLst>
                <a:gd name="connsiteX0" fmla="*/ 0 w 571500"/>
                <a:gd name="connsiteY0" fmla="*/ 0 h 733425"/>
                <a:gd name="connsiteX1" fmla="*/ 200025 w 571500"/>
                <a:gd name="connsiteY1" fmla="*/ 733425 h 733425"/>
                <a:gd name="connsiteX2" fmla="*/ 571500 w 571500"/>
                <a:gd name="connsiteY2" fmla="*/ 571500 h 733425"/>
                <a:gd name="connsiteX3" fmla="*/ 504825 w 571500"/>
                <a:gd name="connsiteY3" fmla="*/ 523875 h 733425"/>
                <a:gd name="connsiteX4" fmla="*/ 0 w 571500"/>
                <a:gd name="connsiteY4" fmla="*/ 0 h 73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733425">
                  <a:moveTo>
                    <a:pt x="0" y="0"/>
                  </a:moveTo>
                  <a:lnTo>
                    <a:pt x="200025" y="733425"/>
                  </a:lnTo>
                  <a:lnTo>
                    <a:pt x="571500" y="571500"/>
                  </a:lnTo>
                  <a:lnTo>
                    <a:pt x="504825" y="523875"/>
                  </a:lnTo>
                  <a:lnTo>
                    <a:pt x="0" y="0"/>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3360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70833E-6 7.40741E-7 L 0.15312 -0.00232 " pathEditMode="relative" rAng="0" ptsTypes="AA">
                                      <p:cBhvr>
                                        <p:cTn id="16" dur="1000" fill="hold"/>
                                        <p:tgtEl>
                                          <p:spTgt spid="6"/>
                                        </p:tgtEl>
                                        <p:attrNameLst>
                                          <p:attrName>ppt_x</p:attrName>
                                          <p:attrName>ppt_y</p:attrName>
                                        </p:attrNameLst>
                                      </p:cBhvr>
                                      <p:rCtr x="7656" y="-116"/>
                                    </p:animMotion>
                                  </p:childTnLst>
                                </p:cTn>
                              </p:par>
                              <p:par>
                                <p:cTn id="17" presetID="42" presetClass="path" presetSubtype="0" accel="50000" decel="50000" fill="hold" nodeType="withEffect">
                                  <p:stCondLst>
                                    <p:cond delay="0"/>
                                  </p:stCondLst>
                                  <p:childTnLst>
                                    <p:animMotion origin="layout" path="M 6.25E-7 3.33333E-6 L -0.24974 0.01041 " pathEditMode="relative" rAng="0" ptsTypes="AA">
                                      <p:cBhvr>
                                        <p:cTn id="18" dur="1000" fill="hold"/>
                                        <p:tgtEl>
                                          <p:spTgt spid="42"/>
                                        </p:tgtEl>
                                        <p:attrNameLst>
                                          <p:attrName>ppt_x</p:attrName>
                                          <p:attrName>ppt_y</p:attrName>
                                        </p:attrNameLst>
                                      </p:cBhvr>
                                      <p:rCtr x="-12487" y="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ED8C765-D4AC-9C9F-3C6C-AAD2DF58D4D8}"/>
              </a:ext>
            </a:extLst>
          </p:cNvPr>
          <p:cNvPicPr>
            <a:picLocks noChangeAspect="1"/>
          </p:cNvPicPr>
          <p:nvPr/>
        </p:nvPicPr>
        <p:blipFill>
          <a:blip r:embed="rId2"/>
          <a:stretch>
            <a:fillRect/>
          </a:stretch>
        </p:blipFill>
        <p:spPr>
          <a:xfrm>
            <a:off x="942407" y="3314435"/>
            <a:ext cx="2035217" cy="1065142"/>
          </a:xfrm>
          <a:prstGeom prst="rect">
            <a:avLst/>
          </a:prstGeom>
        </p:spPr>
      </p:pic>
      <p:sp>
        <p:nvSpPr>
          <p:cNvPr id="2" name="灯片编号占位符 1">
            <a:extLst>
              <a:ext uri="{FF2B5EF4-FFF2-40B4-BE49-F238E27FC236}">
                <a16:creationId xmlns:a16="http://schemas.microsoft.com/office/drawing/2014/main" id="{7FDC4146-06B4-CC26-625E-A09B1805B9AC}"/>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177</a:t>
            </a:fld>
            <a:endParaRPr lang="zh-CN" altLang="en-US" spc="68" dirty="0"/>
          </a:p>
        </p:txBody>
      </p:sp>
      <p:sp>
        <p:nvSpPr>
          <p:cNvPr id="3" name="文本占位符 2">
            <a:extLst>
              <a:ext uri="{FF2B5EF4-FFF2-40B4-BE49-F238E27FC236}">
                <a16:creationId xmlns:a16="http://schemas.microsoft.com/office/drawing/2014/main" id="{FF40DD3B-790D-9AD9-6C37-E240FDA1563F}"/>
              </a:ext>
            </a:extLst>
          </p:cNvPr>
          <p:cNvSpPr>
            <a:spLocks noGrp="1"/>
          </p:cNvSpPr>
          <p:nvPr>
            <p:ph type="body" sz="quarter" idx="13"/>
          </p:nvPr>
        </p:nvSpPr>
        <p:spPr/>
        <p:txBody>
          <a:bodyPr/>
          <a:lstStyle/>
          <a:p>
            <a:endParaRPr lang="zh-CN" altLang="en-US"/>
          </a:p>
        </p:txBody>
      </p:sp>
      <p:pic>
        <p:nvPicPr>
          <p:cNvPr id="5" name="图片 4">
            <a:extLst>
              <a:ext uri="{FF2B5EF4-FFF2-40B4-BE49-F238E27FC236}">
                <a16:creationId xmlns:a16="http://schemas.microsoft.com/office/drawing/2014/main" id="{F4BB0C8F-672F-6CD0-53EC-7D8E55F43FBE}"/>
              </a:ext>
            </a:extLst>
          </p:cNvPr>
          <p:cNvPicPr>
            <a:picLocks noChangeAspect="1"/>
          </p:cNvPicPr>
          <p:nvPr/>
        </p:nvPicPr>
        <p:blipFill>
          <a:blip r:embed="rId3"/>
          <a:stretch>
            <a:fillRect/>
          </a:stretch>
        </p:blipFill>
        <p:spPr>
          <a:xfrm>
            <a:off x="1363589" y="3276656"/>
            <a:ext cx="2199754" cy="1180011"/>
          </a:xfrm>
          <a:prstGeom prst="rect">
            <a:avLst/>
          </a:prstGeom>
        </p:spPr>
      </p:pic>
      <p:pic>
        <p:nvPicPr>
          <p:cNvPr id="10" name="图片 9">
            <a:extLst>
              <a:ext uri="{FF2B5EF4-FFF2-40B4-BE49-F238E27FC236}">
                <a16:creationId xmlns:a16="http://schemas.microsoft.com/office/drawing/2014/main" id="{82763FD5-D848-9583-EDEC-99EEB16E9F75}"/>
              </a:ext>
            </a:extLst>
          </p:cNvPr>
          <p:cNvPicPr>
            <a:picLocks noChangeAspect="1"/>
          </p:cNvPicPr>
          <p:nvPr/>
        </p:nvPicPr>
        <p:blipFill>
          <a:blip r:embed="rId4"/>
          <a:stretch>
            <a:fillRect/>
          </a:stretch>
        </p:blipFill>
        <p:spPr>
          <a:xfrm>
            <a:off x="1926222" y="3149835"/>
            <a:ext cx="2297422" cy="1661126"/>
          </a:xfrm>
          <a:prstGeom prst="rect">
            <a:avLst/>
          </a:prstGeom>
        </p:spPr>
      </p:pic>
      <p:pic>
        <p:nvPicPr>
          <p:cNvPr id="13" name="图片 12">
            <a:extLst>
              <a:ext uri="{FF2B5EF4-FFF2-40B4-BE49-F238E27FC236}">
                <a16:creationId xmlns:a16="http://schemas.microsoft.com/office/drawing/2014/main" id="{B0DAD5C1-6C5E-B483-DD0D-E75F3D283D24}"/>
              </a:ext>
            </a:extLst>
          </p:cNvPr>
          <p:cNvPicPr>
            <a:picLocks noChangeAspect="1"/>
          </p:cNvPicPr>
          <p:nvPr/>
        </p:nvPicPr>
        <p:blipFill>
          <a:blip r:embed="rId5"/>
          <a:stretch>
            <a:fillRect/>
          </a:stretch>
        </p:blipFill>
        <p:spPr>
          <a:xfrm>
            <a:off x="2546120" y="3079069"/>
            <a:ext cx="3014165" cy="1903142"/>
          </a:xfrm>
          <a:prstGeom prst="rect">
            <a:avLst/>
          </a:prstGeom>
        </p:spPr>
      </p:pic>
      <p:pic>
        <p:nvPicPr>
          <p:cNvPr id="9" name="图片 8">
            <a:extLst>
              <a:ext uri="{FF2B5EF4-FFF2-40B4-BE49-F238E27FC236}">
                <a16:creationId xmlns:a16="http://schemas.microsoft.com/office/drawing/2014/main" id="{3BA69A4D-F4D2-59BC-17B0-78FFF4A37368}"/>
              </a:ext>
            </a:extLst>
          </p:cNvPr>
          <p:cNvPicPr>
            <a:picLocks noChangeAspect="1"/>
          </p:cNvPicPr>
          <p:nvPr/>
        </p:nvPicPr>
        <p:blipFill>
          <a:blip r:embed="rId6"/>
          <a:stretch>
            <a:fillRect/>
          </a:stretch>
        </p:blipFill>
        <p:spPr>
          <a:xfrm>
            <a:off x="3499383" y="2894976"/>
            <a:ext cx="3141602" cy="2485342"/>
          </a:xfrm>
          <a:prstGeom prst="rect">
            <a:avLst/>
          </a:prstGeom>
        </p:spPr>
      </p:pic>
      <p:pic>
        <p:nvPicPr>
          <p:cNvPr id="11" name="图片 10">
            <a:extLst>
              <a:ext uri="{FF2B5EF4-FFF2-40B4-BE49-F238E27FC236}">
                <a16:creationId xmlns:a16="http://schemas.microsoft.com/office/drawing/2014/main" id="{088A8D25-0D69-9726-0C51-7156E7954C58}"/>
              </a:ext>
            </a:extLst>
          </p:cNvPr>
          <p:cNvPicPr>
            <a:picLocks noChangeAspect="1"/>
          </p:cNvPicPr>
          <p:nvPr/>
        </p:nvPicPr>
        <p:blipFill>
          <a:blip r:embed="rId7"/>
          <a:stretch>
            <a:fillRect/>
          </a:stretch>
        </p:blipFill>
        <p:spPr>
          <a:xfrm>
            <a:off x="4850053" y="2635051"/>
            <a:ext cx="3351540" cy="2917287"/>
          </a:xfrm>
          <a:prstGeom prst="rect">
            <a:avLst/>
          </a:prstGeom>
        </p:spPr>
      </p:pic>
      <p:sp>
        <p:nvSpPr>
          <p:cNvPr id="12" name="TextBox 9">
            <a:extLst>
              <a:ext uri="{FF2B5EF4-FFF2-40B4-BE49-F238E27FC236}">
                <a16:creationId xmlns:a16="http://schemas.microsoft.com/office/drawing/2014/main" id="{D7C2EA0F-7FEB-662D-CF03-AC21545F3F08}"/>
              </a:ext>
            </a:extLst>
          </p:cNvPr>
          <p:cNvSpPr txBox="1"/>
          <p:nvPr/>
        </p:nvSpPr>
        <p:spPr>
          <a:xfrm>
            <a:off x="0" y="1278332"/>
            <a:ext cx="2262158" cy="507831"/>
          </a:xfrm>
          <a:prstGeom prst="rect">
            <a:avLst/>
          </a:prstGeom>
          <a:noFill/>
        </p:spPr>
        <p:txBody>
          <a:bodyPr wrap="none" rtlCol="0">
            <a:spAutoFit/>
          </a:bodyPr>
          <a:lstStyle/>
          <a:p>
            <a:r>
              <a:rPr lang="zh-CN" altLang="en-US" sz="2700" dirty="0"/>
              <a:t>空间链接查询</a:t>
            </a:r>
            <a:endParaRPr lang="en-US" sz="2700" dirty="0"/>
          </a:p>
        </p:txBody>
      </p:sp>
      <p:sp>
        <p:nvSpPr>
          <p:cNvPr id="14" name="TextBox 147">
            <a:extLst>
              <a:ext uri="{FF2B5EF4-FFF2-40B4-BE49-F238E27FC236}">
                <a16:creationId xmlns:a16="http://schemas.microsoft.com/office/drawing/2014/main" id="{1424538F-7C2C-D5C3-1245-132D441521F4}"/>
              </a:ext>
            </a:extLst>
          </p:cNvPr>
          <p:cNvSpPr txBox="1"/>
          <p:nvPr/>
        </p:nvSpPr>
        <p:spPr>
          <a:xfrm>
            <a:off x="492070" y="2002858"/>
            <a:ext cx="8159861" cy="738664"/>
          </a:xfrm>
          <a:prstGeom prst="rect">
            <a:avLst/>
          </a:prstGeom>
          <a:noFill/>
        </p:spPr>
        <p:txBody>
          <a:bodyPr wrap="square" rtlCol="0">
            <a:spAutoFit/>
          </a:bodyPr>
          <a:lstStyle/>
          <a:p>
            <a:pPr marL="257175" lvl="1" indent="-257175">
              <a:buFont typeface="Arial" panose="020B0604020202020204" pitchFamily="34" charset="0"/>
              <a:buChar char="•"/>
            </a:pPr>
            <a:r>
              <a:rPr lang="en-US" altLang="zh-CN" sz="2100" dirty="0"/>
              <a:t>Open Street Map</a:t>
            </a:r>
            <a:r>
              <a:rPr lang="zh-CN" altLang="en-US" sz="2100" dirty="0"/>
              <a:t>是一个众包的地图集，拥有全世界所有的行政区划，地理区块，建筑，街道等等</a:t>
            </a:r>
            <a:endParaRPr lang="en-US" altLang="zh-CN" sz="2100" dirty="0"/>
          </a:p>
        </p:txBody>
      </p:sp>
    </p:spTree>
    <p:extLst>
      <p:ext uri="{BB962C8B-B14F-4D97-AF65-F5344CB8AC3E}">
        <p14:creationId xmlns:p14="http://schemas.microsoft.com/office/powerpoint/2010/main" val="76801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E16856C-BF24-A2DA-FF55-E212E3DC1CA4}"/>
              </a:ext>
            </a:extLst>
          </p:cNvPr>
          <p:cNvPicPr>
            <a:picLocks noChangeAspect="1"/>
          </p:cNvPicPr>
          <p:nvPr/>
        </p:nvPicPr>
        <p:blipFill rotWithShape="1">
          <a:blip r:embed="rId2"/>
          <a:srcRect t="17019" r="34" b="-300"/>
          <a:stretch/>
        </p:blipFill>
        <p:spPr>
          <a:xfrm>
            <a:off x="1522800" y="2522169"/>
            <a:ext cx="5886730" cy="3163793"/>
          </a:xfrm>
          <a:prstGeom prst="rect">
            <a:avLst/>
          </a:prstGeom>
        </p:spPr>
      </p:pic>
      <p:sp>
        <p:nvSpPr>
          <p:cNvPr id="2" name="灯片编号占位符 1">
            <a:extLst>
              <a:ext uri="{FF2B5EF4-FFF2-40B4-BE49-F238E27FC236}">
                <a16:creationId xmlns:a16="http://schemas.microsoft.com/office/drawing/2014/main" id="{D3873A94-1984-32AA-169E-27DD77E697AD}"/>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178</a:t>
            </a:fld>
            <a:endParaRPr lang="zh-CN" altLang="en-US" spc="68" dirty="0"/>
          </a:p>
        </p:txBody>
      </p:sp>
      <p:sp>
        <p:nvSpPr>
          <p:cNvPr id="3" name="文本占位符 2">
            <a:extLst>
              <a:ext uri="{FF2B5EF4-FFF2-40B4-BE49-F238E27FC236}">
                <a16:creationId xmlns:a16="http://schemas.microsoft.com/office/drawing/2014/main" id="{64F8254F-FC37-0790-4625-0CAA3F3BD7A6}"/>
              </a:ext>
            </a:extLst>
          </p:cNvPr>
          <p:cNvSpPr>
            <a:spLocks noGrp="1"/>
          </p:cNvSpPr>
          <p:nvPr>
            <p:ph type="body" sz="quarter" idx="13"/>
          </p:nvPr>
        </p:nvSpPr>
        <p:spPr/>
        <p:txBody>
          <a:bodyPr/>
          <a:lstStyle/>
          <a:p>
            <a:endParaRPr lang="zh-CN" altLang="en-US"/>
          </a:p>
        </p:txBody>
      </p:sp>
      <p:sp>
        <p:nvSpPr>
          <p:cNvPr id="5" name="矩形 4">
            <a:extLst>
              <a:ext uri="{FF2B5EF4-FFF2-40B4-BE49-F238E27FC236}">
                <a16:creationId xmlns:a16="http://schemas.microsoft.com/office/drawing/2014/main" id="{025995EA-FF30-ACA5-2862-1F985C5EE884}"/>
              </a:ext>
            </a:extLst>
          </p:cNvPr>
          <p:cNvSpPr/>
          <p:nvPr/>
        </p:nvSpPr>
        <p:spPr>
          <a:xfrm>
            <a:off x="1522800" y="2522146"/>
            <a:ext cx="5870459" cy="3163217"/>
          </a:xfrm>
          <a:prstGeom prst="rect">
            <a:avLst/>
          </a:prstGeom>
          <a:blipFill dpi="0" rotWithShape="1">
            <a:blip r:embed="rId3">
              <a:alphaModFix amt="48000"/>
            </a:blip>
            <a:srcRect/>
            <a:stretch>
              <a:fillRect l="-4905" t="1" r="131" b="-23141"/>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9">
            <a:extLst>
              <a:ext uri="{FF2B5EF4-FFF2-40B4-BE49-F238E27FC236}">
                <a16:creationId xmlns:a16="http://schemas.microsoft.com/office/drawing/2014/main" id="{7F49F4BC-E04E-2261-066D-2398674D6C0C}"/>
              </a:ext>
            </a:extLst>
          </p:cNvPr>
          <p:cNvSpPr txBox="1"/>
          <p:nvPr/>
        </p:nvSpPr>
        <p:spPr>
          <a:xfrm>
            <a:off x="0" y="1278332"/>
            <a:ext cx="2262158" cy="507831"/>
          </a:xfrm>
          <a:prstGeom prst="rect">
            <a:avLst/>
          </a:prstGeom>
          <a:noFill/>
        </p:spPr>
        <p:txBody>
          <a:bodyPr wrap="none" rtlCol="0">
            <a:spAutoFit/>
          </a:bodyPr>
          <a:lstStyle/>
          <a:p>
            <a:r>
              <a:rPr lang="zh-CN" altLang="en-US" sz="2700" dirty="0"/>
              <a:t>空间链接查询</a:t>
            </a:r>
            <a:endParaRPr lang="en-US" sz="2700" dirty="0"/>
          </a:p>
        </p:txBody>
      </p:sp>
      <p:sp>
        <p:nvSpPr>
          <p:cNvPr id="7" name="TextBox 147">
            <a:extLst>
              <a:ext uri="{FF2B5EF4-FFF2-40B4-BE49-F238E27FC236}">
                <a16:creationId xmlns:a16="http://schemas.microsoft.com/office/drawing/2014/main" id="{912301B6-A8E2-E4B7-3C99-FF134023BF6E}"/>
              </a:ext>
            </a:extLst>
          </p:cNvPr>
          <p:cNvSpPr txBox="1"/>
          <p:nvPr/>
        </p:nvSpPr>
        <p:spPr>
          <a:xfrm>
            <a:off x="492070" y="2002858"/>
            <a:ext cx="8159861" cy="415498"/>
          </a:xfrm>
          <a:prstGeom prst="rect">
            <a:avLst/>
          </a:prstGeom>
          <a:noFill/>
        </p:spPr>
        <p:txBody>
          <a:bodyPr wrap="square" rtlCol="0">
            <a:spAutoFit/>
          </a:bodyPr>
          <a:lstStyle/>
          <a:p>
            <a:pPr marL="257175" lvl="1" indent="-257175">
              <a:buFont typeface="Arial" panose="020B0604020202020204" pitchFamily="34" charset="0"/>
              <a:buChar char="•"/>
            </a:pPr>
            <a:r>
              <a:rPr lang="zh-CN" altLang="en-US" sz="2100" dirty="0"/>
              <a:t>根据用户位置，确定每一个用户当前所处的建筑物</a:t>
            </a:r>
            <a:endParaRPr lang="en-US" altLang="zh-CN" sz="2100" dirty="0"/>
          </a:p>
        </p:txBody>
      </p:sp>
    </p:spTree>
    <p:extLst>
      <p:ext uri="{BB962C8B-B14F-4D97-AF65-F5344CB8AC3E}">
        <p14:creationId xmlns:p14="http://schemas.microsoft.com/office/powerpoint/2010/main" val="293043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2">
            <a:extLst>
              <a:ext uri="{FF2B5EF4-FFF2-40B4-BE49-F238E27FC236}">
                <a16:creationId xmlns:a16="http://schemas.microsoft.com/office/drawing/2014/main" id="{9C66420F-CB75-D092-2F11-BBCBEAEB9A23}"/>
              </a:ext>
            </a:extLst>
          </p:cNvPr>
          <p:cNvSpPr/>
          <p:nvPr/>
        </p:nvSpPr>
        <p:spPr>
          <a:xfrm>
            <a:off x="4900111" y="3423401"/>
            <a:ext cx="900911" cy="625435"/>
          </a:xfrm>
          <a:prstGeom prst="rect">
            <a:avLst/>
          </a:prstGeom>
          <a:solidFill>
            <a:schemeClr val="accent1">
              <a:lumMod val="40000"/>
              <a:lumOff val="60000"/>
              <a:alpha val="48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B0A454BE-0F10-4B72-97CE-44971D850632}"/>
              </a:ext>
            </a:extLst>
          </p:cNvPr>
          <p:cNvGrpSpPr/>
          <p:nvPr/>
        </p:nvGrpSpPr>
        <p:grpSpPr>
          <a:xfrm>
            <a:off x="2998551" y="2879794"/>
            <a:ext cx="2745025" cy="2777888"/>
            <a:chOff x="3585678" y="2246679"/>
            <a:chExt cx="3109649" cy="3146877"/>
          </a:xfrm>
        </p:grpSpPr>
        <p:sp>
          <p:nvSpPr>
            <p:cNvPr id="54" name="Oval 53">
              <a:extLst>
                <a:ext uri="{FF2B5EF4-FFF2-40B4-BE49-F238E27FC236}">
                  <a16:creationId xmlns:a16="http://schemas.microsoft.com/office/drawing/2014/main" id="{7DC3F294-66C9-47CE-933F-64EB0EB96BCE}"/>
                </a:ext>
              </a:extLst>
            </p:cNvPr>
            <p:cNvSpPr/>
            <p:nvPr/>
          </p:nvSpPr>
          <p:spPr>
            <a:xfrm>
              <a:off x="5607122" y="224667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310335F-31FE-4A89-85A9-A29C87B671BD}"/>
                </a:ext>
              </a:extLst>
            </p:cNvPr>
            <p:cNvSpPr/>
            <p:nvPr/>
          </p:nvSpPr>
          <p:spPr>
            <a:xfrm>
              <a:off x="5607122" y="2621686"/>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6632AE2-F281-4243-8B41-E97A37B30CA0}"/>
                </a:ext>
              </a:extLst>
            </p:cNvPr>
            <p:cNvSpPr/>
            <p:nvPr/>
          </p:nvSpPr>
          <p:spPr>
            <a:xfrm>
              <a:off x="6623408" y="241931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D300DCF-CDBB-4111-9E28-3F5F97FC8C14}"/>
                </a:ext>
              </a:extLst>
            </p:cNvPr>
            <p:cNvSpPr/>
            <p:nvPr/>
          </p:nvSpPr>
          <p:spPr>
            <a:xfrm>
              <a:off x="6572036" y="331316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47E6043-1DA7-4615-A808-5E7E444E04C8}"/>
                </a:ext>
              </a:extLst>
            </p:cNvPr>
            <p:cNvSpPr/>
            <p:nvPr/>
          </p:nvSpPr>
          <p:spPr>
            <a:xfrm>
              <a:off x="5764659" y="3156080"/>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85B6388-6E5B-41AB-892C-8FB9F6AA6F6E}"/>
                </a:ext>
              </a:extLst>
            </p:cNvPr>
            <p:cNvSpPr/>
            <p:nvPr/>
          </p:nvSpPr>
          <p:spPr>
            <a:xfrm>
              <a:off x="5957299" y="3115187"/>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334A2876-4E9B-47CB-BF60-2E176FDE3784}"/>
                </a:ext>
              </a:extLst>
            </p:cNvPr>
            <p:cNvSpPr/>
            <p:nvPr/>
          </p:nvSpPr>
          <p:spPr>
            <a:xfrm>
              <a:off x="5417799" y="3203668"/>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4E5D19E2-AEB7-4628-9770-CAE32B1071DB}"/>
                </a:ext>
              </a:extLst>
            </p:cNvPr>
            <p:cNvSpPr/>
            <p:nvPr/>
          </p:nvSpPr>
          <p:spPr>
            <a:xfrm>
              <a:off x="3861370" y="2455278"/>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68BC745-42ED-46A6-986E-13D91BE533C0}"/>
                </a:ext>
              </a:extLst>
            </p:cNvPr>
            <p:cNvSpPr/>
            <p:nvPr/>
          </p:nvSpPr>
          <p:spPr>
            <a:xfrm>
              <a:off x="4323709" y="2819463"/>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76BA80CA-FADF-4FDC-8B5F-7349B7A57102}"/>
                </a:ext>
              </a:extLst>
            </p:cNvPr>
            <p:cNvSpPr/>
            <p:nvPr/>
          </p:nvSpPr>
          <p:spPr>
            <a:xfrm>
              <a:off x="3789451" y="3063613"/>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3E8B5CE-D73A-42E8-84D5-21B59A813762}"/>
                </a:ext>
              </a:extLst>
            </p:cNvPr>
            <p:cNvSpPr/>
            <p:nvPr/>
          </p:nvSpPr>
          <p:spPr>
            <a:xfrm>
              <a:off x="5607122" y="4683644"/>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6D80FC0-5712-4C9D-9B1E-F42CF00DABB3}"/>
                </a:ext>
              </a:extLst>
            </p:cNvPr>
            <p:cNvSpPr/>
            <p:nvPr/>
          </p:nvSpPr>
          <p:spPr>
            <a:xfrm>
              <a:off x="5921339" y="4543130"/>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FC7B2A8-E240-479E-92A4-3A8B8C79E25F}"/>
                </a:ext>
              </a:extLst>
            </p:cNvPr>
            <p:cNvSpPr/>
            <p:nvPr/>
          </p:nvSpPr>
          <p:spPr>
            <a:xfrm>
              <a:off x="6423064" y="5321637"/>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E1E34EF-12A2-4C5E-AA87-772805D75EE8}"/>
                </a:ext>
              </a:extLst>
            </p:cNvPr>
            <p:cNvSpPr/>
            <p:nvPr/>
          </p:nvSpPr>
          <p:spPr>
            <a:xfrm>
              <a:off x="5448728" y="370632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DBC66A7-77F5-4870-944D-2BCBDE4F9089}"/>
                </a:ext>
              </a:extLst>
            </p:cNvPr>
            <p:cNvSpPr/>
            <p:nvPr/>
          </p:nvSpPr>
          <p:spPr>
            <a:xfrm>
              <a:off x="5441879" y="351711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6AD3C99-2DB8-4253-AE1D-A4F35731A92E}"/>
                </a:ext>
              </a:extLst>
            </p:cNvPr>
            <p:cNvSpPr/>
            <p:nvPr/>
          </p:nvSpPr>
          <p:spPr>
            <a:xfrm>
              <a:off x="5662559" y="3571005"/>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3E1EC7E1-D5D2-47E2-8100-840866E089FA}"/>
                </a:ext>
              </a:extLst>
            </p:cNvPr>
            <p:cNvSpPr/>
            <p:nvPr/>
          </p:nvSpPr>
          <p:spPr>
            <a:xfrm>
              <a:off x="4821577" y="463555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F0409DD-90FE-4D7C-BA34-91EC954E2FCA}"/>
                </a:ext>
              </a:extLst>
            </p:cNvPr>
            <p:cNvSpPr/>
            <p:nvPr/>
          </p:nvSpPr>
          <p:spPr>
            <a:xfrm>
              <a:off x="4443572" y="4461828"/>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554C738-E3AB-4023-9461-E906300864A6}"/>
                </a:ext>
              </a:extLst>
            </p:cNvPr>
            <p:cNvSpPr/>
            <p:nvPr/>
          </p:nvSpPr>
          <p:spPr>
            <a:xfrm>
              <a:off x="4713271" y="4266955"/>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4E924BF8-3262-4CCA-ADDB-B5C5FC63461A}"/>
                </a:ext>
              </a:extLst>
            </p:cNvPr>
            <p:cNvSpPr/>
            <p:nvPr/>
          </p:nvSpPr>
          <p:spPr>
            <a:xfrm>
              <a:off x="5883239" y="3524982"/>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2C38D69-A2C9-4B70-9074-A839ED11978A}"/>
                </a:ext>
              </a:extLst>
            </p:cNvPr>
            <p:cNvSpPr/>
            <p:nvPr/>
          </p:nvSpPr>
          <p:spPr>
            <a:xfrm>
              <a:off x="5666626" y="3327814"/>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246A9C78-A3DE-4657-9F7E-E1DCFF0AFAEE}"/>
                </a:ext>
              </a:extLst>
            </p:cNvPr>
            <p:cNvSpPr/>
            <p:nvPr/>
          </p:nvSpPr>
          <p:spPr>
            <a:xfrm>
              <a:off x="3585678" y="4456076"/>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A23D488-ED96-479C-AE86-C1CB098A9723}"/>
                </a:ext>
              </a:extLst>
            </p:cNvPr>
            <p:cNvSpPr/>
            <p:nvPr/>
          </p:nvSpPr>
          <p:spPr>
            <a:xfrm>
              <a:off x="4515491" y="5249718"/>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灯片编号占位符 1">
            <a:extLst>
              <a:ext uri="{FF2B5EF4-FFF2-40B4-BE49-F238E27FC236}">
                <a16:creationId xmlns:a16="http://schemas.microsoft.com/office/drawing/2014/main" id="{CB80B31C-4F88-E30B-260D-73A7B814E93D}"/>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179</a:t>
            </a:fld>
            <a:endParaRPr lang="zh-CN" altLang="en-US" spc="68" dirty="0"/>
          </a:p>
        </p:txBody>
      </p:sp>
      <p:sp>
        <p:nvSpPr>
          <p:cNvPr id="14" name="文本占位符 13">
            <a:extLst>
              <a:ext uri="{FF2B5EF4-FFF2-40B4-BE49-F238E27FC236}">
                <a16:creationId xmlns:a16="http://schemas.microsoft.com/office/drawing/2014/main" id="{2FBDF5C1-C2A7-B8D2-C34C-6F4E7347A20D}"/>
              </a:ext>
            </a:extLst>
          </p:cNvPr>
          <p:cNvSpPr>
            <a:spLocks noGrp="1"/>
          </p:cNvSpPr>
          <p:nvPr>
            <p:ph type="body" sz="quarter" idx="13"/>
          </p:nvPr>
        </p:nvSpPr>
        <p:spPr/>
        <p:txBody>
          <a:bodyPr/>
          <a:lstStyle/>
          <a:p>
            <a:r>
              <a:rPr lang="en-US" altLang="zh-CN" dirty="0"/>
              <a:t>Reduce Computation Load</a:t>
            </a:r>
          </a:p>
        </p:txBody>
      </p:sp>
      <p:sp>
        <p:nvSpPr>
          <p:cNvPr id="10" name="TextBox 9">
            <a:extLst>
              <a:ext uri="{FF2B5EF4-FFF2-40B4-BE49-F238E27FC236}">
                <a16:creationId xmlns:a16="http://schemas.microsoft.com/office/drawing/2014/main" id="{4904BED8-3E54-41BE-8125-7E4EC437EBB0}"/>
              </a:ext>
            </a:extLst>
          </p:cNvPr>
          <p:cNvSpPr txBox="1"/>
          <p:nvPr/>
        </p:nvSpPr>
        <p:spPr>
          <a:xfrm>
            <a:off x="-24819" y="1295754"/>
            <a:ext cx="1569660" cy="507831"/>
          </a:xfrm>
          <a:prstGeom prst="rect">
            <a:avLst/>
          </a:prstGeom>
          <a:noFill/>
        </p:spPr>
        <p:txBody>
          <a:bodyPr wrap="none" rtlCol="0">
            <a:spAutoFit/>
          </a:bodyPr>
          <a:lstStyle/>
          <a:p>
            <a:r>
              <a:rPr lang="zh-CN" altLang="en-US" sz="2700" dirty="0"/>
              <a:t>空间检索</a:t>
            </a:r>
            <a:endParaRPr lang="en-US" sz="2700" dirty="0"/>
          </a:p>
        </p:txBody>
      </p:sp>
      <p:sp>
        <p:nvSpPr>
          <p:cNvPr id="24" name="Freeform: Shape 23">
            <a:extLst>
              <a:ext uri="{FF2B5EF4-FFF2-40B4-BE49-F238E27FC236}">
                <a16:creationId xmlns:a16="http://schemas.microsoft.com/office/drawing/2014/main" id="{83B176B6-B591-4EF2-8DF4-87EA0AAB41F4}"/>
              </a:ext>
            </a:extLst>
          </p:cNvPr>
          <p:cNvSpPr/>
          <p:nvPr/>
        </p:nvSpPr>
        <p:spPr>
          <a:xfrm>
            <a:off x="4911538" y="3429000"/>
            <a:ext cx="869211" cy="598082"/>
          </a:xfrm>
          <a:custGeom>
            <a:avLst/>
            <a:gdLst>
              <a:gd name="connsiteX0" fmla="*/ 595423 w 1158948"/>
              <a:gd name="connsiteY0" fmla="*/ 31898 h 797442"/>
              <a:gd name="connsiteX1" fmla="*/ 0 w 1158948"/>
              <a:gd name="connsiteY1" fmla="*/ 425303 h 797442"/>
              <a:gd name="connsiteX2" fmla="*/ 754911 w 1158948"/>
              <a:gd name="connsiteY2" fmla="*/ 563526 h 797442"/>
              <a:gd name="connsiteX3" fmla="*/ 552893 w 1158948"/>
              <a:gd name="connsiteY3" fmla="*/ 797442 h 797442"/>
              <a:gd name="connsiteX4" fmla="*/ 1158948 w 1158948"/>
              <a:gd name="connsiteY4" fmla="*/ 552893 h 797442"/>
              <a:gd name="connsiteX5" fmla="*/ 1010093 w 1158948"/>
              <a:gd name="connsiteY5" fmla="*/ 0 h 797442"/>
              <a:gd name="connsiteX6" fmla="*/ 595423 w 1158948"/>
              <a:gd name="connsiteY6" fmla="*/ 31898 h 79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948" h="797442">
                <a:moveTo>
                  <a:pt x="595423" y="31898"/>
                </a:moveTo>
                <a:lnTo>
                  <a:pt x="0" y="425303"/>
                </a:lnTo>
                <a:lnTo>
                  <a:pt x="754911" y="563526"/>
                </a:lnTo>
                <a:lnTo>
                  <a:pt x="552893" y="797442"/>
                </a:lnTo>
                <a:lnTo>
                  <a:pt x="1158948" y="552893"/>
                </a:lnTo>
                <a:lnTo>
                  <a:pt x="1010093" y="0"/>
                </a:lnTo>
                <a:lnTo>
                  <a:pt x="595423" y="31898"/>
                </a:lnTo>
                <a:close/>
              </a:path>
            </a:pathLst>
          </a:custGeom>
          <a:solidFill>
            <a:schemeClr val="accent1">
              <a:alpha val="7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6">
            <a:extLst>
              <a:ext uri="{FF2B5EF4-FFF2-40B4-BE49-F238E27FC236}">
                <a16:creationId xmlns:a16="http://schemas.microsoft.com/office/drawing/2014/main" id="{22A9FD4F-E29A-9A78-20EB-4CFA656966FD}"/>
              </a:ext>
            </a:extLst>
          </p:cNvPr>
          <p:cNvSpPr txBox="1"/>
          <p:nvPr/>
        </p:nvSpPr>
        <p:spPr>
          <a:xfrm>
            <a:off x="449365" y="2168507"/>
            <a:ext cx="7819655" cy="1708160"/>
          </a:xfrm>
          <a:prstGeom prst="rect">
            <a:avLst/>
          </a:prstGeom>
          <a:noFill/>
        </p:spPr>
        <p:txBody>
          <a:bodyPr wrap="square" rtlCol="0">
            <a:spAutoFit/>
          </a:bodyPr>
          <a:lstStyle/>
          <a:p>
            <a:pPr marL="257175" indent="-257175">
              <a:buFont typeface="Arial" panose="020B0604020202020204" pitchFamily="34" charset="0"/>
              <a:buChar char="•"/>
            </a:pPr>
            <a:r>
              <a:rPr lang="zh-CN" altLang="en-US" sz="2100" dirty="0"/>
              <a:t>对于给定的空间物体，从一个空间数据集中查询符合条件的结果的查询时间复杂度是</a:t>
            </a:r>
            <a:r>
              <a:rPr lang="en-US" altLang="zh-CN" sz="2100" dirty="0"/>
              <a:t>O(N)</a:t>
            </a:r>
            <a:r>
              <a:rPr lang="zh-CN" altLang="en-US" sz="2100" dirty="0"/>
              <a:t>的，</a:t>
            </a:r>
            <a:r>
              <a:rPr lang="en-US" altLang="zh-CN" sz="2100" dirty="0"/>
              <a:t>N</a:t>
            </a:r>
            <a:r>
              <a:rPr lang="zh-CN" altLang="en-US" sz="2100" dirty="0"/>
              <a:t>代表数据集中物体的数量</a:t>
            </a:r>
            <a:r>
              <a:rPr lang="en-US" altLang="zh-CN" sz="2100" dirty="0"/>
              <a:t> </a:t>
            </a:r>
            <a:endParaRPr lang="en-US" sz="1500" dirty="0"/>
          </a:p>
          <a:p>
            <a:pPr marL="257175" lvl="2" indent="-257175">
              <a:buFont typeface="Arial" panose="020B0604020202020204" pitchFamily="34" charset="0"/>
              <a:buChar char="•"/>
            </a:pPr>
            <a:endParaRPr lang="en-US" sz="2100" dirty="0"/>
          </a:p>
          <a:p>
            <a:pPr marL="257175" indent="-257175">
              <a:buFont typeface="Arial" panose="020B0604020202020204" pitchFamily="34" charset="0"/>
              <a:buChar char="•"/>
            </a:pPr>
            <a:endParaRPr lang="en-US" sz="2100" dirty="0"/>
          </a:p>
          <a:p>
            <a:pPr marL="257175" indent="-257175">
              <a:buFont typeface="Arial" panose="020B0604020202020204" pitchFamily="34" charset="0"/>
              <a:buChar char="•"/>
            </a:pPr>
            <a:endParaRPr lang="en-US" sz="2100" dirty="0"/>
          </a:p>
        </p:txBody>
      </p:sp>
    </p:spTree>
    <p:extLst>
      <p:ext uri="{BB962C8B-B14F-4D97-AF65-F5344CB8AC3E}">
        <p14:creationId xmlns:p14="http://schemas.microsoft.com/office/powerpoint/2010/main" val="279430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CDCA5-F3BB-47EB-AEFD-E2725D057D7E}"/>
              </a:ext>
            </a:extLst>
          </p:cNvPr>
          <p:cNvSpPr>
            <a:spLocks noGrp="1"/>
          </p:cNvSpPr>
          <p:nvPr>
            <p:ph type="title"/>
          </p:nvPr>
        </p:nvSpPr>
        <p:spPr/>
        <p:txBody>
          <a:bodyPr/>
          <a:lstStyle/>
          <a:p>
            <a:r>
              <a:rPr lang="zh-CN" altLang="en-US" dirty="0"/>
              <a:t>查询一 被引用列表</a:t>
            </a:r>
          </a:p>
        </p:txBody>
      </p:sp>
      <p:sp>
        <p:nvSpPr>
          <p:cNvPr id="3" name="内容占位符 2">
            <a:extLst>
              <a:ext uri="{FF2B5EF4-FFF2-40B4-BE49-F238E27FC236}">
                <a16:creationId xmlns:a16="http://schemas.microsoft.com/office/drawing/2014/main" id="{157162D6-455D-407F-AF80-1B41201E48E8}"/>
              </a:ext>
            </a:extLst>
          </p:cNvPr>
          <p:cNvSpPr>
            <a:spLocks noGrp="1"/>
          </p:cNvSpPr>
          <p:nvPr>
            <p:ph sz="quarter" idx="1"/>
          </p:nvPr>
        </p:nvSpPr>
        <p:spPr/>
        <p:txBody>
          <a:bodyPr/>
          <a:lstStyle/>
          <a:p>
            <a:pPr marL="0" indent="0">
              <a:buNone/>
            </a:pPr>
            <a:endParaRPr lang="en-US" altLang="zh-CN" sz="3200" dirty="0"/>
          </a:p>
          <a:p>
            <a:pPr marL="0" indent="0">
              <a:buNone/>
            </a:pPr>
            <a:r>
              <a:rPr lang="en-US" altLang="zh-CN" sz="3200" dirty="0"/>
              <a:t>Select </a:t>
            </a:r>
          </a:p>
          <a:p>
            <a:pPr marL="0" indent="0">
              <a:buNone/>
            </a:pPr>
            <a:r>
              <a:rPr lang="en-US" altLang="zh-CN" sz="3200" dirty="0"/>
              <a:t>	cited, </a:t>
            </a:r>
            <a:r>
              <a:rPr lang="en-US" altLang="zh-CN" sz="3200" dirty="0" err="1">
                <a:solidFill>
                  <a:srgbClr val="FF0000"/>
                </a:solidFill>
              </a:rPr>
              <a:t>string_agg</a:t>
            </a:r>
            <a:r>
              <a:rPr lang="en-US" altLang="zh-CN" sz="3200" dirty="0">
                <a:solidFill>
                  <a:srgbClr val="FF0000"/>
                </a:solidFill>
              </a:rPr>
              <a:t>(citing, ‘,’)</a:t>
            </a:r>
          </a:p>
          <a:p>
            <a:pPr marL="0" indent="0">
              <a:buNone/>
            </a:pPr>
            <a:r>
              <a:rPr lang="en-US" altLang="zh-CN" sz="3200" dirty="0"/>
              <a:t>From</a:t>
            </a:r>
          </a:p>
          <a:p>
            <a:pPr marL="0" indent="0">
              <a:buNone/>
            </a:pPr>
            <a:r>
              <a:rPr lang="en-US" altLang="zh-CN" sz="3200" dirty="0"/>
              <a:t>	</a:t>
            </a:r>
            <a:r>
              <a:rPr lang="en-US" altLang="zh-CN" sz="3200" dirty="0" err="1"/>
              <a:t>Citation_data</a:t>
            </a:r>
            <a:endParaRPr lang="en-US" altLang="zh-CN" sz="3200" dirty="0"/>
          </a:p>
          <a:p>
            <a:pPr marL="0" indent="0">
              <a:buNone/>
            </a:pPr>
            <a:r>
              <a:rPr lang="en-US" altLang="zh-CN" sz="3200" dirty="0"/>
              <a:t>Group by </a:t>
            </a:r>
          </a:p>
          <a:p>
            <a:pPr marL="0" indent="0">
              <a:buNone/>
            </a:pPr>
            <a:r>
              <a:rPr lang="en-US" altLang="zh-CN" sz="3200" dirty="0"/>
              <a:t>	cited;</a:t>
            </a:r>
          </a:p>
          <a:p>
            <a:pPr marL="0" indent="0">
              <a:buNone/>
            </a:pPr>
            <a:r>
              <a:rPr lang="en-US" altLang="zh-CN" sz="3200" dirty="0"/>
              <a:t>	</a:t>
            </a:r>
            <a:endParaRPr lang="zh-CN" altLang="en-US" sz="3200" dirty="0"/>
          </a:p>
        </p:txBody>
      </p:sp>
    </p:spTree>
    <p:extLst>
      <p:ext uri="{BB962C8B-B14F-4D97-AF65-F5344CB8AC3E}">
        <p14:creationId xmlns:p14="http://schemas.microsoft.com/office/powerpoint/2010/main" val="74554570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7B4F182B-6EE3-4769-A0E0-1B78516A5194}"/>
              </a:ext>
            </a:extLst>
          </p:cNvPr>
          <p:cNvSpPr txBox="1"/>
          <p:nvPr/>
        </p:nvSpPr>
        <p:spPr>
          <a:xfrm>
            <a:off x="0" y="1250881"/>
            <a:ext cx="3300904" cy="507831"/>
          </a:xfrm>
          <a:prstGeom prst="rect">
            <a:avLst/>
          </a:prstGeom>
          <a:noFill/>
        </p:spPr>
        <p:txBody>
          <a:bodyPr wrap="none" rtlCol="0">
            <a:spAutoFit/>
          </a:bodyPr>
          <a:lstStyle/>
          <a:p>
            <a:r>
              <a:rPr lang="zh-CN" altLang="en-US" sz="2700" dirty="0"/>
              <a:t>基于空间索引的查询</a:t>
            </a:r>
            <a:endParaRPr lang="en-US" sz="2700" dirty="0"/>
          </a:p>
        </p:txBody>
      </p:sp>
      <p:sp>
        <p:nvSpPr>
          <p:cNvPr id="28" name="TextBox 27">
            <a:extLst>
              <a:ext uri="{FF2B5EF4-FFF2-40B4-BE49-F238E27FC236}">
                <a16:creationId xmlns:a16="http://schemas.microsoft.com/office/drawing/2014/main" id="{AA7D6A91-AACF-459E-BED0-E95FF8A10CC7}"/>
              </a:ext>
            </a:extLst>
          </p:cNvPr>
          <p:cNvSpPr txBox="1"/>
          <p:nvPr/>
        </p:nvSpPr>
        <p:spPr>
          <a:xfrm>
            <a:off x="430315" y="2432972"/>
            <a:ext cx="7819655" cy="1061829"/>
          </a:xfrm>
          <a:prstGeom prst="rect">
            <a:avLst/>
          </a:prstGeom>
          <a:noFill/>
        </p:spPr>
        <p:txBody>
          <a:bodyPr wrap="square" rtlCol="0">
            <a:spAutoFit/>
          </a:bodyPr>
          <a:lstStyle/>
          <a:p>
            <a:pPr marL="257175" indent="-257175">
              <a:buFont typeface="Arial" panose="020B0604020202020204" pitchFamily="34" charset="0"/>
              <a:buChar char="•"/>
            </a:pPr>
            <a:r>
              <a:rPr lang="zh-CN" altLang="en-US" sz="2100" b="1" dirty="0"/>
              <a:t>过滤（</a:t>
            </a:r>
            <a:r>
              <a:rPr lang="en-US" sz="2100" b="1" dirty="0"/>
              <a:t>Filter</a:t>
            </a:r>
            <a:r>
              <a:rPr lang="zh-CN" altLang="en-US" sz="2100" b="1" dirty="0"/>
              <a:t>）</a:t>
            </a:r>
            <a:r>
              <a:rPr lang="zh-CN" altLang="en-US" sz="2100" dirty="0"/>
              <a:t>：通过</a:t>
            </a:r>
            <a:r>
              <a:rPr lang="zh-CN" altLang="en-US" sz="2100" b="1" dirty="0"/>
              <a:t>空间索引</a:t>
            </a:r>
            <a:r>
              <a:rPr lang="zh-CN" altLang="en-US" sz="2100" dirty="0"/>
              <a:t>尽可能的过滤掉目标数据集中不符合条件的空间物体</a:t>
            </a:r>
            <a:r>
              <a:rPr lang="en-US" sz="2100" dirty="0"/>
              <a:t> </a:t>
            </a:r>
          </a:p>
          <a:p>
            <a:pPr marL="257175" indent="-257175">
              <a:buFont typeface="Arial" panose="020B0604020202020204" pitchFamily="34" charset="0"/>
              <a:buChar char="•"/>
            </a:pPr>
            <a:r>
              <a:rPr lang="zh-CN" altLang="en-US" sz="2100" b="1" dirty="0"/>
              <a:t>精炼（</a:t>
            </a:r>
            <a:r>
              <a:rPr lang="en-US" sz="2100" b="1" dirty="0"/>
              <a:t>Refine</a:t>
            </a:r>
            <a:r>
              <a:rPr lang="zh-CN" altLang="en-US" sz="2100" b="1" dirty="0"/>
              <a:t>）</a:t>
            </a:r>
            <a:r>
              <a:rPr lang="zh-CN" altLang="en-US" sz="2100" dirty="0"/>
              <a:t>：通过</a:t>
            </a:r>
            <a:r>
              <a:rPr lang="zh-CN" altLang="en-US" sz="2100" b="1" dirty="0"/>
              <a:t>几何计算</a:t>
            </a:r>
            <a:r>
              <a:rPr lang="zh-CN" altLang="en-US" sz="2100" dirty="0"/>
              <a:t>最终确定符合条件的物体</a:t>
            </a:r>
            <a:endParaRPr lang="en-US" sz="2100" dirty="0"/>
          </a:p>
        </p:txBody>
      </p:sp>
      <p:sp>
        <p:nvSpPr>
          <p:cNvPr id="5" name="灯片编号占位符 1">
            <a:extLst>
              <a:ext uri="{FF2B5EF4-FFF2-40B4-BE49-F238E27FC236}">
                <a16:creationId xmlns:a16="http://schemas.microsoft.com/office/drawing/2014/main" id="{E5A39729-995B-8D0A-9F57-C248F5FEA2BE}"/>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180</a:t>
            </a:fld>
            <a:endParaRPr lang="zh-CN" altLang="en-US" spc="68" dirty="0"/>
          </a:p>
        </p:txBody>
      </p:sp>
      <p:sp>
        <p:nvSpPr>
          <p:cNvPr id="3" name="文本占位符 2">
            <a:extLst>
              <a:ext uri="{FF2B5EF4-FFF2-40B4-BE49-F238E27FC236}">
                <a16:creationId xmlns:a16="http://schemas.microsoft.com/office/drawing/2014/main" id="{E4F9B1C4-92EF-956B-ACB7-D0B62A8DD806}"/>
              </a:ext>
            </a:extLst>
          </p:cNvPr>
          <p:cNvSpPr>
            <a:spLocks noGrp="1"/>
          </p:cNvSpPr>
          <p:nvPr>
            <p:ph type="body" sz="quarter" idx="13"/>
          </p:nvPr>
        </p:nvSpPr>
        <p:spPr>
          <a:xfrm>
            <a:off x="1163256" y="87341"/>
            <a:ext cx="7986015" cy="630942"/>
          </a:xfrm>
        </p:spPr>
        <p:txBody>
          <a:bodyPr/>
          <a:lstStyle/>
          <a:p>
            <a:r>
              <a:rPr lang="en-US" altLang="zh-CN" dirty="0"/>
              <a:t>Reduce Computation Load</a:t>
            </a:r>
          </a:p>
          <a:p>
            <a:endParaRPr lang="zh-CN" altLang="en-US" dirty="0"/>
          </a:p>
        </p:txBody>
      </p:sp>
    </p:spTree>
    <p:custDataLst>
      <p:tags r:id="rId1"/>
    </p:custDataLst>
    <p:extLst>
      <p:ext uri="{BB962C8B-B14F-4D97-AF65-F5344CB8AC3E}">
        <p14:creationId xmlns:p14="http://schemas.microsoft.com/office/powerpoint/2010/main" val="224068341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0A454BE-0F10-4B72-97CE-44971D850632}"/>
              </a:ext>
            </a:extLst>
          </p:cNvPr>
          <p:cNvGrpSpPr/>
          <p:nvPr/>
        </p:nvGrpSpPr>
        <p:grpSpPr>
          <a:xfrm>
            <a:off x="3154111" y="2767289"/>
            <a:ext cx="2332237" cy="2360158"/>
            <a:chOff x="3585678" y="2246679"/>
            <a:chExt cx="3109649" cy="3146877"/>
          </a:xfrm>
        </p:grpSpPr>
        <p:sp>
          <p:nvSpPr>
            <p:cNvPr id="54" name="Oval 53">
              <a:extLst>
                <a:ext uri="{FF2B5EF4-FFF2-40B4-BE49-F238E27FC236}">
                  <a16:creationId xmlns:a16="http://schemas.microsoft.com/office/drawing/2014/main" id="{7DC3F294-66C9-47CE-933F-64EB0EB96BCE}"/>
                </a:ext>
              </a:extLst>
            </p:cNvPr>
            <p:cNvSpPr/>
            <p:nvPr/>
          </p:nvSpPr>
          <p:spPr>
            <a:xfrm>
              <a:off x="5607122" y="224667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310335F-31FE-4A89-85A9-A29C87B671BD}"/>
                </a:ext>
              </a:extLst>
            </p:cNvPr>
            <p:cNvSpPr/>
            <p:nvPr/>
          </p:nvSpPr>
          <p:spPr>
            <a:xfrm>
              <a:off x="5607122" y="2621686"/>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6632AE2-F281-4243-8B41-E97A37B30CA0}"/>
                </a:ext>
              </a:extLst>
            </p:cNvPr>
            <p:cNvSpPr/>
            <p:nvPr/>
          </p:nvSpPr>
          <p:spPr>
            <a:xfrm>
              <a:off x="6623408" y="241931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D300DCF-CDBB-4111-9E28-3F5F97FC8C14}"/>
                </a:ext>
              </a:extLst>
            </p:cNvPr>
            <p:cNvSpPr/>
            <p:nvPr/>
          </p:nvSpPr>
          <p:spPr>
            <a:xfrm>
              <a:off x="6572036" y="331316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47E6043-1DA7-4615-A808-5E7E444E04C8}"/>
                </a:ext>
              </a:extLst>
            </p:cNvPr>
            <p:cNvSpPr/>
            <p:nvPr/>
          </p:nvSpPr>
          <p:spPr>
            <a:xfrm>
              <a:off x="5764659" y="3156080"/>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85B6388-6E5B-41AB-892C-8FB9F6AA6F6E}"/>
                </a:ext>
              </a:extLst>
            </p:cNvPr>
            <p:cNvSpPr/>
            <p:nvPr/>
          </p:nvSpPr>
          <p:spPr>
            <a:xfrm>
              <a:off x="5957299" y="3115187"/>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334A2876-4E9B-47CB-BF60-2E176FDE3784}"/>
                </a:ext>
              </a:extLst>
            </p:cNvPr>
            <p:cNvSpPr/>
            <p:nvPr/>
          </p:nvSpPr>
          <p:spPr>
            <a:xfrm>
              <a:off x="5417799" y="3203668"/>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4E5D19E2-AEB7-4628-9770-CAE32B1071DB}"/>
                </a:ext>
              </a:extLst>
            </p:cNvPr>
            <p:cNvSpPr/>
            <p:nvPr/>
          </p:nvSpPr>
          <p:spPr>
            <a:xfrm>
              <a:off x="3861370" y="2455278"/>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68BC745-42ED-46A6-986E-13D91BE533C0}"/>
                </a:ext>
              </a:extLst>
            </p:cNvPr>
            <p:cNvSpPr/>
            <p:nvPr/>
          </p:nvSpPr>
          <p:spPr>
            <a:xfrm>
              <a:off x="4323709" y="2819463"/>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76BA80CA-FADF-4FDC-8B5F-7349B7A57102}"/>
                </a:ext>
              </a:extLst>
            </p:cNvPr>
            <p:cNvSpPr/>
            <p:nvPr/>
          </p:nvSpPr>
          <p:spPr>
            <a:xfrm>
              <a:off x="3789451" y="3063613"/>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3E8B5CE-D73A-42E8-84D5-21B59A813762}"/>
                </a:ext>
              </a:extLst>
            </p:cNvPr>
            <p:cNvSpPr/>
            <p:nvPr/>
          </p:nvSpPr>
          <p:spPr>
            <a:xfrm>
              <a:off x="5607122" y="4683644"/>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6D80FC0-5712-4C9D-9B1E-F42CF00DABB3}"/>
                </a:ext>
              </a:extLst>
            </p:cNvPr>
            <p:cNvSpPr/>
            <p:nvPr/>
          </p:nvSpPr>
          <p:spPr>
            <a:xfrm>
              <a:off x="5921339" y="4543130"/>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FC7B2A8-E240-479E-92A4-3A8B8C79E25F}"/>
                </a:ext>
              </a:extLst>
            </p:cNvPr>
            <p:cNvSpPr/>
            <p:nvPr/>
          </p:nvSpPr>
          <p:spPr>
            <a:xfrm>
              <a:off x="6423064" y="5321637"/>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E1E34EF-12A2-4C5E-AA87-772805D75EE8}"/>
                </a:ext>
              </a:extLst>
            </p:cNvPr>
            <p:cNvSpPr/>
            <p:nvPr/>
          </p:nvSpPr>
          <p:spPr>
            <a:xfrm>
              <a:off x="5448728" y="370632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DBC66A7-77F5-4870-944D-2BCBDE4F9089}"/>
                </a:ext>
              </a:extLst>
            </p:cNvPr>
            <p:cNvSpPr/>
            <p:nvPr/>
          </p:nvSpPr>
          <p:spPr>
            <a:xfrm>
              <a:off x="5441879" y="351711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6AD3C99-2DB8-4253-AE1D-A4F35731A92E}"/>
                </a:ext>
              </a:extLst>
            </p:cNvPr>
            <p:cNvSpPr/>
            <p:nvPr/>
          </p:nvSpPr>
          <p:spPr>
            <a:xfrm>
              <a:off x="5662559" y="3571005"/>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3E1EC7E1-D5D2-47E2-8100-840866E089FA}"/>
                </a:ext>
              </a:extLst>
            </p:cNvPr>
            <p:cNvSpPr/>
            <p:nvPr/>
          </p:nvSpPr>
          <p:spPr>
            <a:xfrm>
              <a:off x="4821577" y="463555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F0409DD-90FE-4D7C-BA34-91EC954E2FCA}"/>
                </a:ext>
              </a:extLst>
            </p:cNvPr>
            <p:cNvSpPr/>
            <p:nvPr/>
          </p:nvSpPr>
          <p:spPr>
            <a:xfrm>
              <a:off x="4443572" y="4461828"/>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554C738-E3AB-4023-9461-E906300864A6}"/>
                </a:ext>
              </a:extLst>
            </p:cNvPr>
            <p:cNvSpPr/>
            <p:nvPr/>
          </p:nvSpPr>
          <p:spPr>
            <a:xfrm>
              <a:off x="4713271" y="4266955"/>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4E924BF8-3262-4CCA-ADDB-B5C5FC63461A}"/>
                </a:ext>
              </a:extLst>
            </p:cNvPr>
            <p:cNvSpPr/>
            <p:nvPr/>
          </p:nvSpPr>
          <p:spPr>
            <a:xfrm>
              <a:off x="5883239" y="3524982"/>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2C38D69-A2C9-4B70-9074-A839ED11978A}"/>
                </a:ext>
              </a:extLst>
            </p:cNvPr>
            <p:cNvSpPr/>
            <p:nvPr/>
          </p:nvSpPr>
          <p:spPr>
            <a:xfrm>
              <a:off x="5666626" y="3327814"/>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246A9C78-A3DE-4657-9F7E-E1DCFF0AFAEE}"/>
                </a:ext>
              </a:extLst>
            </p:cNvPr>
            <p:cNvSpPr/>
            <p:nvPr/>
          </p:nvSpPr>
          <p:spPr>
            <a:xfrm>
              <a:off x="3585678" y="4456076"/>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A23D488-ED96-479C-AE86-C1CB098A9723}"/>
                </a:ext>
              </a:extLst>
            </p:cNvPr>
            <p:cNvSpPr/>
            <p:nvPr/>
          </p:nvSpPr>
          <p:spPr>
            <a:xfrm>
              <a:off x="4515491" y="5249718"/>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灯片编号占位符 1">
            <a:extLst>
              <a:ext uri="{FF2B5EF4-FFF2-40B4-BE49-F238E27FC236}">
                <a16:creationId xmlns:a16="http://schemas.microsoft.com/office/drawing/2014/main" id="{CB80B31C-4F88-E30B-260D-73A7B814E93D}"/>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181</a:t>
            </a:fld>
            <a:endParaRPr lang="zh-CN" altLang="en-US" spc="68" dirty="0"/>
          </a:p>
        </p:txBody>
      </p:sp>
      <p:sp>
        <p:nvSpPr>
          <p:cNvPr id="14" name="文本占位符 13">
            <a:extLst>
              <a:ext uri="{FF2B5EF4-FFF2-40B4-BE49-F238E27FC236}">
                <a16:creationId xmlns:a16="http://schemas.microsoft.com/office/drawing/2014/main" id="{2FBDF5C1-C2A7-B8D2-C34C-6F4E7347A20D}"/>
              </a:ext>
            </a:extLst>
          </p:cNvPr>
          <p:cNvSpPr>
            <a:spLocks noGrp="1"/>
          </p:cNvSpPr>
          <p:nvPr>
            <p:ph type="body" sz="quarter" idx="13"/>
          </p:nvPr>
        </p:nvSpPr>
        <p:spPr/>
        <p:txBody>
          <a:bodyPr/>
          <a:lstStyle/>
          <a:p>
            <a:r>
              <a:rPr lang="en-US" altLang="zh-CN" dirty="0"/>
              <a:t>Reduce Computation Load</a:t>
            </a:r>
          </a:p>
        </p:txBody>
      </p:sp>
      <p:sp>
        <p:nvSpPr>
          <p:cNvPr id="10" name="TextBox 9">
            <a:extLst>
              <a:ext uri="{FF2B5EF4-FFF2-40B4-BE49-F238E27FC236}">
                <a16:creationId xmlns:a16="http://schemas.microsoft.com/office/drawing/2014/main" id="{4904BED8-3E54-41BE-8125-7E4EC437EBB0}"/>
              </a:ext>
            </a:extLst>
          </p:cNvPr>
          <p:cNvSpPr txBox="1"/>
          <p:nvPr/>
        </p:nvSpPr>
        <p:spPr>
          <a:xfrm>
            <a:off x="-24819" y="1295754"/>
            <a:ext cx="3993401" cy="507831"/>
          </a:xfrm>
          <a:prstGeom prst="rect">
            <a:avLst/>
          </a:prstGeom>
          <a:noFill/>
        </p:spPr>
        <p:txBody>
          <a:bodyPr wrap="none" rtlCol="0">
            <a:spAutoFit/>
          </a:bodyPr>
          <a:lstStyle/>
          <a:p>
            <a:r>
              <a:rPr lang="zh-CN" altLang="en-US" sz="2700" dirty="0"/>
              <a:t>基于空间索引的空间查询</a:t>
            </a:r>
            <a:endParaRPr lang="en-US" sz="2700" dirty="0"/>
          </a:p>
        </p:txBody>
      </p:sp>
      <p:grpSp>
        <p:nvGrpSpPr>
          <p:cNvPr id="70" name="Group 69">
            <a:extLst>
              <a:ext uri="{FF2B5EF4-FFF2-40B4-BE49-F238E27FC236}">
                <a16:creationId xmlns:a16="http://schemas.microsoft.com/office/drawing/2014/main" id="{C9C41F22-3B39-498B-8C2D-265BBDA3989C}"/>
              </a:ext>
            </a:extLst>
          </p:cNvPr>
          <p:cNvGrpSpPr/>
          <p:nvPr/>
        </p:nvGrpSpPr>
        <p:grpSpPr>
          <a:xfrm>
            <a:off x="2953766" y="2615206"/>
            <a:ext cx="2789435" cy="2789434"/>
            <a:chOff x="3929864" y="2080516"/>
            <a:chExt cx="3719246" cy="3719245"/>
          </a:xfrm>
        </p:grpSpPr>
        <p:cxnSp>
          <p:nvCxnSpPr>
            <p:cNvPr id="82" name="Straight Connector 81">
              <a:extLst>
                <a:ext uri="{FF2B5EF4-FFF2-40B4-BE49-F238E27FC236}">
                  <a16:creationId xmlns:a16="http://schemas.microsoft.com/office/drawing/2014/main" id="{A5663BCD-6DC6-4E43-946E-B4A2F8A88F11}"/>
                </a:ext>
              </a:extLst>
            </p:cNvPr>
            <p:cNvCxnSpPr/>
            <p:nvPr/>
          </p:nvCxnSpPr>
          <p:spPr>
            <a:xfrm>
              <a:off x="5789487" y="3482939"/>
              <a:ext cx="929811"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AC6578B-0F04-46E0-A35B-BDA9D987375D}"/>
                </a:ext>
              </a:extLst>
            </p:cNvPr>
            <p:cNvCxnSpPr>
              <a:cxnSpLocks/>
            </p:cNvCxnSpPr>
            <p:nvPr/>
          </p:nvCxnSpPr>
          <p:spPr>
            <a:xfrm>
              <a:off x="6251824" y="3056562"/>
              <a:ext cx="0" cy="887001"/>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1521908-93EB-4417-A936-E85D12BB9A4D}"/>
                </a:ext>
              </a:extLst>
            </p:cNvPr>
            <p:cNvCxnSpPr/>
            <p:nvPr/>
          </p:nvCxnSpPr>
          <p:spPr>
            <a:xfrm>
              <a:off x="5789487" y="3046288"/>
              <a:ext cx="1859623"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892FB64-4E36-4D68-9F1B-07AD5E35E1EB}"/>
                </a:ext>
              </a:extLst>
            </p:cNvPr>
            <p:cNvCxnSpPr>
              <a:cxnSpLocks/>
            </p:cNvCxnSpPr>
            <p:nvPr/>
          </p:nvCxnSpPr>
          <p:spPr>
            <a:xfrm>
              <a:off x="6719298" y="2085653"/>
              <a:ext cx="0" cy="185962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9ECD3F4-23BD-47EF-8671-48E7D6D50D1F}"/>
                </a:ext>
              </a:extLst>
            </p:cNvPr>
            <p:cNvCxnSpPr/>
            <p:nvPr/>
          </p:nvCxnSpPr>
          <p:spPr>
            <a:xfrm>
              <a:off x="3929864" y="4893924"/>
              <a:ext cx="1859623"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B5F0B65-BC10-483A-AB39-A5F117624494}"/>
                </a:ext>
              </a:extLst>
            </p:cNvPr>
            <p:cNvCxnSpPr>
              <a:cxnSpLocks/>
            </p:cNvCxnSpPr>
            <p:nvPr/>
          </p:nvCxnSpPr>
          <p:spPr>
            <a:xfrm>
              <a:off x="4859675" y="3933289"/>
              <a:ext cx="0" cy="185962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79FC11D-DCFB-4CC0-BC75-1B54990D0A06}"/>
                </a:ext>
              </a:extLst>
            </p:cNvPr>
            <p:cNvCxnSpPr>
              <a:cxnSpLocks/>
              <a:stCxn id="90" idx="1"/>
              <a:endCxn id="90" idx="3"/>
            </p:cNvCxnSpPr>
            <p:nvPr/>
          </p:nvCxnSpPr>
          <p:spPr>
            <a:xfrm>
              <a:off x="3929865" y="3940139"/>
              <a:ext cx="371924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7BC66D5-3EDC-4C64-B2FF-D1C53B0D6D89}"/>
                </a:ext>
              </a:extLst>
            </p:cNvPr>
            <p:cNvCxnSpPr>
              <a:cxnSpLocks/>
              <a:stCxn id="90" idx="0"/>
              <a:endCxn id="90" idx="2"/>
            </p:cNvCxnSpPr>
            <p:nvPr/>
          </p:nvCxnSpPr>
          <p:spPr>
            <a:xfrm>
              <a:off x="5789488" y="2080516"/>
              <a:ext cx="0" cy="371924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6AA5AAB9-A8BF-41FE-995D-05D5C053BFDD}"/>
                </a:ext>
              </a:extLst>
            </p:cNvPr>
            <p:cNvSpPr/>
            <p:nvPr/>
          </p:nvSpPr>
          <p:spPr>
            <a:xfrm>
              <a:off x="3929865" y="2080516"/>
              <a:ext cx="3719245" cy="3719245"/>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BF43634E-37FB-4517-8F2D-4277EFA51D85}"/>
              </a:ext>
            </a:extLst>
          </p:cNvPr>
          <p:cNvSpPr/>
          <p:nvPr/>
        </p:nvSpPr>
        <p:spPr>
          <a:xfrm>
            <a:off x="4842286" y="3116797"/>
            <a:ext cx="900911" cy="593018"/>
          </a:xfrm>
          <a:prstGeom prst="rect">
            <a:avLst/>
          </a:prstGeom>
          <a:solidFill>
            <a:schemeClr val="accent1">
              <a:lumMod val="40000"/>
              <a:lumOff val="60000"/>
              <a:alpha val="48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3B176B6-B591-4EF2-8DF4-87EA0AAB41F4}"/>
              </a:ext>
            </a:extLst>
          </p:cNvPr>
          <p:cNvSpPr/>
          <p:nvPr/>
        </p:nvSpPr>
        <p:spPr>
          <a:xfrm>
            <a:off x="4842286" y="3119365"/>
            <a:ext cx="869211" cy="598082"/>
          </a:xfrm>
          <a:custGeom>
            <a:avLst/>
            <a:gdLst>
              <a:gd name="connsiteX0" fmla="*/ 595423 w 1158948"/>
              <a:gd name="connsiteY0" fmla="*/ 31898 h 797442"/>
              <a:gd name="connsiteX1" fmla="*/ 0 w 1158948"/>
              <a:gd name="connsiteY1" fmla="*/ 425303 h 797442"/>
              <a:gd name="connsiteX2" fmla="*/ 754911 w 1158948"/>
              <a:gd name="connsiteY2" fmla="*/ 563526 h 797442"/>
              <a:gd name="connsiteX3" fmla="*/ 552893 w 1158948"/>
              <a:gd name="connsiteY3" fmla="*/ 797442 h 797442"/>
              <a:gd name="connsiteX4" fmla="*/ 1158948 w 1158948"/>
              <a:gd name="connsiteY4" fmla="*/ 552893 h 797442"/>
              <a:gd name="connsiteX5" fmla="*/ 1010093 w 1158948"/>
              <a:gd name="connsiteY5" fmla="*/ 0 h 797442"/>
              <a:gd name="connsiteX6" fmla="*/ 595423 w 1158948"/>
              <a:gd name="connsiteY6" fmla="*/ 31898 h 79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948" h="797442">
                <a:moveTo>
                  <a:pt x="595423" y="31898"/>
                </a:moveTo>
                <a:lnTo>
                  <a:pt x="0" y="425303"/>
                </a:lnTo>
                <a:lnTo>
                  <a:pt x="754911" y="563526"/>
                </a:lnTo>
                <a:lnTo>
                  <a:pt x="552893" y="797442"/>
                </a:lnTo>
                <a:lnTo>
                  <a:pt x="1158948" y="552893"/>
                </a:lnTo>
                <a:lnTo>
                  <a:pt x="1010093" y="0"/>
                </a:lnTo>
                <a:lnTo>
                  <a:pt x="595423" y="31898"/>
                </a:lnTo>
                <a:close/>
              </a:path>
            </a:pathLst>
          </a:custGeom>
          <a:solidFill>
            <a:schemeClr val="accent1">
              <a:alpha val="7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CC079179-E2DB-4920-A1BB-560B20CF7FA3}"/>
              </a:ext>
            </a:extLst>
          </p:cNvPr>
          <p:cNvGrpSpPr/>
          <p:nvPr/>
        </p:nvGrpSpPr>
        <p:grpSpPr>
          <a:xfrm>
            <a:off x="4928773" y="3421238"/>
            <a:ext cx="514992" cy="202426"/>
            <a:chOff x="6729502" y="3567626"/>
            <a:chExt cx="686656" cy="269901"/>
          </a:xfrm>
        </p:grpSpPr>
        <p:sp>
          <p:nvSpPr>
            <p:cNvPr id="93" name="Oval 92">
              <a:extLst>
                <a:ext uri="{FF2B5EF4-FFF2-40B4-BE49-F238E27FC236}">
                  <a16:creationId xmlns:a16="http://schemas.microsoft.com/office/drawing/2014/main" id="{A716F5B1-45D2-4685-82DF-6E6284B4214B}"/>
                </a:ext>
              </a:extLst>
            </p:cNvPr>
            <p:cNvSpPr/>
            <p:nvPr/>
          </p:nvSpPr>
          <p:spPr>
            <a:xfrm>
              <a:off x="6729502" y="3567626"/>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CBE03D87-D02A-4300-AD86-99C04561DCF9}"/>
                </a:ext>
              </a:extLst>
            </p:cNvPr>
            <p:cNvSpPr/>
            <p:nvPr/>
          </p:nvSpPr>
          <p:spPr>
            <a:xfrm>
              <a:off x="7344239" y="3765608"/>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94F368DC-FF1D-40CE-B9E1-570D0FD4B170}"/>
              </a:ext>
            </a:extLst>
          </p:cNvPr>
          <p:cNvSpPr txBox="1"/>
          <p:nvPr/>
        </p:nvSpPr>
        <p:spPr>
          <a:xfrm>
            <a:off x="6237001" y="2588451"/>
            <a:ext cx="2196755" cy="1200329"/>
          </a:xfrm>
          <a:prstGeom prst="rect">
            <a:avLst/>
          </a:prstGeom>
          <a:noFill/>
        </p:spPr>
        <p:txBody>
          <a:bodyPr wrap="none" rtlCol="0">
            <a:spAutoFit/>
          </a:bodyPr>
          <a:lstStyle/>
          <a:p>
            <a:pPr marL="214313" indent="-214313">
              <a:buFont typeface="Arial" panose="020B0604020202020204" pitchFamily="34" charset="0"/>
              <a:buChar char="•"/>
            </a:pPr>
            <a:r>
              <a:rPr lang="zh-CN" altLang="en-US" dirty="0"/>
              <a:t>索引（</a:t>
            </a:r>
            <a:r>
              <a:rPr lang="en-US" dirty="0"/>
              <a:t>Indexing</a:t>
            </a:r>
            <a:r>
              <a:rPr lang="zh-CN" altLang="en-US" dirty="0"/>
              <a:t>）</a:t>
            </a:r>
            <a:endParaRPr lang="en-US" dirty="0"/>
          </a:p>
          <a:p>
            <a:pPr marL="214313" indent="-214313">
              <a:buFont typeface="Arial" panose="020B0604020202020204" pitchFamily="34" charset="0"/>
              <a:buChar char="•"/>
            </a:pPr>
            <a:r>
              <a:rPr lang="zh-CN" altLang="en-US" dirty="0"/>
              <a:t>过滤（</a:t>
            </a:r>
            <a:r>
              <a:rPr lang="en-US" dirty="0"/>
              <a:t>Filtering</a:t>
            </a:r>
            <a:r>
              <a:rPr lang="zh-CN" altLang="en-US" dirty="0"/>
              <a:t>）</a:t>
            </a:r>
            <a:endParaRPr lang="en-US" dirty="0"/>
          </a:p>
          <a:p>
            <a:pPr marL="214313" indent="-214313">
              <a:buFont typeface="Arial" panose="020B0604020202020204" pitchFamily="34" charset="0"/>
              <a:buChar char="•"/>
            </a:pPr>
            <a:r>
              <a:rPr lang="zh-CN" altLang="en-US" dirty="0"/>
              <a:t>精炼（</a:t>
            </a:r>
            <a:r>
              <a:rPr lang="en-US" dirty="0"/>
              <a:t>Refining</a:t>
            </a:r>
            <a:r>
              <a:rPr lang="zh-CN" altLang="en-US" dirty="0"/>
              <a:t>）</a:t>
            </a:r>
            <a:endParaRPr lang="en-US" dirty="0"/>
          </a:p>
          <a:p>
            <a:endParaRPr lang="en-US" dirty="0"/>
          </a:p>
        </p:txBody>
      </p:sp>
      <p:grpSp>
        <p:nvGrpSpPr>
          <p:cNvPr id="6" name="Group 5">
            <a:extLst>
              <a:ext uri="{FF2B5EF4-FFF2-40B4-BE49-F238E27FC236}">
                <a16:creationId xmlns:a16="http://schemas.microsoft.com/office/drawing/2014/main" id="{690F9281-0DBD-4A54-BFE0-0220CE3C649C}"/>
              </a:ext>
            </a:extLst>
          </p:cNvPr>
          <p:cNvGrpSpPr/>
          <p:nvPr/>
        </p:nvGrpSpPr>
        <p:grpSpPr>
          <a:xfrm>
            <a:off x="4348486" y="2615206"/>
            <a:ext cx="1398836" cy="1388719"/>
            <a:chOff x="5797982" y="2343941"/>
            <a:chExt cx="1865114" cy="1851625"/>
          </a:xfrm>
        </p:grpSpPr>
        <p:sp>
          <p:nvSpPr>
            <p:cNvPr id="62" name="Rectangle 61">
              <a:extLst>
                <a:ext uri="{FF2B5EF4-FFF2-40B4-BE49-F238E27FC236}">
                  <a16:creationId xmlns:a16="http://schemas.microsoft.com/office/drawing/2014/main" id="{9AEBB933-2E08-4F70-A9D8-06DED01E9481}"/>
                </a:ext>
              </a:extLst>
            </p:cNvPr>
            <p:cNvSpPr/>
            <p:nvPr/>
          </p:nvSpPr>
          <p:spPr>
            <a:xfrm>
              <a:off x="6265036" y="3751978"/>
              <a:ext cx="457803" cy="437736"/>
            </a:xfrm>
            <a:prstGeom prst="rect">
              <a:avLst/>
            </a:pr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 name="Group 12">
              <a:extLst>
                <a:ext uri="{FF2B5EF4-FFF2-40B4-BE49-F238E27FC236}">
                  <a16:creationId xmlns:a16="http://schemas.microsoft.com/office/drawing/2014/main" id="{400199F1-C503-44AD-AAC2-2572CD8854BA}"/>
                </a:ext>
              </a:extLst>
            </p:cNvPr>
            <p:cNvGrpSpPr/>
            <p:nvPr/>
          </p:nvGrpSpPr>
          <p:grpSpPr>
            <a:xfrm>
              <a:off x="5797982" y="2343941"/>
              <a:ext cx="1865114" cy="1851625"/>
              <a:chOff x="5178174" y="2042188"/>
              <a:chExt cx="1865114" cy="1851625"/>
            </a:xfrm>
          </p:grpSpPr>
          <p:sp>
            <p:nvSpPr>
              <p:cNvPr id="107" name="Rectangle 106">
                <a:extLst>
                  <a:ext uri="{FF2B5EF4-FFF2-40B4-BE49-F238E27FC236}">
                    <a16:creationId xmlns:a16="http://schemas.microsoft.com/office/drawing/2014/main" id="{10F3732E-CC28-43B3-AE06-5E1CEF89880C}"/>
                  </a:ext>
                </a:extLst>
              </p:cNvPr>
              <p:cNvSpPr/>
              <p:nvPr/>
            </p:nvSpPr>
            <p:spPr>
              <a:xfrm>
                <a:off x="5638197" y="3008590"/>
                <a:ext cx="457803" cy="437736"/>
              </a:xfrm>
              <a:prstGeom prst="rect">
                <a:avLst/>
              </a:prstGeom>
              <a:ln w="127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BDD38559-5B63-4E90-8EBF-ED083B0233DD}"/>
                  </a:ext>
                </a:extLst>
              </p:cNvPr>
              <p:cNvSpPr/>
              <p:nvPr/>
            </p:nvSpPr>
            <p:spPr>
              <a:xfrm>
                <a:off x="6107986" y="2046696"/>
                <a:ext cx="929807" cy="959555"/>
              </a:xfrm>
              <a:prstGeom prst="rect">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Rectangle 104">
                <a:extLst>
                  <a:ext uri="{FF2B5EF4-FFF2-40B4-BE49-F238E27FC236}">
                    <a16:creationId xmlns:a16="http://schemas.microsoft.com/office/drawing/2014/main" id="{C08AEC0B-671B-4929-9744-DA4ADF1F3A52}"/>
                  </a:ext>
                </a:extLst>
              </p:cNvPr>
              <p:cNvSpPr/>
              <p:nvPr/>
            </p:nvSpPr>
            <p:spPr>
              <a:xfrm>
                <a:off x="5178174" y="2042188"/>
                <a:ext cx="929807" cy="962349"/>
              </a:xfrm>
              <a:prstGeom prst="rect">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Rectangle 105">
                <a:extLst>
                  <a:ext uri="{FF2B5EF4-FFF2-40B4-BE49-F238E27FC236}">
                    <a16:creationId xmlns:a16="http://schemas.microsoft.com/office/drawing/2014/main" id="{72C5306E-3836-4FF8-9E1A-C75AD2491682}"/>
                  </a:ext>
                </a:extLst>
              </p:cNvPr>
              <p:cNvSpPr/>
              <p:nvPr/>
            </p:nvSpPr>
            <p:spPr>
              <a:xfrm>
                <a:off x="6107981" y="3006812"/>
                <a:ext cx="935307" cy="887001"/>
              </a:xfrm>
              <a:prstGeom prst="rect">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7" name="Group 6">
            <a:extLst>
              <a:ext uri="{FF2B5EF4-FFF2-40B4-BE49-F238E27FC236}">
                <a16:creationId xmlns:a16="http://schemas.microsoft.com/office/drawing/2014/main" id="{51FFB267-5BDD-419E-9740-A3352BF43600}"/>
              </a:ext>
            </a:extLst>
          </p:cNvPr>
          <p:cNvGrpSpPr/>
          <p:nvPr/>
        </p:nvGrpSpPr>
        <p:grpSpPr>
          <a:xfrm>
            <a:off x="4670194" y="2767289"/>
            <a:ext cx="816154" cy="1038803"/>
            <a:chOff x="6226925" y="2546718"/>
            <a:chExt cx="1088205" cy="1385071"/>
          </a:xfrm>
        </p:grpSpPr>
        <p:grpSp>
          <p:nvGrpSpPr>
            <p:cNvPr id="25" name="Group 24">
              <a:extLst>
                <a:ext uri="{FF2B5EF4-FFF2-40B4-BE49-F238E27FC236}">
                  <a16:creationId xmlns:a16="http://schemas.microsoft.com/office/drawing/2014/main" id="{06750E38-BC35-45BC-8319-1924E104CC59}"/>
                </a:ext>
              </a:extLst>
            </p:cNvPr>
            <p:cNvGrpSpPr/>
            <p:nvPr/>
          </p:nvGrpSpPr>
          <p:grpSpPr>
            <a:xfrm>
              <a:off x="6226925" y="2546718"/>
              <a:ext cx="1088205" cy="1153054"/>
              <a:chOff x="6226925" y="2546718"/>
              <a:chExt cx="1088205" cy="1153054"/>
            </a:xfrm>
          </p:grpSpPr>
          <p:sp>
            <p:nvSpPr>
              <p:cNvPr id="32" name="Oval 31">
                <a:extLst>
                  <a:ext uri="{FF2B5EF4-FFF2-40B4-BE49-F238E27FC236}">
                    <a16:creationId xmlns:a16="http://schemas.microsoft.com/office/drawing/2014/main" id="{AFA06E63-F824-4F25-8C61-A3ED4DC9BC41}"/>
                  </a:ext>
                </a:extLst>
              </p:cNvPr>
              <p:cNvSpPr/>
              <p:nvPr/>
            </p:nvSpPr>
            <p:spPr>
              <a:xfrm>
                <a:off x="6577102" y="3415226"/>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BAD41F9-F256-423A-BC4F-3F33FDB60804}"/>
                  </a:ext>
                </a:extLst>
              </p:cNvPr>
              <p:cNvGrpSpPr/>
              <p:nvPr/>
            </p:nvGrpSpPr>
            <p:grpSpPr>
              <a:xfrm>
                <a:off x="6226925" y="2546718"/>
                <a:ext cx="1088205" cy="1153054"/>
                <a:chOff x="8616136" y="2182883"/>
                <a:chExt cx="1088205" cy="1153054"/>
              </a:xfrm>
            </p:grpSpPr>
            <p:sp>
              <p:nvSpPr>
                <p:cNvPr id="27" name="Oval 26">
                  <a:extLst>
                    <a:ext uri="{FF2B5EF4-FFF2-40B4-BE49-F238E27FC236}">
                      <a16:creationId xmlns:a16="http://schemas.microsoft.com/office/drawing/2014/main" id="{817892FE-C822-4DF3-A56C-0FE23032994E}"/>
                    </a:ext>
                  </a:extLst>
                </p:cNvPr>
                <p:cNvSpPr/>
                <p:nvPr/>
              </p:nvSpPr>
              <p:spPr>
                <a:xfrm>
                  <a:off x="8616136" y="2182883"/>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E855C90-8DEF-4787-A824-2E43E655A5FA}"/>
                    </a:ext>
                  </a:extLst>
                </p:cNvPr>
                <p:cNvSpPr/>
                <p:nvPr/>
              </p:nvSpPr>
              <p:spPr>
                <a:xfrm>
                  <a:off x="8616136" y="2557890"/>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0A5C215-526B-4AB8-94D8-B0121659E984}"/>
                    </a:ext>
                  </a:extLst>
                </p:cNvPr>
                <p:cNvSpPr/>
                <p:nvPr/>
              </p:nvSpPr>
              <p:spPr>
                <a:xfrm>
                  <a:off x="9632422" y="2355523"/>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291D3A4-7619-412D-BB6E-EB0D2FEDBB5E}"/>
                    </a:ext>
                  </a:extLst>
                </p:cNvPr>
                <p:cNvSpPr/>
                <p:nvPr/>
              </p:nvSpPr>
              <p:spPr>
                <a:xfrm>
                  <a:off x="9581050" y="3249373"/>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14E0BCB-21E3-4BA6-8818-C1A6675830DD}"/>
                    </a:ext>
                  </a:extLst>
                </p:cNvPr>
                <p:cNvSpPr/>
                <p:nvPr/>
              </p:nvSpPr>
              <p:spPr>
                <a:xfrm>
                  <a:off x="8773673" y="3092284"/>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1F2D70B-88F6-4FAB-8E61-BBA32794DD5B}"/>
                    </a:ext>
                  </a:extLst>
                </p:cNvPr>
                <p:cNvSpPr/>
                <p:nvPr/>
              </p:nvSpPr>
              <p:spPr>
                <a:xfrm>
                  <a:off x="8675640" y="3264018"/>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5" name="Oval 64">
              <a:extLst>
                <a:ext uri="{FF2B5EF4-FFF2-40B4-BE49-F238E27FC236}">
                  <a16:creationId xmlns:a16="http://schemas.microsoft.com/office/drawing/2014/main" id="{E697B85F-9020-4665-BA80-37267D2EBECF}"/>
                </a:ext>
              </a:extLst>
            </p:cNvPr>
            <p:cNvSpPr/>
            <p:nvPr/>
          </p:nvSpPr>
          <p:spPr>
            <a:xfrm>
              <a:off x="6271804" y="3859870"/>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7F99311-7958-4D79-A22A-E7D191597813}"/>
                </a:ext>
              </a:extLst>
            </p:cNvPr>
            <p:cNvSpPr/>
            <p:nvPr/>
          </p:nvSpPr>
          <p:spPr>
            <a:xfrm>
              <a:off x="6492484" y="3813847"/>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3B3D054B-6E2F-4CAF-A067-2EF084DE2CCA}"/>
              </a:ext>
            </a:extLst>
          </p:cNvPr>
          <p:cNvGrpSpPr/>
          <p:nvPr/>
        </p:nvGrpSpPr>
        <p:grpSpPr>
          <a:xfrm>
            <a:off x="343907" y="2729035"/>
            <a:ext cx="2219907" cy="2045122"/>
            <a:chOff x="204376" y="2495340"/>
            <a:chExt cx="2959876" cy="2726829"/>
          </a:xfrm>
        </p:grpSpPr>
        <p:sp>
          <p:nvSpPr>
            <p:cNvPr id="71" name="TextBox 70">
              <a:extLst>
                <a:ext uri="{FF2B5EF4-FFF2-40B4-BE49-F238E27FC236}">
                  <a16:creationId xmlns:a16="http://schemas.microsoft.com/office/drawing/2014/main" id="{83E382F3-3BFE-4E0A-8CBE-4B74D97A0131}"/>
                </a:ext>
              </a:extLst>
            </p:cNvPr>
            <p:cNvSpPr txBox="1"/>
            <p:nvPr/>
          </p:nvSpPr>
          <p:spPr>
            <a:xfrm>
              <a:off x="1320387" y="2495340"/>
              <a:ext cx="479192" cy="284780"/>
            </a:xfrm>
            <a:prstGeom prst="rect">
              <a:avLst/>
            </a:prstGeom>
            <a:noFill/>
          </p:spPr>
          <p:txBody>
            <a:bodyPr wrap="none" rtlCol="0">
              <a:spAutoFit/>
            </a:bodyPr>
            <a:lstStyle/>
            <a:p>
              <a:r>
                <a:rPr lang="en-US" altLang="zh-CN" sz="788" dirty="0"/>
                <a:t>root</a:t>
              </a:r>
              <a:endParaRPr lang="en-US" sz="788" dirty="0"/>
            </a:p>
          </p:txBody>
        </p:sp>
        <p:sp>
          <p:nvSpPr>
            <p:cNvPr id="77" name="TextBox 76">
              <a:extLst>
                <a:ext uri="{FF2B5EF4-FFF2-40B4-BE49-F238E27FC236}">
                  <a16:creationId xmlns:a16="http://schemas.microsoft.com/office/drawing/2014/main" id="{85A56CBD-902B-4583-87E8-E85C3C258552}"/>
                </a:ext>
              </a:extLst>
            </p:cNvPr>
            <p:cNvSpPr txBox="1"/>
            <p:nvPr/>
          </p:nvSpPr>
          <p:spPr>
            <a:xfrm>
              <a:off x="1174279" y="3363405"/>
              <a:ext cx="321029" cy="284780"/>
            </a:xfrm>
            <a:prstGeom prst="rect">
              <a:avLst/>
            </a:prstGeom>
            <a:noFill/>
          </p:spPr>
          <p:txBody>
            <a:bodyPr wrap="none" rtlCol="0">
              <a:spAutoFit/>
            </a:bodyPr>
            <a:lstStyle/>
            <a:p>
              <a:r>
                <a:rPr lang="en-US" sz="788" dirty="0"/>
                <a:t>1</a:t>
              </a:r>
            </a:p>
          </p:txBody>
        </p:sp>
        <p:sp>
          <p:nvSpPr>
            <p:cNvPr id="95" name="TextBox 94">
              <a:extLst>
                <a:ext uri="{FF2B5EF4-FFF2-40B4-BE49-F238E27FC236}">
                  <a16:creationId xmlns:a16="http://schemas.microsoft.com/office/drawing/2014/main" id="{8FAD64B0-A92E-4CDE-8547-1AD5E6C1BFD8}"/>
                </a:ext>
              </a:extLst>
            </p:cNvPr>
            <p:cNvSpPr txBox="1"/>
            <p:nvPr/>
          </p:nvSpPr>
          <p:spPr>
            <a:xfrm>
              <a:off x="1645731" y="3367086"/>
              <a:ext cx="321029" cy="284780"/>
            </a:xfrm>
            <a:prstGeom prst="rect">
              <a:avLst/>
            </a:prstGeom>
            <a:noFill/>
          </p:spPr>
          <p:txBody>
            <a:bodyPr wrap="none" rtlCol="0">
              <a:spAutoFit/>
            </a:bodyPr>
            <a:lstStyle/>
            <a:p>
              <a:r>
                <a:rPr lang="en-US" sz="788" dirty="0"/>
                <a:t>2</a:t>
              </a:r>
            </a:p>
          </p:txBody>
        </p:sp>
        <p:cxnSp>
          <p:nvCxnSpPr>
            <p:cNvPr id="96" name="Straight Arrow Connector 95">
              <a:extLst>
                <a:ext uri="{FF2B5EF4-FFF2-40B4-BE49-F238E27FC236}">
                  <a16:creationId xmlns:a16="http://schemas.microsoft.com/office/drawing/2014/main" id="{EC126E37-9627-4641-B845-9176A45FF4A8}"/>
                </a:ext>
              </a:extLst>
            </p:cNvPr>
            <p:cNvCxnSpPr>
              <a:cxnSpLocks/>
              <a:stCxn id="71" idx="2"/>
              <a:endCxn id="77" idx="0"/>
            </p:cNvCxnSpPr>
            <p:nvPr/>
          </p:nvCxnSpPr>
          <p:spPr>
            <a:xfrm flipH="1">
              <a:off x="1334793" y="2780120"/>
              <a:ext cx="225189" cy="583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AFC6776-7317-4CC5-A9D1-F1A4B1D84C72}"/>
                </a:ext>
              </a:extLst>
            </p:cNvPr>
            <p:cNvCxnSpPr>
              <a:cxnSpLocks/>
              <a:stCxn id="71" idx="2"/>
              <a:endCxn id="95" idx="0"/>
            </p:cNvCxnSpPr>
            <p:nvPr/>
          </p:nvCxnSpPr>
          <p:spPr>
            <a:xfrm>
              <a:off x="1559983" y="2780120"/>
              <a:ext cx="246263" cy="586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9DF8F6E2-2A89-4865-A863-C6F17203E12C}"/>
                </a:ext>
              </a:extLst>
            </p:cNvPr>
            <p:cNvSpPr txBox="1"/>
            <p:nvPr/>
          </p:nvSpPr>
          <p:spPr>
            <a:xfrm>
              <a:off x="678411" y="3333209"/>
              <a:ext cx="372219" cy="284780"/>
            </a:xfrm>
            <a:prstGeom prst="rect">
              <a:avLst/>
            </a:prstGeom>
            <a:noFill/>
          </p:spPr>
          <p:txBody>
            <a:bodyPr wrap="square" rtlCol="0">
              <a:spAutoFit/>
            </a:bodyPr>
            <a:lstStyle/>
            <a:p>
              <a:r>
                <a:rPr lang="en-US" sz="788" dirty="0"/>
                <a:t>0</a:t>
              </a:r>
            </a:p>
          </p:txBody>
        </p:sp>
        <p:sp>
          <p:nvSpPr>
            <p:cNvPr id="99" name="TextBox 98">
              <a:extLst>
                <a:ext uri="{FF2B5EF4-FFF2-40B4-BE49-F238E27FC236}">
                  <a16:creationId xmlns:a16="http://schemas.microsoft.com/office/drawing/2014/main" id="{03DE8BB3-FEA5-4613-ACC5-BC29C712D47B}"/>
                </a:ext>
              </a:extLst>
            </p:cNvPr>
            <p:cNvSpPr txBox="1"/>
            <p:nvPr/>
          </p:nvSpPr>
          <p:spPr>
            <a:xfrm>
              <a:off x="2082367" y="3377610"/>
              <a:ext cx="188052" cy="284780"/>
            </a:xfrm>
            <a:prstGeom prst="rect">
              <a:avLst/>
            </a:prstGeom>
            <a:noFill/>
          </p:spPr>
          <p:txBody>
            <a:bodyPr wrap="square" rtlCol="0">
              <a:spAutoFit/>
            </a:bodyPr>
            <a:lstStyle/>
            <a:p>
              <a:r>
                <a:rPr lang="en-US" sz="788" dirty="0"/>
                <a:t>3</a:t>
              </a:r>
            </a:p>
          </p:txBody>
        </p:sp>
        <p:grpSp>
          <p:nvGrpSpPr>
            <p:cNvPr id="100" name="Group 99">
              <a:extLst>
                <a:ext uri="{FF2B5EF4-FFF2-40B4-BE49-F238E27FC236}">
                  <a16:creationId xmlns:a16="http://schemas.microsoft.com/office/drawing/2014/main" id="{FC6C7FB4-EA2D-4894-86C2-9FFF3B8885FA}"/>
                </a:ext>
              </a:extLst>
            </p:cNvPr>
            <p:cNvGrpSpPr/>
            <p:nvPr/>
          </p:nvGrpSpPr>
          <p:grpSpPr>
            <a:xfrm>
              <a:off x="204376" y="4097452"/>
              <a:ext cx="1319889" cy="293919"/>
              <a:chOff x="7535337" y="5205093"/>
              <a:chExt cx="1319889" cy="293919"/>
            </a:xfrm>
          </p:grpSpPr>
          <p:sp>
            <p:nvSpPr>
              <p:cNvPr id="101" name="TextBox 100">
                <a:extLst>
                  <a:ext uri="{FF2B5EF4-FFF2-40B4-BE49-F238E27FC236}">
                    <a16:creationId xmlns:a16="http://schemas.microsoft.com/office/drawing/2014/main" id="{C421C456-0ACE-497E-9705-24F34604FAD9}"/>
                  </a:ext>
                </a:extLst>
              </p:cNvPr>
              <p:cNvSpPr txBox="1"/>
              <p:nvPr/>
            </p:nvSpPr>
            <p:spPr>
              <a:xfrm>
                <a:off x="7535337" y="5214232"/>
                <a:ext cx="440720" cy="284780"/>
              </a:xfrm>
              <a:prstGeom prst="rect">
                <a:avLst/>
              </a:prstGeom>
              <a:noFill/>
            </p:spPr>
            <p:txBody>
              <a:bodyPr wrap="none" rtlCol="0">
                <a:spAutoFit/>
              </a:bodyPr>
              <a:lstStyle/>
              <a:p>
                <a:r>
                  <a:rPr lang="en-US" sz="788" dirty="0"/>
                  <a:t>0-0</a:t>
                </a:r>
              </a:p>
            </p:txBody>
          </p:sp>
          <p:sp>
            <p:nvSpPr>
              <p:cNvPr id="102" name="TextBox 101">
                <a:extLst>
                  <a:ext uri="{FF2B5EF4-FFF2-40B4-BE49-F238E27FC236}">
                    <a16:creationId xmlns:a16="http://schemas.microsoft.com/office/drawing/2014/main" id="{10B3D39C-E3B9-4823-B34F-74279425BDA1}"/>
                  </a:ext>
                </a:extLst>
              </p:cNvPr>
              <p:cNvSpPr txBox="1"/>
              <p:nvPr/>
            </p:nvSpPr>
            <p:spPr>
              <a:xfrm>
                <a:off x="7818680" y="5214232"/>
                <a:ext cx="440720" cy="284780"/>
              </a:xfrm>
              <a:prstGeom prst="rect">
                <a:avLst/>
              </a:prstGeom>
              <a:noFill/>
            </p:spPr>
            <p:txBody>
              <a:bodyPr wrap="none" rtlCol="0">
                <a:spAutoFit/>
              </a:bodyPr>
              <a:lstStyle/>
              <a:p>
                <a:r>
                  <a:rPr lang="en-US" sz="788" dirty="0"/>
                  <a:t>0-1</a:t>
                </a:r>
              </a:p>
            </p:txBody>
          </p:sp>
          <p:sp>
            <p:nvSpPr>
              <p:cNvPr id="103" name="TextBox 102">
                <a:extLst>
                  <a:ext uri="{FF2B5EF4-FFF2-40B4-BE49-F238E27FC236}">
                    <a16:creationId xmlns:a16="http://schemas.microsoft.com/office/drawing/2014/main" id="{A652F695-A545-409C-BFB1-1CFDC2549641}"/>
                  </a:ext>
                </a:extLst>
              </p:cNvPr>
              <p:cNvSpPr txBox="1"/>
              <p:nvPr/>
            </p:nvSpPr>
            <p:spPr>
              <a:xfrm>
                <a:off x="8107736" y="5206618"/>
                <a:ext cx="440720" cy="284780"/>
              </a:xfrm>
              <a:prstGeom prst="rect">
                <a:avLst/>
              </a:prstGeom>
              <a:noFill/>
            </p:spPr>
            <p:txBody>
              <a:bodyPr wrap="none" rtlCol="0">
                <a:spAutoFit/>
              </a:bodyPr>
              <a:lstStyle/>
              <a:p>
                <a:r>
                  <a:rPr lang="en-US" sz="788" dirty="0"/>
                  <a:t>0-2</a:t>
                </a:r>
              </a:p>
            </p:txBody>
          </p:sp>
          <p:sp>
            <p:nvSpPr>
              <p:cNvPr id="104" name="TextBox 103">
                <a:extLst>
                  <a:ext uri="{FF2B5EF4-FFF2-40B4-BE49-F238E27FC236}">
                    <a16:creationId xmlns:a16="http://schemas.microsoft.com/office/drawing/2014/main" id="{4E04A6B1-5424-4939-A51B-48F4405095F1}"/>
                  </a:ext>
                </a:extLst>
              </p:cNvPr>
              <p:cNvSpPr txBox="1"/>
              <p:nvPr/>
            </p:nvSpPr>
            <p:spPr>
              <a:xfrm>
                <a:off x="8414506" y="5205093"/>
                <a:ext cx="440720" cy="284780"/>
              </a:xfrm>
              <a:prstGeom prst="rect">
                <a:avLst/>
              </a:prstGeom>
              <a:noFill/>
            </p:spPr>
            <p:txBody>
              <a:bodyPr wrap="none" rtlCol="0">
                <a:spAutoFit/>
              </a:bodyPr>
              <a:lstStyle/>
              <a:p>
                <a:r>
                  <a:rPr lang="en-US" sz="788" dirty="0"/>
                  <a:t>0-3</a:t>
                </a:r>
              </a:p>
            </p:txBody>
          </p:sp>
        </p:grpSp>
        <p:grpSp>
          <p:nvGrpSpPr>
            <p:cNvPr id="108" name="Group 107">
              <a:extLst>
                <a:ext uri="{FF2B5EF4-FFF2-40B4-BE49-F238E27FC236}">
                  <a16:creationId xmlns:a16="http://schemas.microsoft.com/office/drawing/2014/main" id="{B9A12FBC-4781-4CEC-BBF5-C3E27DC0D111}"/>
                </a:ext>
              </a:extLst>
            </p:cNvPr>
            <p:cNvGrpSpPr/>
            <p:nvPr/>
          </p:nvGrpSpPr>
          <p:grpSpPr>
            <a:xfrm>
              <a:off x="1871660" y="4127701"/>
              <a:ext cx="1292592" cy="301025"/>
              <a:chOff x="10628028" y="5540323"/>
              <a:chExt cx="1292592" cy="301025"/>
            </a:xfrm>
          </p:grpSpPr>
          <p:sp>
            <p:nvSpPr>
              <p:cNvPr id="109" name="TextBox 108">
                <a:extLst>
                  <a:ext uri="{FF2B5EF4-FFF2-40B4-BE49-F238E27FC236}">
                    <a16:creationId xmlns:a16="http://schemas.microsoft.com/office/drawing/2014/main" id="{E1167803-82B8-40D7-BC9C-A0D3F39E627F}"/>
                  </a:ext>
                </a:extLst>
              </p:cNvPr>
              <p:cNvSpPr txBox="1"/>
              <p:nvPr/>
            </p:nvSpPr>
            <p:spPr>
              <a:xfrm>
                <a:off x="10628028" y="5556568"/>
                <a:ext cx="440720" cy="284780"/>
              </a:xfrm>
              <a:prstGeom prst="rect">
                <a:avLst/>
              </a:prstGeom>
              <a:noFill/>
            </p:spPr>
            <p:txBody>
              <a:bodyPr wrap="none" rtlCol="0">
                <a:spAutoFit/>
              </a:bodyPr>
              <a:lstStyle/>
              <a:p>
                <a:r>
                  <a:rPr lang="en-US" sz="788" dirty="0"/>
                  <a:t>3-0</a:t>
                </a:r>
              </a:p>
            </p:txBody>
          </p:sp>
          <p:sp>
            <p:nvSpPr>
              <p:cNvPr id="110" name="TextBox 109">
                <a:extLst>
                  <a:ext uri="{FF2B5EF4-FFF2-40B4-BE49-F238E27FC236}">
                    <a16:creationId xmlns:a16="http://schemas.microsoft.com/office/drawing/2014/main" id="{F6931D89-B22B-4D3F-A120-5BA86BC5CFAD}"/>
                  </a:ext>
                </a:extLst>
              </p:cNvPr>
              <p:cNvSpPr txBox="1"/>
              <p:nvPr/>
            </p:nvSpPr>
            <p:spPr>
              <a:xfrm>
                <a:off x="10876516" y="5552526"/>
                <a:ext cx="440720" cy="284780"/>
              </a:xfrm>
              <a:prstGeom prst="rect">
                <a:avLst/>
              </a:prstGeom>
              <a:noFill/>
            </p:spPr>
            <p:txBody>
              <a:bodyPr wrap="none" rtlCol="0">
                <a:spAutoFit/>
              </a:bodyPr>
              <a:lstStyle/>
              <a:p>
                <a:r>
                  <a:rPr lang="en-US" sz="788" dirty="0"/>
                  <a:t>3-1</a:t>
                </a:r>
              </a:p>
            </p:txBody>
          </p:sp>
          <p:sp>
            <p:nvSpPr>
              <p:cNvPr id="111" name="TextBox 110">
                <a:extLst>
                  <a:ext uri="{FF2B5EF4-FFF2-40B4-BE49-F238E27FC236}">
                    <a16:creationId xmlns:a16="http://schemas.microsoft.com/office/drawing/2014/main" id="{CFF5AB84-9BE3-43EA-AB2A-77BF3EDCA31E}"/>
                  </a:ext>
                </a:extLst>
              </p:cNvPr>
              <p:cNvSpPr txBox="1"/>
              <p:nvPr/>
            </p:nvSpPr>
            <p:spPr>
              <a:xfrm>
                <a:off x="11174615" y="5544912"/>
                <a:ext cx="440720" cy="284780"/>
              </a:xfrm>
              <a:prstGeom prst="rect">
                <a:avLst/>
              </a:prstGeom>
              <a:noFill/>
            </p:spPr>
            <p:txBody>
              <a:bodyPr wrap="none" rtlCol="0">
                <a:spAutoFit/>
              </a:bodyPr>
              <a:lstStyle/>
              <a:p>
                <a:r>
                  <a:rPr lang="en-US" sz="788" dirty="0"/>
                  <a:t>3-2</a:t>
                </a:r>
              </a:p>
            </p:txBody>
          </p:sp>
          <p:sp>
            <p:nvSpPr>
              <p:cNvPr id="112" name="TextBox 111">
                <a:extLst>
                  <a:ext uri="{FF2B5EF4-FFF2-40B4-BE49-F238E27FC236}">
                    <a16:creationId xmlns:a16="http://schemas.microsoft.com/office/drawing/2014/main" id="{4319AF83-1046-4BD5-B295-D938DA720A40}"/>
                  </a:ext>
                </a:extLst>
              </p:cNvPr>
              <p:cNvSpPr txBox="1"/>
              <p:nvPr/>
            </p:nvSpPr>
            <p:spPr>
              <a:xfrm>
                <a:off x="11479900" y="5540323"/>
                <a:ext cx="440720" cy="284780"/>
              </a:xfrm>
              <a:prstGeom prst="rect">
                <a:avLst/>
              </a:prstGeom>
              <a:noFill/>
            </p:spPr>
            <p:txBody>
              <a:bodyPr wrap="none" rtlCol="0">
                <a:spAutoFit/>
              </a:bodyPr>
              <a:lstStyle/>
              <a:p>
                <a:r>
                  <a:rPr lang="en-US" sz="788" dirty="0"/>
                  <a:t>3-3</a:t>
                </a:r>
              </a:p>
            </p:txBody>
          </p:sp>
        </p:grpSp>
        <p:cxnSp>
          <p:nvCxnSpPr>
            <p:cNvPr id="113" name="Straight Arrow Connector 112">
              <a:extLst>
                <a:ext uri="{FF2B5EF4-FFF2-40B4-BE49-F238E27FC236}">
                  <a16:creationId xmlns:a16="http://schemas.microsoft.com/office/drawing/2014/main" id="{0DC037F0-E2CF-491A-9CB2-D262E9E3CAC8}"/>
                </a:ext>
              </a:extLst>
            </p:cNvPr>
            <p:cNvCxnSpPr>
              <a:cxnSpLocks/>
              <a:stCxn id="71" idx="2"/>
              <a:endCxn id="98" idx="0"/>
            </p:cNvCxnSpPr>
            <p:nvPr/>
          </p:nvCxnSpPr>
          <p:spPr>
            <a:xfrm flipH="1">
              <a:off x="864520" y="2780120"/>
              <a:ext cx="695463" cy="553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0C883E2-39A6-4E7A-BAC2-9CD8C01A426D}"/>
                </a:ext>
              </a:extLst>
            </p:cNvPr>
            <p:cNvCxnSpPr>
              <a:cxnSpLocks/>
              <a:stCxn id="71" idx="2"/>
              <a:endCxn id="99" idx="0"/>
            </p:cNvCxnSpPr>
            <p:nvPr/>
          </p:nvCxnSpPr>
          <p:spPr>
            <a:xfrm>
              <a:off x="1559983" y="2780120"/>
              <a:ext cx="616411" cy="597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1667D03-678B-45F8-8C8E-3EA304F3596B}"/>
                </a:ext>
              </a:extLst>
            </p:cNvPr>
            <p:cNvCxnSpPr>
              <a:cxnSpLocks/>
              <a:stCxn id="98" idx="2"/>
              <a:endCxn id="101" idx="0"/>
            </p:cNvCxnSpPr>
            <p:nvPr/>
          </p:nvCxnSpPr>
          <p:spPr>
            <a:xfrm flipH="1">
              <a:off x="424736" y="3617989"/>
              <a:ext cx="439784" cy="488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C100FB9-0488-4787-9EB7-A69884B81B41}"/>
                </a:ext>
              </a:extLst>
            </p:cNvPr>
            <p:cNvCxnSpPr>
              <a:cxnSpLocks/>
              <a:stCxn id="98" idx="2"/>
              <a:endCxn id="102" idx="0"/>
            </p:cNvCxnSpPr>
            <p:nvPr/>
          </p:nvCxnSpPr>
          <p:spPr>
            <a:xfrm flipH="1">
              <a:off x="708079" y="3617989"/>
              <a:ext cx="156441" cy="488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3D5350C-F39F-430E-BFF1-28DCB9A74D4E}"/>
                </a:ext>
              </a:extLst>
            </p:cNvPr>
            <p:cNvCxnSpPr>
              <a:cxnSpLocks/>
              <a:stCxn id="98" idx="2"/>
              <a:endCxn id="103" idx="0"/>
            </p:cNvCxnSpPr>
            <p:nvPr/>
          </p:nvCxnSpPr>
          <p:spPr>
            <a:xfrm>
              <a:off x="864520" y="3617989"/>
              <a:ext cx="132615" cy="480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1541434-F474-4962-8066-B9C12AAFE4A9}"/>
                </a:ext>
              </a:extLst>
            </p:cNvPr>
            <p:cNvCxnSpPr>
              <a:cxnSpLocks/>
              <a:stCxn id="98" idx="2"/>
              <a:endCxn id="104" idx="0"/>
            </p:cNvCxnSpPr>
            <p:nvPr/>
          </p:nvCxnSpPr>
          <p:spPr>
            <a:xfrm>
              <a:off x="864520" y="3617989"/>
              <a:ext cx="439385" cy="479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925111E9-851A-4DE7-AB95-73B8F17729B9}"/>
                </a:ext>
              </a:extLst>
            </p:cNvPr>
            <p:cNvCxnSpPr>
              <a:cxnSpLocks/>
              <a:stCxn id="99" idx="2"/>
              <a:endCxn id="109" idx="0"/>
            </p:cNvCxnSpPr>
            <p:nvPr/>
          </p:nvCxnSpPr>
          <p:spPr>
            <a:xfrm flipH="1">
              <a:off x="2092020" y="3662390"/>
              <a:ext cx="84373" cy="481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DB28A45-4043-4A62-BFFC-CF59A65A3AF1}"/>
                </a:ext>
              </a:extLst>
            </p:cNvPr>
            <p:cNvCxnSpPr>
              <a:cxnSpLocks/>
              <a:stCxn id="99" idx="2"/>
              <a:endCxn id="110" idx="0"/>
            </p:cNvCxnSpPr>
            <p:nvPr/>
          </p:nvCxnSpPr>
          <p:spPr>
            <a:xfrm>
              <a:off x="2176393" y="3662390"/>
              <a:ext cx="164115" cy="477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21E3A1D-EF7E-42A5-A3D4-0FE841C46DCC}"/>
                </a:ext>
              </a:extLst>
            </p:cNvPr>
            <p:cNvCxnSpPr>
              <a:cxnSpLocks/>
              <a:stCxn id="99" idx="2"/>
              <a:endCxn id="111" idx="0"/>
            </p:cNvCxnSpPr>
            <p:nvPr/>
          </p:nvCxnSpPr>
          <p:spPr>
            <a:xfrm>
              <a:off x="2176393" y="3662390"/>
              <a:ext cx="462213" cy="469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0ED04F8D-39AD-42A9-84FB-2BB03142D25B}"/>
                </a:ext>
              </a:extLst>
            </p:cNvPr>
            <p:cNvCxnSpPr>
              <a:cxnSpLocks/>
              <a:stCxn id="99" idx="2"/>
              <a:endCxn id="112" idx="0"/>
            </p:cNvCxnSpPr>
            <p:nvPr/>
          </p:nvCxnSpPr>
          <p:spPr>
            <a:xfrm>
              <a:off x="2176393" y="3662390"/>
              <a:ext cx="767499" cy="465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4172DBE7-2C94-4D0F-AEFC-62941DF30BFA}"/>
                </a:ext>
              </a:extLst>
            </p:cNvPr>
            <p:cNvGrpSpPr/>
            <p:nvPr/>
          </p:nvGrpSpPr>
          <p:grpSpPr>
            <a:xfrm>
              <a:off x="1157006" y="4919153"/>
              <a:ext cx="1817944" cy="303016"/>
              <a:chOff x="10312903" y="5605941"/>
              <a:chExt cx="1817944" cy="303016"/>
            </a:xfrm>
          </p:grpSpPr>
          <p:sp>
            <p:nvSpPr>
              <p:cNvPr id="124" name="TextBox 123">
                <a:extLst>
                  <a:ext uri="{FF2B5EF4-FFF2-40B4-BE49-F238E27FC236}">
                    <a16:creationId xmlns:a16="http://schemas.microsoft.com/office/drawing/2014/main" id="{6B09D3E5-44E9-4718-BD16-6A6D05435916}"/>
                  </a:ext>
                </a:extLst>
              </p:cNvPr>
              <p:cNvSpPr txBox="1"/>
              <p:nvPr/>
            </p:nvSpPr>
            <p:spPr>
              <a:xfrm>
                <a:off x="10312903" y="5624177"/>
                <a:ext cx="560411" cy="284780"/>
              </a:xfrm>
              <a:prstGeom prst="rect">
                <a:avLst/>
              </a:prstGeom>
              <a:noFill/>
            </p:spPr>
            <p:txBody>
              <a:bodyPr wrap="none" rtlCol="0">
                <a:spAutoFit/>
              </a:bodyPr>
              <a:lstStyle/>
              <a:p>
                <a:r>
                  <a:rPr lang="en-US" sz="788" dirty="0"/>
                  <a:t>3-0-0</a:t>
                </a:r>
              </a:p>
            </p:txBody>
          </p:sp>
          <p:sp>
            <p:nvSpPr>
              <p:cNvPr id="125" name="TextBox 124">
                <a:extLst>
                  <a:ext uri="{FF2B5EF4-FFF2-40B4-BE49-F238E27FC236}">
                    <a16:creationId xmlns:a16="http://schemas.microsoft.com/office/drawing/2014/main" id="{5430D061-53CD-4515-9F6B-7C3F6E158992}"/>
                  </a:ext>
                </a:extLst>
              </p:cNvPr>
              <p:cNvSpPr txBox="1"/>
              <p:nvPr/>
            </p:nvSpPr>
            <p:spPr>
              <a:xfrm>
                <a:off x="10764238" y="5609984"/>
                <a:ext cx="560411" cy="284780"/>
              </a:xfrm>
              <a:prstGeom prst="rect">
                <a:avLst/>
              </a:prstGeom>
              <a:noFill/>
            </p:spPr>
            <p:txBody>
              <a:bodyPr wrap="none" rtlCol="0">
                <a:spAutoFit/>
              </a:bodyPr>
              <a:lstStyle/>
              <a:p>
                <a:r>
                  <a:rPr lang="en-US" sz="788" dirty="0"/>
                  <a:t>3-0-1</a:t>
                </a:r>
              </a:p>
            </p:txBody>
          </p:sp>
          <p:sp>
            <p:nvSpPr>
              <p:cNvPr id="126" name="TextBox 125">
                <a:extLst>
                  <a:ext uri="{FF2B5EF4-FFF2-40B4-BE49-F238E27FC236}">
                    <a16:creationId xmlns:a16="http://schemas.microsoft.com/office/drawing/2014/main" id="{160FAB43-3500-4B2F-A779-1854F137BD91}"/>
                  </a:ext>
                </a:extLst>
              </p:cNvPr>
              <p:cNvSpPr txBox="1"/>
              <p:nvPr/>
            </p:nvSpPr>
            <p:spPr>
              <a:xfrm>
                <a:off x="11174613" y="5605941"/>
                <a:ext cx="560411" cy="284780"/>
              </a:xfrm>
              <a:prstGeom prst="rect">
                <a:avLst/>
              </a:prstGeom>
              <a:noFill/>
            </p:spPr>
            <p:txBody>
              <a:bodyPr wrap="none" rtlCol="0">
                <a:spAutoFit/>
              </a:bodyPr>
              <a:lstStyle/>
              <a:p>
                <a:r>
                  <a:rPr lang="en-US" sz="788" dirty="0"/>
                  <a:t>3-0-2</a:t>
                </a:r>
              </a:p>
            </p:txBody>
          </p:sp>
          <p:sp>
            <p:nvSpPr>
              <p:cNvPr id="127" name="TextBox 126">
                <a:extLst>
                  <a:ext uri="{FF2B5EF4-FFF2-40B4-BE49-F238E27FC236}">
                    <a16:creationId xmlns:a16="http://schemas.microsoft.com/office/drawing/2014/main" id="{20FDC221-D4EA-4B0A-95E6-2CEAAE00C456}"/>
                  </a:ext>
                </a:extLst>
              </p:cNvPr>
              <p:cNvSpPr txBox="1"/>
              <p:nvPr/>
            </p:nvSpPr>
            <p:spPr>
              <a:xfrm>
                <a:off x="11570436" y="5610129"/>
                <a:ext cx="560411" cy="284780"/>
              </a:xfrm>
              <a:prstGeom prst="rect">
                <a:avLst/>
              </a:prstGeom>
              <a:noFill/>
            </p:spPr>
            <p:txBody>
              <a:bodyPr wrap="none" rtlCol="0">
                <a:spAutoFit/>
              </a:bodyPr>
              <a:lstStyle/>
              <a:p>
                <a:r>
                  <a:rPr lang="en-US" sz="788" dirty="0"/>
                  <a:t>3-0-3</a:t>
                </a:r>
              </a:p>
            </p:txBody>
          </p:sp>
        </p:grpSp>
        <p:cxnSp>
          <p:nvCxnSpPr>
            <p:cNvPr id="128" name="Straight Arrow Connector 127">
              <a:extLst>
                <a:ext uri="{FF2B5EF4-FFF2-40B4-BE49-F238E27FC236}">
                  <a16:creationId xmlns:a16="http://schemas.microsoft.com/office/drawing/2014/main" id="{88C26AB8-6806-424A-B0B2-F8BD35D8C588}"/>
                </a:ext>
              </a:extLst>
            </p:cNvPr>
            <p:cNvCxnSpPr>
              <a:cxnSpLocks/>
              <a:stCxn id="109" idx="2"/>
              <a:endCxn id="124" idx="0"/>
            </p:cNvCxnSpPr>
            <p:nvPr/>
          </p:nvCxnSpPr>
          <p:spPr>
            <a:xfrm flipH="1">
              <a:off x="1437212" y="4428726"/>
              <a:ext cx="654808" cy="508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6A8C9B-155C-4C06-9824-8281DE8F176F}"/>
                </a:ext>
              </a:extLst>
            </p:cNvPr>
            <p:cNvCxnSpPr>
              <a:cxnSpLocks/>
              <a:stCxn id="109" idx="2"/>
              <a:endCxn id="125" idx="0"/>
            </p:cNvCxnSpPr>
            <p:nvPr/>
          </p:nvCxnSpPr>
          <p:spPr>
            <a:xfrm flipH="1">
              <a:off x="1888547" y="4428726"/>
              <a:ext cx="203473" cy="494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7B23DED3-0515-4560-A586-FDD3C3F2702B}"/>
                </a:ext>
              </a:extLst>
            </p:cNvPr>
            <p:cNvCxnSpPr>
              <a:cxnSpLocks/>
              <a:stCxn id="109" idx="2"/>
              <a:endCxn id="126" idx="0"/>
            </p:cNvCxnSpPr>
            <p:nvPr/>
          </p:nvCxnSpPr>
          <p:spPr>
            <a:xfrm>
              <a:off x="2092020" y="4428726"/>
              <a:ext cx="206903" cy="490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A3CA49CE-FAFB-4BB8-AFA3-3DC2B62EFF3B}"/>
                </a:ext>
              </a:extLst>
            </p:cNvPr>
            <p:cNvCxnSpPr>
              <a:cxnSpLocks/>
              <a:stCxn id="109" idx="2"/>
              <a:endCxn id="127" idx="0"/>
            </p:cNvCxnSpPr>
            <p:nvPr/>
          </p:nvCxnSpPr>
          <p:spPr>
            <a:xfrm>
              <a:off x="2092020" y="4428726"/>
              <a:ext cx="602725" cy="494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0715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0" end="0"/>
                                            </p:txEl>
                                          </p:spTgt>
                                        </p:tgtEl>
                                        <p:attrNameLst>
                                          <p:attrName>style.visibility</p:attrName>
                                        </p:attrNameLst>
                                      </p:cBhvr>
                                      <p:to>
                                        <p:strVal val="visible"/>
                                      </p:to>
                                    </p:set>
                                    <p:animEffect transition="in" filter="fade">
                                      <p:cBhvr>
                                        <p:cTn id="12" dur="500"/>
                                        <p:tgtEl>
                                          <p:spTgt spid="3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3">
                                            <p:txEl>
                                              <p:pRg st="1" end="1"/>
                                            </p:txEl>
                                          </p:spTgt>
                                        </p:tgtEl>
                                        <p:attrNameLst>
                                          <p:attrName>style.visibility</p:attrName>
                                        </p:attrNameLst>
                                      </p:cBhvr>
                                      <p:to>
                                        <p:strVal val="visible"/>
                                      </p:to>
                                    </p:set>
                                    <p:animEffect transition="in" filter="fade">
                                      <p:cBhvr>
                                        <p:cTn id="23" dur="500"/>
                                        <p:tgtEl>
                                          <p:spTgt spid="3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xit" presetSubtype="0" fill="hold" nodeType="withEffect">
                                  <p:stCondLst>
                                    <p:cond delay="0"/>
                                  </p:stCondLst>
                                  <p:childTnLst>
                                    <p:animEffect transition="out" filter="fade">
                                      <p:cBhvr>
                                        <p:cTn id="31" dur="500"/>
                                        <p:tgtEl>
                                          <p:spTgt spid="70"/>
                                        </p:tgtEl>
                                      </p:cBhvr>
                                    </p:animEffect>
                                    <p:set>
                                      <p:cBhvr>
                                        <p:cTn id="32" dur="1" fill="hold">
                                          <p:stCondLst>
                                            <p:cond delay="499"/>
                                          </p:stCondLst>
                                        </p:cTn>
                                        <p:tgtEl>
                                          <p:spTgt spid="70"/>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53"/>
                                        </p:tgtEl>
                                      </p:cBhvr>
                                    </p:animEffect>
                                    <p:set>
                                      <p:cBhvr>
                                        <p:cTn id="35" dur="1" fill="hold">
                                          <p:stCondLst>
                                            <p:cond delay="499"/>
                                          </p:stCondLst>
                                        </p:cTn>
                                        <p:tgtEl>
                                          <p:spTgt spid="53"/>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3">
                                            <p:txEl>
                                              <p:pRg st="2" end="2"/>
                                            </p:txEl>
                                          </p:spTgt>
                                        </p:tgtEl>
                                        <p:attrNameLst>
                                          <p:attrName>style.visibility</p:attrName>
                                        </p:attrNameLst>
                                      </p:cBhvr>
                                      <p:to>
                                        <p:strVal val="visible"/>
                                      </p:to>
                                    </p:set>
                                    <p:animEffect transition="in" filter="fade">
                                      <p:cBhvr>
                                        <p:cTn id="43" dur="500"/>
                                        <p:tgtEl>
                                          <p:spTgt spid="33">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xit" presetSubtype="0" fill="hold" nodeType="with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3"/>
                                        </p:tgtEl>
                                      </p:cBhvr>
                                    </p:animEffect>
                                    <p:set>
                                      <p:cBhvr>
                                        <p:cTn id="5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4"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553A544-374B-7D14-560B-4159A6E613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5813" y="2292915"/>
            <a:ext cx="1434412" cy="142665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7B4F182B-6EE3-4769-A0E0-1B78516A5194}"/>
              </a:ext>
            </a:extLst>
          </p:cNvPr>
          <p:cNvSpPr txBox="1"/>
          <p:nvPr/>
        </p:nvSpPr>
        <p:spPr>
          <a:xfrm>
            <a:off x="0" y="1250944"/>
            <a:ext cx="1569660" cy="507831"/>
          </a:xfrm>
          <a:prstGeom prst="rect">
            <a:avLst/>
          </a:prstGeom>
          <a:noFill/>
        </p:spPr>
        <p:txBody>
          <a:bodyPr wrap="none" rtlCol="0">
            <a:spAutoFit/>
          </a:bodyPr>
          <a:lstStyle/>
          <a:p>
            <a:r>
              <a:rPr lang="zh-CN" altLang="en-US" sz="2700" dirty="0"/>
              <a:t>空间索引</a:t>
            </a:r>
            <a:endParaRPr lang="en-US" sz="2700" dirty="0"/>
          </a:p>
        </p:txBody>
      </p:sp>
      <p:sp>
        <p:nvSpPr>
          <p:cNvPr id="28" name="TextBox 27">
            <a:extLst>
              <a:ext uri="{FF2B5EF4-FFF2-40B4-BE49-F238E27FC236}">
                <a16:creationId xmlns:a16="http://schemas.microsoft.com/office/drawing/2014/main" id="{AA7D6A91-AACF-459E-BED0-E95FF8A10CC7}"/>
              </a:ext>
            </a:extLst>
          </p:cNvPr>
          <p:cNvSpPr txBox="1"/>
          <p:nvPr/>
        </p:nvSpPr>
        <p:spPr>
          <a:xfrm>
            <a:off x="368490" y="2254788"/>
            <a:ext cx="3923219" cy="1661993"/>
          </a:xfrm>
          <a:prstGeom prst="rect">
            <a:avLst/>
          </a:prstGeom>
          <a:noFill/>
        </p:spPr>
        <p:txBody>
          <a:bodyPr wrap="square" rtlCol="0">
            <a:spAutoFit/>
          </a:bodyPr>
          <a:lstStyle/>
          <a:p>
            <a:pPr marL="257175" indent="-257175">
              <a:buFont typeface="Arial" panose="020B0604020202020204" pitchFamily="34" charset="0"/>
              <a:buChar char="•"/>
            </a:pPr>
            <a:r>
              <a:rPr lang="zh-CN" altLang="en-US" sz="2100" dirty="0"/>
              <a:t>数据导向型索引</a:t>
            </a:r>
            <a:endParaRPr lang="en-US" sz="2100" dirty="0"/>
          </a:p>
          <a:p>
            <a:pPr marL="685800" indent="-341710">
              <a:buFont typeface="Courier New" panose="02070309020205020404" pitchFamily="49" charset="0"/>
              <a:buChar char="o"/>
            </a:pPr>
            <a:r>
              <a:rPr lang="en-US" sz="1500" dirty="0"/>
              <a:t>R-tree</a:t>
            </a:r>
          </a:p>
          <a:p>
            <a:pPr marL="257175" indent="-257175">
              <a:buFont typeface="Arial" panose="020B0604020202020204" pitchFamily="34" charset="0"/>
              <a:buChar char="•"/>
            </a:pPr>
            <a:r>
              <a:rPr lang="zh-CN" altLang="en-US" sz="2100" dirty="0"/>
              <a:t>空间导向型索引</a:t>
            </a:r>
            <a:endParaRPr lang="en-US" sz="2100" dirty="0"/>
          </a:p>
          <a:p>
            <a:pPr marL="685800" indent="-341710">
              <a:buFont typeface="Courier New" panose="02070309020205020404" pitchFamily="49" charset="0"/>
              <a:buChar char="o"/>
            </a:pPr>
            <a:r>
              <a:rPr lang="en-US" altLang="zh-CN" sz="1500" dirty="0"/>
              <a:t>Fixed-grid</a:t>
            </a:r>
          </a:p>
          <a:p>
            <a:pPr marL="685800" indent="-341710">
              <a:buFont typeface="Courier New" panose="02070309020205020404" pitchFamily="49" charset="0"/>
              <a:buChar char="o"/>
            </a:pPr>
            <a:r>
              <a:rPr lang="en-US" sz="1500" dirty="0"/>
              <a:t>Quad-tree</a:t>
            </a:r>
          </a:p>
          <a:p>
            <a:pPr marL="685800" indent="-341710">
              <a:buFont typeface="Courier New" panose="02070309020205020404" pitchFamily="49" charset="0"/>
              <a:buChar char="o"/>
            </a:pPr>
            <a:r>
              <a:rPr lang="en-US" sz="1500" dirty="0"/>
              <a:t>KD-tree</a:t>
            </a:r>
            <a:endParaRPr lang="en-US" sz="2100" dirty="0"/>
          </a:p>
        </p:txBody>
      </p:sp>
      <p:sp>
        <p:nvSpPr>
          <p:cNvPr id="226" name="TextBox 225">
            <a:extLst>
              <a:ext uri="{FF2B5EF4-FFF2-40B4-BE49-F238E27FC236}">
                <a16:creationId xmlns:a16="http://schemas.microsoft.com/office/drawing/2014/main" id="{C9BD1821-3079-47DC-843B-1D8E216E83A5}"/>
              </a:ext>
            </a:extLst>
          </p:cNvPr>
          <p:cNvSpPr txBox="1"/>
          <p:nvPr/>
        </p:nvSpPr>
        <p:spPr>
          <a:xfrm>
            <a:off x="1804590" y="5250963"/>
            <a:ext cx="550193" cy="415498"/>
          </a:xfrm>
          <a:prstGeom prst="rect">
            <a:avLst/>
          </a:prstGeom>
          <a:noFill/>
        </p:spPr>
        <p:txBody>
          <a:bodyPr wrap="square">
            <a:spAutoFit/>
          </a:bodyPr>
          <a:lstStyle/>
          <a:p>
            <a:r>
              <a:rPr lang="en-US" sz="1050" dirty="0"/>
              <a:t>R-tree</a:t>
            </a:r>
            <a:endParaRPr lang="en-US" dirty="0"/>
          </a:p>
        </p:txBody>
      </p:sp>
      <p:sp>
        <p:nvSpPr>
          <p:cNvPr id="228" name="Rectangle 227">
            <a:extLst>
              <a:ext uri="{FF2B5EF4-FFF2-40B4-BE49-F238E27FC236}">
                <a16:creationId xmlns:a16="http://schemas.microsoft.com/office/drawing/2014/main" id="{B4CCE979-9D3A-4CBD-AD02-5486F9665325}"/>
              </a:ext>
            </a:extLst>
          </p:cNvPr>
          <p:cNvSpPr/>
          <p:nvPr/>
        </p:nvSpPr>
        <p:spPr>
          <a:xfrm>
            <a:off x="58004" y="3989305"/>
            <a:ext cx="4006292" cy="1518419"/>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2FD823CD-2CF2-42CA-87FF-F0B5C9C9DF47}"/>
              </a:ext>
            </a:extLst>
          </p:cNvPr>
          <p:cNvSpPr/>
          <p:nvPr/>
        </p:nvSpPr>
        <p:spPr>
          <a:xfrm>
            <a:off x="4627407" y="4269003"/>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B0573D22-5501-41BA-A6D3-2F0072FFBEBD}"/>
              </a:ext>
            </a:extLst>
          </p:cNvPr>
          <p:cNvSpPr/>
          <p:nvPr/>
        </p:nvSpPr>
        <p:spPr>
          <a:xfrm>
            <a:off x="4741707" y="4383303"/>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1A04A08-5567-4C1C-BEB3-E0A203B3CA39}"/>
              </a:ext>
            </a:extLst>
          </p:cNvPr>
          <p:cNvSpPr/>
          <p:nvPr/>
        </p:nvSpPr>
        <p:spPr>
          <a:xfrm>
            <a:off x="4588169" y="4481549"/>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EA93A6A-9261-402C-9588-585D072945AB}"/>
              </a:ext>
            </a:extLst>
          </p:cNvPr>
          <p:cNvSpPr/>
          <p:nvPr/>
        </p:nvSpPr>
        <p:spPr>
          <a:xfrm>
            <a:off x="5084606" y="4263535"/>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2B544B1-8CB6-4B4B-B798-8D28926D2FE9}"/>
              </a:ext>
            </a:extLst>
          </p:cNvPr>
          <p:cNvSpPr/>
          <p:nvPr/>
        </p:nvSpPr>
        <p:spPr>
          <a:xfrm>
            <a:off x="5198906" y="4347478"/>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215A8D5-F905-4FF2-9862-75DD3E3FA365}"/>
              </a:ext>
            </a:extLst>
          </p:cNvPr>
          <p:cNvSpPr/>
          <p:nvPr/>
        </p:nvSpPr>
        <p:spPr>
          <a:xfrm>
            <a:off x="5084606" y="4420880"/>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E4E7E64-855D-470B-ABF4-50E0AED71425}"/>
              </a:ext>
            </a:extLst>
          </p:cNvPr>
          <p:cNvSpPr/>
          <p:nvPr/>
        </p:nvSpPr>
        <p:spPr>
          <a:xfrm>
            <a:off x="5027456" y="4536840"/>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80ADB189-F131-4F45-8299-F7552E0DC371}"/>
              </a:ext>
            </a:extLst>
          </p:cNvPr>
          <p:cNvSpPr/>
          <p:nvPr/>
        </p:nvSpPr>
        <p:spPr>
          <a:xfrm>
            <a:off x="5189311" y="4229765"/>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4705FC8-A76C-43C3-9EB1-F2956938DFDC}"/>
              </a:ext>
            </a:extLst>
          </p:cNvPr>
          <p:cNvSpPr/>
          <p:nvPr/>
        </p:nvSpPr>
        <p:spPr>
          <a:xfrm>
            <a:off x="4224798" y="4903997"/>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F7BA435-C94B-4387-80AC-BEBCEBB8B914}"/>
              </a:ext>
            </a:extLst>
          </p:cNvPr>
          <p:cNvSpPr/>
          <p:nvPr/>
        </p:nvSpPr>
        <p:spPr>
          <a:xfrm>
            <a:off x="4633377" y="4681847"/>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2F196C7-0235-4A3C-920F-6966A11EBE5C}"/>
              </a:ext>
            </a:extLst>
          </p:cNvPr>
          <p:cNvSpPr/>
          <p:nvPr/>
        </p:nvSpPr>
        <p:spPr>
          <a:xfrm>
            <a:off x="5277381" y="4801787"/>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40D0ACE-70AF-4E9B-BBD6-673A231D0192}"/>
              </a:ext>
            </a:extLst>
          </p:cNvPr>
          <p:cNvSpPr/>
          <p:nvPr/>
        </p:nvSpPr>
        <p:spPr>
          <a:xfrm>
            <a:off x="5222787" y="4880262"/>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4AA865C6-E8A9-46C2-A240-42CCCEE6DB93}"/>
              </a:ext>
            </a:extLst>
          </p:cNvPr>
          <p:cNvSpPr/>
          <p:nvPr/>
        </p:nvSpPr>
        <p:spPr>
          <a:xfrm>
            <a:off x="4303272" y="4813541"/>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3A5B6EB-0BB2-4263-A34B-8226CA1E0F60}"/>
              </a:ext>
            </a:extLst>
          </p:cNvPr>
          <p:cNvSpPr/>
          <p:nvPr/>
        </p:nvSpPr>
        <p:spPr>
          <a:xfrm>
            <a:off x="4412454" y="4894682"/>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3846677-BC79-49F9-8E5A-9147376210EA}"/>
              </a:ext>
            </a:extLst>
          </p:cNvPr>
          <p:cNvSpPr/>
          <p:nvPr/>
        </p:nvSpPr>
        <p:spPr>
          <a:xfrm>
            <a:off x="5355855" y="4928149"/>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AFF7A38E-5EF9-4830-9D46-D8175D3A77BF}"/>
              </a:ext>
            </a:extLst>
          </p:cNvPr>
          <p:cNvSpPr/>
          <p:nvPr/>
        </p:nvSpPr>
        <p:spPr>
          <a:xfrm>
            <a:off x="4204488" y="4210422"/>
            <a:ext cx="1265471" cy="7875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2E65CE8F-B373-4B0E-B433-72798D780FD7}"/>
              </a:ext>
            </a:extLst>
          </p:cNvPr>
          <p:cNvCxnSpPr>
            <a:cxnSpLocks/>
            <a:stCxn id="92" idx="1"/>
            <a:endCxn id="92" idx="3"/>
          </p:cNvCxnSpPr>
          <p:nvPr/>
        </p:nvCxnSpPr>
        <p:spPr>
          <a:xfrm>
            <a:off x="4204488" y="4604212"/>
            <a:ext cx="12654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465EAAD-DF54-4286-AA2A-1084F049FACD}"/>
              </a:ext>
            </a:extLst>
          </p:cNvPr>
          <p:cNvCxnSpPr>
            <a:cxnSpLocks/>
            <a:stCxn id="92" idx="2"/>
            <a:endCxn id="92" idx="0"/>
          </p:cNvCxnSpPr>
          <p:nvPr/>
        </p:nvCxnSpPr>
        <p:spPr>
          <a:xfrm flipV="1">
            <a:off x="4837223" y="4210422"/>
            <a:ext cx="0" cy="7875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BB93814-98CE-4ADB-BED2-339F3B8F30AB}"/>
              </a:ext>
            </a:extLst>
          </p:cNvPr>
          <p:cNvCxnSpPr>
            <a:cxnSpLocks/>
          </p:cNvCxnSpPr>
          <p:nvPr/>
        </p:nvCxnSpPr>
        <p:spPr>
          <a:xfrm>
            <a:off x="4201094" y="4792991"/>
            <a:ext cx="6361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150BEFA-E1E4-49D0-954B-838B3E204608}"/>
              </a:ext>
            </a:extLst>
          </p:cNvPr>
          <p:cNvCxnSpPr>
            <a:cxnSpLocks/>
          </p:cNvCxnSpPr>
          <p:nvPr/>
        </p:nvCxnSpPr>
        <p:spPr>
          <a:xfrm flipV="1">
            <a:off x="5145070" y="4205134"/>
            <a:ext cx="0" cy="3964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8D50433-DD48-4155-8C6D-D2B401339006}"/>
              </a:ext>
            </a:extLst>
          </p:cNvPr>
          <p:cNvCxnSpPr>
            <a:cxnSpLocks/>
          </p:cNvCxnSpPr>
          <p:nvPr/>
        </p:nvCxnSpPr>
        <p:spPr>
          <a:xfrm>
            <a:off x="4829160" y="4405031"/>
            <a:ext cx="6407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3CD308A-B5DB-4215-80BF-65C48652CE2D}"/>
              </a:ext>
            </a:extLst>
          </p:cNvPr>
          <p:cNvCxnSpPr>
            <a:cxnSpLocks/>
          </p:cNvCxnSpPr>
          <p:nvPr/>
        </p:nvCxnSpPr>
        <p:spPr>
          <a:xfrm flipV="1">
            <a:off x="4519160" y="4601568"/>
            <a:ext cx="0" cy="391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9D3DD712-340F-47D2-AB00-AD13F480F968}"/>
              </a:ext>
            </a:extLst>
          </p:cNvPr>
          <p:cNvSpPr txBox="1"/>
          <p:nvPr/>
        </p:nvSpPr>
        <p:spPr>
          <a:xfrm>
            <a:off x="6007594" y="4054368"/>
            <a:ext cx="319318" cy="213585"/>
          </a:xfrm>
          <a:prstGeom prst="rect">
            <a:avLst/>
          </a:prstGeom>
          <a:noFill/>
        </p:spPr>
        <p:txBody>
          <a:bodyPr wrap="none" rtlCol="0">
            <a:spAutoFit/>
          </a:bodyPr>
          <a:lstStyle/>
          <a:p>
            <a:r>
              <a:rPr lang="en-US" sz="788" dirty="0"/>
              <a:t>Q0</a:t>
            </a:r>
          </a:p>
        </p:txBody>
      </p:sp>
      <p:sp>
        <p:nvSpPr>
          <p:cNvPr id="153" name="TextBox 152">
            <a:extLst>
              <a:ext uri="{FF2B5EF4-FFF2-40B4-BE49-F238E27FC236}">
                <a16:creationId xmlns:a16="http://schemas.microsoft.com/office/drawing/2014/main" id="{6C4299FF-8FA2-42AB-946B-4C303CB16E50}"/>
              </a:ext>
            </a:extLst>
          </p:cNvPr>
          <p:cNvSpPr txBox="1"/>
          <p:nvPr/>
        </p:nvSpPr>
        <p:spPr>
          <a:xfrm>
            <a:off x="5948874" y="4374712"/>
            <a:ext cx="319318" cy="213585"/>
          </a:xfrm>
          <a:prstGeom prst="rect">
            <a:avLst/>
          </a:prstGeom>
          <a:noFill/>
        </p:spPr>
        <p:txBody>
          <a:bodyPr wrap="none" rtlCol="0">
            <a:spAutoFit/>
          </a:bodyPr>
          <a:lstStyle/>
          <a:p>
            <a:r>
              <a:rPr lang="en-US" sz="788" dirty="0"/>
              <a:t>Q2</a:t>
            </a:r>
          </a:p>
        </p:txBody>
      </p:sp>
      <p:sp>
        <p:nvSpPr>
          <p:cNvPr id="154" name="TextBox 153">
            <a:extLst>
              <a:ext uri="{FF2B5EF4-FFF2-40B4-BE49-F238E27FC236}">
                <a16:creationId xmlns:a16="http://schemas.microsoft.com/office/drawing/2014/main" id="{553C5233-53F8-4DC9-BC1F-BBD0690EDC06}"/>
              </a:ext>
            </a:extLst>
          </p:cNvPr>
          <p:cNvSpPr txBox="1"/>
          <p:nvPr/>
        </p:nvSpPr>
        <p:spPr>
          <a:xfrm>
            <a:off x="6386152" y="4389113"/>
            <a:ext cx="319318" cy="213585"/>
          </a:xfrm>
          <a:prstGeom prst="rect">
            <a:avLst/>
          </a:prstGeom>
          <a:noFill/>
        </p:spPr>
        <p:txBody>
          <a:bodyPr wrap="none" rtlCol="0">
            <a:spAutoFit/>
          </a:bodyPr>
          <a:lstStyle/>
          <a:p>
            <a:r>
              <a:rPr lang="en-US" sz="788" dirty="0"/>
              <a:t>Q3</a:t>
            </a:r>
          </a:p>
        </p:txBody>
      </p:sp>
      <p:cxnSp>
        <p:nvCxnSpPr>
          <p:cNvPr id="159" name="Straight Arrow Connector 158">
            <a:extLst>
              <a:ext uri="{FF2B5EF4-FFF2-40B4-BE49-F238E27FC236}">
                <a16:creationId xmlns:a16="http://schemas.microsoft.com/office/drawing/2014/main" id="{0816F0DE-7F34-4CAE-91B0-A353FEE0C108}"/>
              </a:ext>
            </a:extLst>
          </p:cNvPr>
          <p:cNvCxnSpPr>
            <a:cxnSpLocks/>
            <a:stCxn id="152" idx="2"/>
            <a:endCxn id="153" idx="0"/>
          </p:cNvCxnSpPr>
          <p:nvPr/>
        </p:nvCxnSpPr>
        <p:spPr>
          <a:xfrm flipH="1">
            <a:off x="6108533" y="4267953"/>
            <a:ext cx="58720" cy="106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92001DC7-4DC4-42D6-87F1-649422B65108}"/>
              </a:ext>
            </a:extLst>
          </p:cNvPr>
          <p:cNvCxnSpPr>
            <a:cxnSpLocks/>
            <a:stCxn id="152" idx="2"/>
            <a:endCxn id="154" idx="0"/>
          </p:cNvCxnSpPr>
          <p:nvPr/>
        </p:nvCxnSpPr>
        <p:spPr>
          <a:xfrm>
            <a:off x="6167253" y="4267953"/>
            <a:ext cx="378558" cy="12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50FF9A8-D984-4814-BD38-417403F21D5A}"/>
              </a:ext>
            </a:extLst>
          </p:cNvPr>
          <p:cNvSpPr txBox="1"/>
          <p:nvPr/>
        </p:nvSpPr>
        <p:spPr>
          <a:xfrm>
            <a:off x="5524517" y="4386272"/>
            <a:ext cx="279164" cy="334835"/>
          </a:xfrm>
          <a:prstGeom prst="rect">
            <a:avLst/>
          </a:prstGeom>
          <a:noFill/>
        </p:spPr>
        <p:txBody>
          <a:bodyPr wrap="square" rtlCol="0">
            <a:spAutoFit/>
          </a:bodyPr>
          <a:lstStyle/>
          <a:p>
            <a:r>
              <a:rPr lang="en-US" sz="788" dirty="0"/>
              <a:t>Q1</a:t>
            </a:r>
          </a:p>
        </p:txBody>
      </p:sp>
      <p:sp>
        <p:nvSpPr>
          <p:cNvPr id="166" name="TextBox 165">
            <a:extLst>
              <a:ext uri="{FF2B5EF4-FFF2-40B4-BE49-F238E27FC236}">
                <a16:creationId xmlns:a16="http://schemas.microsoft.com/office/drawing/2014/main" id="{19F4896D-E933-4E6C-AA52-EA54E275081E}"/>
              </a:ext>
            </a:extLst>
          </p:cNvPr>
          <p:cNvSpPr txBox="1"/>
          <p:nvPr/>
        </p:nvSpPr>
        <p:spPr>
          <a:xfrm>
            <a:off x="6836930" y="4365846"/>
            <a:ext cx="319318" cy="213585"/>
          </a:xfrm>
          <a:prstGeom prst="rect">
            <a:avLst/>
          </a:prstGeom>
          <a:noFill/>
        </p:spPr>
        <p:txBody>
          <a:bodyPr wrap="none" rtlCol="0">
            <a:spAutoFit/>
          </a:bodyPr>
          <a:lstStyle/>
          <a:p>
            <a:r>
              <a:rPr lang="en-US" sz="788" dirty="0"/>
              <a:t>Q4</a:t>
            </a:r>
          </a:p>
        </p:txBody>
      </p:sp>
      <p:grpSp>
        <p:nvGrpSpPr>
          <p:cNvPr id="179" name="Group 178">
            <a:extLst>
              <a:ext uri="{FF2B5EF4-FFF2-40B4-BE49-F238E27FC236}">
                <a16:creationId xmlns:a16="http://schemas.microsoft.com/office/drawing/2014/main" id="{78446F0E-5B66-43DD-AA95-91DF129A807B}"/>
              </a:ext>
            </a:extLst>
          </p:cNvPr>
          <p:cNvGrpSpPr/>
          <p:nvPr/>
        </p:nvGrpSpPr>
        <p:grpSpPr>
          <a:xfrm>
            <a:off x="5557697" y="4811703"/>
            <a:ext cx="894588" cy="221595"/>
            <a:chOff x="7606641" y="5203553"/>
            <a:chExt cx="1192784" cy="295459"/>
          </a:xfrm>
        </p:grpSpPr>
        <p:sp>
          <p:nvSpPr>
            <p:cNvPr id="155" name="TextBox 154">
              <a:extLst>
                <a:ext uri="{FF2B5EF4-FFF2-40B4-BE49-F238E27FC236}">
                  <a16:creationId xmlns:a16="http://schemas.microsoft.com/office/drawing/2014/main" id="{83C792C8-90A4-412B-9046-4EDFC1F98F17}"/>
                </a:ext>
              </a:extLst>
            </p:cNvPr>
            <p:cNvSpPr txBox="1"/>
            <p:nvPr/>
          </p:nvSpPr>
          <p:spPr>
            <a:xfrm>
              <a:off x="7606641" y="5213726"/>
              <a:ext cx="425757" cy="284780"/>
            </a:xfrm>
            <a:prstGeom prst="rect">
              <a:avLst/>
            </a:prstGeom>
            <a:noFill/>
          </p:spPr>
          <p:txBody>
            <a:bodyPr wrap="none" rtlCol="0">
              <a:spAutoFit/>
            </a:bodyPr>
            <a:lstStyle/>
            <a:p>
              <a:r>
                <a:rPr lang="en-US" sz="788" dirty="0"/>
                <a:t>Q5</a:t>
              </a:r>
            </a:p>
          </p:txBody>
        </p:sp>
        <p:sp>
          <p:nvSpPr>
            <p:cNvPr id="167" name="TextBox 166">
              <a:extLst>
                <a:ext uri="{FF2B5EF4-FFF2-40B4-BE49-F238E27FC236}">
                  <a16:creationId xmlns:a16="http://schemas.microsoft.com/office/drawing/2014/main" id="{86012704-6BC0-4E13-978F-2F08E85B6378}"/>
                </a:ext>
              </a:extLst>
            </p:cNvPr>
            <p:cNvSpPr txBox="1"/>
            <p:nvPr/>
          </p:nvSpPr>
          <p:spPr>
            <a:xfrm>
              <a:off x="7859680" y="5214232"/>
              <a:ext cx="425757" cy="284780"/>
            </a:xfrm>
            <a:prstGeom prst="rect">
              <a:avLst/>
            </a:prstGeom>
            <a:noFill/>
          </p:spPr>
          <p:txBody>
            <a:bodyPr wrap="none" rtlCol="0">
              <a:spAutoFit/>
            </a:bodyPr>
            <a:lstStyle/>
            <a:p>
              <a:r>
                <a:rPr lang="en-US" sz="788" dirty="0"/>
                <a:t>Q6</a:t>
              </a:r>
            </a:p>
          </p:txBody>
        </p:sp>
        <p:sp>
          <p:nvSpPr>
            <p:cNvPr id="168" name="TextBox 167">
              <a:extLst>
                <a:ext uri="{FF2B5EF4-FFF2-40B4-BE49-F238E27FC236}">
                  <a16:creationId xmlns:a16="http://schemas.microsoft.com/office/drawing/2014/main" id="{A0D9CDCC-766F-4002-9666-A9707A16794A}"/>
                </a:ext>
              </a:extLst>
            </p:cNvPr>
            <p:cNvSpPr txBox="1"/>
            <p:nvPr/>
          </p:nvSpPr>
          <p:spPr>
            <a:xfrm>
              <a:off x="8107736" y="5206618"/>
              <a:ext cx="425757" cy="284779"/>
            </a:xfrm>
            <a:prstGeom prst="rect">
              <a:avLst/>
            </a:prstGeom>
            <a:noFill/>
          </p:spPr>
          <p:txBody>
            <a:bodyPr wrap="none" rtlCol="0">
              <a:spAutoFit/>
            </a:bodyPr>
            <a:lstStyle/>
            <a:p>
              <a:r>
                <a:rPr lang="en-US" sz="788" dirty="0"/>
                <a:t>Q7</a:t>
              </a:r>
            </a:p>
          </p:txBody>
        </p:sp>
        <p:sp>
          <p:nvSpPr>
            <p:cNvPr id="169" name="TextBox 168">
              <a:extLst>
                <a:ext uri="{FF2B5EF4-FFF2-40B4-BE49-F238E27FC236}">
                  <a16:creationId xmlns:a16="http://schemas.microsoft.com/office/drawing/2014/main" id="{94C6959B-E219-4FBE-8C73-E2C89EDC33FD}"/>
                </a:ext>
              </a:extLst>
            </p:cNvPr>
            <p:cNvSpPr txBox="1"/>
            <p:nvPr/>
          </p:nvSpPr>
          <p:spPr>
            <a:xfrm>
              <a:off x="8373668" y="5203553"/>
              <a:ext cx="425757" cy="284779"/>
            </a:xfrm>
            <a:prstGeom prst="rect">
              <a:avLst/>
            </a:prstGeom>
            <a:noFill/>
          </p:spPr>
          <p:txBody>
            <a:bodyPr wrap="none" rtlCol="0">
              <a:spAutoFit/>
            </a:bodyPr>
            <a:lstStyle/>
            <a:p>
              <a:r>
                <a:rPr lang="en-US" sz="788" dirty="0"/>
                <a:t>Q8</a:t>
              </a:r>
            </a:p>
          </p:txBody>
        </p:sp>
      </p:grpSp>
      <p:grpSp>
        <p:nvGrpSpPr>
          <p:cNvPr id="178" name="Group 177">
            <a:extLst>
              <a:ext uri="{FF2B5EF4-FFF2-40B4-BE49-F238E27FC236}">
                <a16:creationId xmlns:a16="http://schemas.microsoft.com/office/drawing/2014/main" id="{0A5D043E-4F36-4DC2-91EF-2065991A3E6D}"/>
              </a:ext>
            </a:extLst>
          </p:cNvPr>
          <p:cNvGrpSpPr/>
          <p:nvPr/>
        </p:nvGrpSpPr>
        <p:grpSpPr>
          <a:xfrm>
            <a:off x="6629199" y="4813610"/>
            <a:ext cx="1042551" cy="219296"/>
            <a:chOff x="8927255" y="5569140"/>
            <a:chExt cx="1390068" cy="292395"/>
          </a:xfrm>
        </p:grpSpPr>
        <p:sp>
          <p:nvSpPr>
            <p:cNvPr id="170" name="TextBox 169">
              <a:extLst>
                <a:ext uri="{FF2B5EF4-FFF2-40B4-BE49-F238E27FC236}">
                  <a16:creationId xmlns:a16="http://schemas.microsoft.com/office/drawing/2014/main" id="{FA841E7A-2786-4D80-BBEE-748145CA9862}"/>
                </a:ext>
              </a:extLst>
            </p:cNvPr>
            <p:cNvSpPr txBox="1"/>
            <p:nvPr/>
          </p:nvSpPr>
          <p:spPr>
            <a:xfrm>
              <a:off x="8927255" y="5576248"/>
              <a:ext cx="425757" cy="284780"/>
            </a:xfrm>
            <a:prstGeom prst="rect">
              <a:avLst/>
            </a:prstGeom>
            <a:noFill/>
          </p:spPr>
          <p:txBody>
            <a:bodyPr wrap="none" rtlCol="0">
              <a:spAutoFit/>
            </a:bodyPr>
            <a:lstStyle/>
            <a:p>
              <a:r>
                <a:rPr lang="en-US" sz="788" dirty="0"/>
                <a:t>Q9</a:t>
              </a:r>
            </a:p>
          </p:txBody>
        </p:sp>
        <p:sp>
          <p:nvSpPr>
            <p:cNvPr id="171" name="TextBox 170">
              <a:extLst>
                <a:ext uri="{FF2B5EF4-FFF2-40B4-BE49-F238E27FC236}">
                  <a16:creationId xmlns:a16="http://schemas.microsoft.com/office/drawing/2014/main" id="{1702C39A-5E8B-4437-A071-0CCC0A0A0910}"/>
                </a:ext>
              </a:extLst>
            </p:cNvPr>
            <p:cNvSpPr txBox="1"/>
            <p:nvPr/>
          </p:nvSpPr>
          <p:spPr>
            <a:xfrm>
              <a:off x="9175739" y="5576755"/>
              <a:ext cx="500565" cy="284780"/>
            </a:xfrm>
            <a:prstGeom prst="rect">
              <a:avLst/>
            </a:prstGeom>
            <a:noFill/>
          </p:spPr>
          <p:txBody>
            <a:bodyPr wrap="none" rtlCol="0">
              <a:spAutoFit/>
            </a:bodyPr>
            <a:lstStyle/>
            <a:p>
              <a:r>
                <a:rPr lang="en-US" sz="788" dirty="0"/>
                <a:t>Q10</a:t>
              </a:r>
            </a:p>
          </p:txBody>
        </p:sp>
        <p:sp>
          <p:nvSpPr>
            <p:cNvPr id="172" name="TextBox 171">
              <a:extLst>
                <a:ext uri="{FF2B5EF4-FFF2-40B4-BE49-F238E27FC236}">
                  <a16:creationId xmlns:a16="http://schemas.microsoft.com/office/drawing/2014/main" id="{5A35F401-C1F7-48AC-B02C-5A88766461F7}"/>
                </a:ext>
              </a:extLst>
            </p:cNvPr>
            <p:cNvSpPr txBox="1"/>
            <p:nvPr/>
          </p:nvSpPr>
          <p:spPr>
            <a:xfrm>
              <a:off x="9510236" y="5569140"/>
              <a:ext cx="500565" cy="284780"/>
            </a:xfrm>
            <a:prstGeom prst="rect">
              <a:avLst/>
            </a:prstGeom>
            <a:noFill/>
          </p:spPr>
          <p:txBody>
            <a:bodyPr wrap="none" rtlCol="0">
              <a:spAutoFit/>
            </a:bodyPr>
            <a:lstStyle/>
            <a:p>
              <a:r>
                <a:rPr lang="en-US" sz="788" dirty="0"/>
                <a:t>Q11</a:t>
              </a:r>
            </a:p>
          </p:txBody>
        </p:sp>
        <p:sp>
          <p:nvSpPr>
            <p:cNvPr id="173" name="TextBox 172">
              <a:extLst>
                <a:ext uri="{FF2B5EF4-FFF2-40B4-BE49-F238E27FC236}">
                  <a16:creationId xmlns:a16="http://schemas.microsoft.com/office/drawing/2014/main" id="{6E3A39A0-B590-4C38-B6AA-98B39A6A27F9}"/>
                </a:ext>
              </a:extLst>
            </p:cNvPr>
            <p:cNvSpPr txBox="1"/>
            <p:nvPr/>
          </p:nvSpPr>
          <p:spPr>
            <a:xfrm>
              <a:off x="9816758" y="5569140"/>
              <a:ext cx="500565" cy="284780"/>
            </a:xfrm>
            <a:prstGeom prst="rect">
              <a:avLst/>
            </a:prstGeom>
            <a:noFill/>
          </p:spPr>
          <p:txBody>
            <a:bodyPr wrap="none" rtlCol="0">
              <a:spAutoFit/>
            </a:bodyPr>
            <a:lstStyle/>
            <a:p>
              <a:r>
                <a:rPr lang="en-US" sz="788" dirty="0"/>
                <a:t>Q12</a:t>
              </a:r>
            </a:p>
          </p:txBody>
        </p:sp>
      </p:grpSp>
      <p:cxnSp>
        <p:nvCxnSpPr>
          <p:cNvPr id="183" name="Straight Arrow Connector 182">
            <a:extLst>
              <a:ext uri="{FF2B5EF4-FFF2-40B4-BE49-F238E27FC236}">
                <a16:creationId xmlns:a16="http://schemas.microsoft.com/office/drawing/2014/main" id="{5ECA6DFD-655E-43AF-A7EA-ECB20EDBDBF2}"/>
              </a:ext>
            </a:extLst>
          </p:cNvPr>
          <p:cNvCxnSpPr>
            <a:cxnSpLocks/>
            <a:stCxn id="152" idx="2"/>
            <a:endCxn id="165" idx="0"/>
          </p:cNvCxnSpPr>
          <p:nvPr/>
        </p:nvCxnSpPr>
        <p:spPr>
          <a:xfrm flipH="1">
            <a:off x="5664099" y="4267953"/>
            <a:ext cx="503154" cy="118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CABA6C14-83C3-4664-A601-81FED6D63FEE}"/>
              </a:ext>
            </a:extLst>
          </p:cNvPr>
          <p:cNvCxnSpPr>
            <a:cxnSpLocks/>
            <a:stCxn id="152" idx="2"/>
            <a:endCxn id="166" idx="0"/>
          </p:cNvCxnSpPr>
          <p:nvPr/>
        </p:nvCxnSpPr>
        <p:spPr>
          <a:xfrm>
            <a:off x="6167253" y="4267953"/>
            <a:ext cx="829336" cy="97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7644C550-5601-4F86-B582-A69D48DB3151}"/>
              </a:ext>
            </a:extLst>
          </p:cNvPr>
          <p:cNvCxnSpPr>
            <a:cxnSpLocks/>
            <a:stCxn id="153" idx="2"/>
            <a:endCxn id="155" idx="0"/>
          </p:cNvCxnSpPr>
          <p:nvPr/>
        </p:nvCxnSpPr>
        <p:spPr>
          <a:xfrm flipH="1">
            <a:off x="5717356" y="4588297"/>
            <a:ext cx="391177" cy="231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EBF7DDEB-ECF4-42F3-A31D-78126F287D79}"/>
              </a:ext>
            </a:extLst>
          </p:cNvPr>
          <p:cNvCxnSpPr>
            <a:cxnSpLocks/>
            <a:stCxn id="153" idx="2"/>
            <a:endCxn id="167" idx="0"/>
          </p:cNvCxnSpPr>
          <p:nvPr/>
        </p:nvCxnSpPr>
        <p:spPr>
          <a:xfrm flipH="1">
            <a:off x="5907135" y="4588297"/>
            <a:ext cx="201398" cy="231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F520C841-F1D6-4CB1-A048-CF15D7B531D4}"/>
              </a:ext>
            </a:extLst>
          </p:cNvPr>
          <p:cNvCxnSpPr>
            <a:cxnSpLocks/>
            <a:stCxn id="153" idx="2"/>
            <a:endCxn id="168" idx="0"/>
          </p:cNvCxnSpPr>
          <p:nvPr/>
        </p:nvCxnSpPr>
        <p:spPr>
          <a:xfrm flipH="1">
            <a:off x="6093177" y="4588297"/>
            <a:ext cx="15356" cy="225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C809801A-6E30-4906-9ADD-DE021350345B}"/>
              </a:ext>
            </a:extLst>
          </p:cNvPr>
          <p:cNvCxnSpPr>
            <a:cxnSpLocks/>
            <a:stCxn id="153" idx="2"/>
            <a:endCxn id="169" idx="0"/>
          </p:cNvCxnSpPr>
          <p:nvPr/>
        </p:nvCxnSpPr>
        <p:spPr>
          <a:xfrm>
            <a:off x="6108533" y="4588297"/>
            <a:ext cx="184093" cy="223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DCC6C3B4-EB58-4CFF-9361-A80E0381BBEE}"/>
              </a:ext>
            </a:extLst>
          </p:cNvPr>
          <p:cNvCxnSpPr>
            <a:cxnSpLocks/>
            <a:stCxn id="154" idx="2"/>
            <a:endCxn id="170" idx="0"/>
          </p:cNvCxnSpPr>
          <p:nvPr/>
        </p:nvCxnSpPr>
        <p:spPr>
          <a:xfrm>
            <a:off x="6545811" y="4602698"/>
            <a:ext cx="243045" cy="216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2495D4C4-2F1F-4E8B-BBAE-33F0D0E7FC2A}"/>
              </a:ext>
            </a:extLst>
          </p:cNvPr>
          <p:cNvCxnSpPr>
            <a:cxnSpLocks/>
            <a:stCxn id="154" idx="2"/>
            <a:endCxn id="173" idx="0"/>
          </p:cNvCxnSpPr>
          <p:nvPr/>
        </p:nvCxnSpPr>
        <p:spPr>
          <a:xfrm>
            <a:off x="6545811" y="4602698"/>
            <a:ext cx="938227" cy="210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D83B38B7-61FB-4B64-A3FF-326D8DA8E609}"/>
              </a:ext>
            </a:extLst>
          </p:cNvPr>
          <p:cNvCxnSpPr>
            <a:cxnSpLocks/>
            <a:stCxn id="154" idx="2"/>
            <a:endCxn id="171" idx="0"/>
          </p:cNvCxnSpPr>
          <p:nvPr/>
        </p:nvCxnSpPr>
        <p:spPr>
          <a:xfrm>
            <a:off x="6545811" y="4602698"/>
            <a:ext cx="457461" cy="216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D606ED5E-7C5F-4898-B843-CC9977BE889C}"/>
              </a:ext>
            </a:extLst>
          </p:cNvPr>
          <p:cNvCxnSpPr>
            <a:cxnSpLocks/>
            <a:stCxn id="154" idx="2"/>
            <a:endCxn id="172" idx="0"/>
          </p:cNvCxnSpPr>
          <p:nvPr/>
        </p:nvCxnSpPr>
        <p:spPr>
          <a:xfrm>
            <a:off x="6545811" y="4602698"/>
            <a:ext cx="708334" cy="210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59E113B1-E210-40FB-8997-ABC8D465DC50}"/>
              </a:ext>
            </a:extLst>
          </p:cNvPr>
          <p:cNvSpPr txBox="1"/>
          <p:nvPr/>
        </p:nvSpPr>
        <p:spPr>
          <a:xfrm>
            <a:off x="6213363" y="5246447"/>
            <a:ext cx="1166686" cy="646331"/>
          </a:xfrm>
          <a:prstGeom prst="rect">
            <a:avLst/>
          </a:prstGeom>
          <a:noFill/>
        </p:spPr>
        <p:txBody>
          <a:bodyPr wrap="square">
            <a:spAutoFit/>
          </a:bodyPr>
          <a:lstStyle/>
          <a:p>
            <a:r>
              <a:rPr lang="en-US" dirty="0"/>
              <a:t>Quad-tree</a:t>
            </a:r>
          </a:p>
        </p:txBody>
      </p:sp>
      <p:sp>
        <p:nvSpPr>
          <p:cNvPr id="229" name="Rectangle 228">
            <a:extLst>
              <a:ext uri="{FF2B5EF4-FFF2-40B4-BE49-F238E27FC236}">
                <a16:creationId xmlns:a16="http://schemas.microsoft.com/office/drawing/2014/main" id="{0BC90825-166F-4E27-BFB4-2C6607E19996}"/>
              </a:ext>
            </a:extLst>
          </p:cNvPr>
          <p:cNvSpPr/>
          <p:nvPr/>
        </p:nvSpPr>
        <p:spPr>
          <a:xfrm>
            <a:off x="4119547" y="3987491"/>
            <a:ext cx="4966450" cy="1518419"/>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灯片编号占位符 1">
            <a:extLst>
              <a:ext uri="{FF2B5EF4-FFF2-40B4-BE49-F238E27FC236}">
                <a16:creationId xmlns:a16="http://schemas.microsoft.com/office/drawing/2014/main" id="{DE7EFFD6-D1FB-6D8C-5FEF-CD103560ACAF}"/>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182</a:t>
            </a:fld>
            <a:endParaRPr lang="zh-CN" altLang="en-US" spc="68" dirty="0"/>
          </a:p>
        </p:txBody>
      </p:sp>
      <p:sp>
        <p:nvSpPr>
          <p:cNvPr id="8" name="文本占位符 7">
            <a:extLst>
              <a:ext uri="{FF2B5EF4-FFF2-40B4-BE49-F238E27FC236}">
                <a16:creationId xmlns:a16="http://schemas.microsoft.com/office/drawing/2014/main" id="{1DC216A7-619D-C046-A8BA-BF25AC6B1EFC}"/>
              </a:ext>
            </a:extLst>
          </p:cNvPr>
          <p:cNvSpPr>
            <a:spLocks noGrp="1"/>
          </p:cNvSpPr>
          <p:nvPr>
            <p:ph type="body" sz="quarter" idx="13"/>
          </p:nvPr>
        </p:nvSpPr>
        <p:spPr>
          <a:xfrm>
            <a:off x="1163256" y="87341"/>
            <a:ext cx="7986015" cy="630942"/>
          </a:xfrm>
        </p:spPr>
        <p:txBody>
          <a:bodyPr/>
          <a:lstStyle/>
          <a:p>
            <a:r>
              <a:rPr lang="en-US" altLang="zh-CN" dirty="0"/>
              <a:t>Reduce Computation Load</a:t>
            </a:r>
          </a:p>
          <a:p>
            <a:endParaRPr lang="zh-CN" altLang="en-US" dirty="0"/>
          </a:p>
        </p:txBody>
      </p:sp>
      <p:sp>
        <p:nvSpPr>
          <p:cNvPr id="113" name="Oval 112">
            <a:extLst>
              <a:ext uri="{FF2B5EF4-FFF2-40B4-BE49-F238E27FC236}">
                <a16:creationId xmlns:a16="http://schemas.microsoft.com/office/drawing/2014/main" id="{7B9F1607-D2E5-4E40-8FFA-F36452098F9E}"/>
              </a:ext>
            </a:extLst>
          </p:cNvPr>
          <p:cNvSpPr/>
          <p:nvPr/>
        </p:nvSpPr>
        <p:spPr>
          <a:xfrm>
            <a:off x="4804665" y="2654358"/>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A57A06A9-1488-439C-8A23-70CC6717D42A}"/>
              </a:ext>
            </a:extLst>
          </p:cNvPr>
          <p:cNvSpPr/>
          <p:nvPr/>
        </p:nvSpPr>
        <p:spPr>
          <a:xfrm>
            <a:off x="4918965" y="2768658"/>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4082E6F5-F4CD-4D7A-B693-CFDD1F5B1BF6}"/>
              </a:ext>
            </a:extLst>
          </p:cNvPr>
          <p:cNvSpPr/>
          <p:nvPr/>
        </p:nvSpPr>
        <p:spPr>
          <a:xfrm>
            <a:off x="4765428" y="2866903"/>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6E1F1A8B-3211-4DB6-B8C5-4C97A69160AB}"/>
              </a:ext>
            </a:extLst>
          </p:cNvPr>
          <p:cNvSpPr/>
          <p:nvPr/>
        </p:nvSpPr>
        <p:spPr>
          <a:xfrm>
            <a:off x="5261865" y="2648889"/>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DA7B6EDE-0811-4067-9A04-5E940A888701}"/>
              </a:ext>
            </a:extLst>
          </p:cNvPr>
          <p:cNvSpPr/>
          <p:nvPr/>
        </p:nvSpPr>
        <p:spPr>
          <a:xfrm>
            <a:off x="5376165" y="2732832"/>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76C453B9-9050-4873-80BD-B5671277F9DE}"/>
              </a:ext>
            </a:extLst>
          </p:cNvPr>
          <p:cNvSpPr/>
          <p:nvPr/>
        </p:nvSpPr>
        <p:spPr>
          <a:xfrm>
            <a:off x="5261865" y="2806234"/>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DFE235F3-0028-4F84-B251-309A4EFDA1D8}"/>
              </a:ext>
            </a:extLst>
          </p:cNvPr>
          <p:cNvSpPr/>
          <p:nvPr/>
        </p:nvSpPr>
        <p:spPr>
          <a:xfrm>
            <a:off x="5204715" y="2922195"/>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D66C337A-B2B6-4637-8DF1-7C852DE68441}"/>
              </a:ext>
            </a:extLst>
          </p:cNvPr>
          <p:cNvSpPr/>
          <p:nvPr/>
        </p:nvSpPr>
        <p:spPr>
          <a:xfrm>
            <a:off x="5366570" y="2615119"/>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5FF8036-FBFC-4B97-804B-B1C58C3D7DF5}"/>
              </a:ext>
            </a:extLst>
          </p:cNvPr>
          <p:cNvSpPr/>
          <p:nvPr/>
        </p:nvSpPr>
        <p:spPr>
          <a:xfrm>
            <a:off x="4402056" y="3289351"/>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07894275-5533-4444-9112-25AEC9E4818E}"/>
              </a:ext>
            </a:extLst>
          </p:cNvPr>
          <p:cNvSpPr/>
          <p:nvPr/>
        </p:nvSpPr>
        <p:spPr>
          <a:xfrm>
            <a:off x="4810636" y="3067201"/>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2A14A14A-D411-4DDF-8E5B-89A1161BFDDA}"/>
              </a:ext>
            </a:extLst>
          </p:cNvPr>
          <p:cNvSpPr/>
          <p:nvPr/>
        </p:nvSpPr>
        <p:spPr>
          <a:xfrm>
            <a:off x="5454639" y="3187141"/>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A40C63DC-E5D5-41C0-8170-A856AC42A58B}"/>
              </a:ext>
            </a:extLst>
          </p:cNvPr>
          <p:cNvSpPr/>
          <p:nvPr/>
        </p:nvSpPr>
        <p:spPr>
          <a:xfrm>
            <a:off x="5400046" y="3265616"/>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03074A0B-0BFE-44BB-8D67-E0E560347A7F}"/>
              </a:ext>
            </a:extLst>
          </p:cNvPr>
          <p:cNvSpPr/>
          <p:nvPr/>
        </p:nvSpPr>
        <p:spPr>
          <a:xfrm>
            <a:off x="4480531" y="3198895"/>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597EE364-8DEC-4834-ABBE-21823560CCE5}"/>
              </a:ext>
            </a:extLst>
          </p:cNvPr>
          <p:cNvSpPr/>
          <p:nvPr/>
        </p:nvSpPr>
        <p:spPr>
          <a:xfrm>
            <a:off x="4589713" y="3280036"/>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4F281C1A-1AD5-41B0-BA68-9FB2C53DB1ED}"/>
              </a:ext>
            </a:extLst>
          </p:cNvPr>
          <p:cNvSpPr/>
          <p:nvPr/>
        </p:nvSpPr>
        <p:spPr>
          <a:xfrm>
            <a:off x="5243952" y="3181256"/>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3D5B09E7-0B24-4BB0-9EA1-F62930A00F30}"/>
              </a:ext>
            </a:extLst>
          </p:cNvPr>
          <p:cNvSpPr/>
          <p:nvPr/>
        </p:nvSpPr>
        <p:spPr>
          <a:xfrm>
            <a:off x="5533114" y="3313503"/>
            <a:ext cx="78475" cy="78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E664B553-F245-4E22-9E06-49BBBD7A32C8}"/>
              </a:ext>
            </a:extLst>
          </p:cNvPr>
          <p:cNvSpPr/>
          <p:nvPr/>
        </p:nvSpPr>
        <p:spPr>
          <a:xfrm>
            <a:off x="4381747" y="2595777"/>
            <a:ext cx="1265471" cy="7875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C3999404-17A1-4966-AA8A-0B1907E839AC}"/>
              </a:ext>
            </a:extLst>
          </p:cNvPr>
          <p:cNvCxnSpPr>
            <a:cxnSpLocks/>
          </p:cNvCxnSpPr>
          <p:nvPr/>
        </p:nvCxnSpPr>
        <p:spPr>
          <a:xfrm>
            <a:off x="4378354" y="3178346"/>
            <a:ext cx="12688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D29C224-91E6-4B6C-B710-1A8BC47C3A5B}"/>
              </a:ext>
            </a:extLst>
          </p:cNvPr>
          <p:cNvCxnSpPr>
            <a:cxnSpLocks/>
          </p:cNvCxnSpPr>
          <p:nvPr/>
        </p:nvCxnSpPr>
        <p:spPr>
          <a:xfrm flipV="1">
            <a:off x="5322329" y="2590488"/>
            <a:ext cx="0" cy="792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5F7BC8E-667C-40FC-BD89-FB0E4F049F08}"/>
              </a:ext>
            </a:extLst>
          </p:cNvPr>
          <p:cNvCxnSpPr>
            <a:cxnSpLocks/>
          </p:cNvCxnSpPr>
          <p:nvPr/>
        </p:nvCxnSpPr>
        <p:spPr>
          <a:xfrm>
            <a:off x="4378354" y="2790385"/>
            <a:ext cx="12688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021192D-80D3-4AEE-AB4E-21B29605388E}"/>
              </a:ext>
            </a:extLst>
          </p:cNvPr>
          <p:cNvCxnSpPr>
            <a:cxnSpLocks/>
          </p:cNvCxnSpPr>
          <p:nvPr/>
        </p:nvCxnSpPr>
        <p:spPr>
          <a:xfrm flipV="1">
            <a:off x="4696418" y="2595776"/>
            <a:ext cx="0" cy="7826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ED2C985-398C-4CA0-9DC4-7229B9437E9C}"/>
              </a:ext>
            </a:extLst>
          </p:cNvPr>
          <p:cNvCxnSpPr>
            <a:cxnSpLocks/>
          </p:cNvCxnSpPr>
          <p:nvPr/>
        </p:nvCxnSpPr>
        <p:spPr>
          <a:xfrm>
            <a:off x="4381747" y="2997541"/>
            <a:ext cx="126547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C4321A5-EAF5-429E-8E58-E6A5B81738BC}"/>
              </a:ext>
            </a:extLst>
          </p:cNvPr>
          <p:cNvCxnSpPr>
            <a:cxnSpLocks/>
          </p:cNvCxnSpPr>
          <p:nvPr/>
        </p:nvCxnSpPr>
        <p:spPr>
          <a:xfrm flipV="1">
            <a:off x="5022845" y="2595777"/>
            <a:ext cx="0" cy="7875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C88C6B42-9609-4CEC-9051-2DB01CAC14C1}"/>
              </a:ext>
            </a:extLst>
          </p:cNvPr>
          <p:cNvSpPr/>
          <p:nvPr/>
        </p:nvSpPr>
        <p:spPr>
          <a:xfrm>
            <a:off x="4119956" y="2309392"/>
            <a:ext cx="1683725" cy="1518419"/>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7E114EC0-5E6E-4941-8C4F-E30CEA788C10}"/>
              </a:ext>
            </a:extLst>
          </p:cNvPr>
          <p:cNvSpPr txBox="1"/>
          <p:nvPr/>
        </p:nvSpPr>
        <p:spPr>
          <a:xfrm>
            <a:off x="4524745" y="3471182"/>
            <a:ext cx="1162370" cy="646331"/>
          </a:xfrm>
          <a:prstGeom prst="rect">
            <a:avLst/>
          </a:prstGeom>
          <a:noFill/>
        </p:spPr>
        <p:txBody>
          <a:bodyPr wrap="square">
            <a:spAutoFit/>
          </a:bodyPr>
          <a:lstStyle/>
          <a:p>
            <a:r>
              <a:rPr lang="en-US" dirty="0"/>
              <a:t>Grid index</a:t>
            </a:r>
          </a:p>
        </p:txBody>
      </p:sp>
      <p:pic>
        <p:nvPicPr>
          <p:cNvPr id="145" name="Picture 2">
            <a:extLst>
              <a:ext uri="{FF2B5EF4-FFF2-40B4-BE49-F238E27FC236}">
                <a16:creationId xmlns:a16="http://schemas.microsoft.com/office/drawing/2014/main" id="{18AF28D3-F9D4-727B-5490-3218E37B5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9862" y="4054368"/>
            <a:ext cx="1253354" cy="1253354"/>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6">
            <a:extLst>
              <a:ext uri="{FF2B5EF4-FFF2-40B4-BE49-F238E27FC236}">
                <a16:creationId xmlns:a16="http://schemas.microsoft.com/office/drawing/2014/main" id="{C94E18EE-D5BB-4C66-2686-36CB95EF01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a:stretch/>
        </p:blipFill>
        <p:spPr bwMode="auto">
          <a:xfrm>
            <a:off x="150194" y="4082510"/>
            <a:ext cx="1909488" cy="1247012"/>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6">
            <a:extLst>
              <a:ext uri="{FF2B5EF4-FFF2-40B4-BE49-F238E27FC236}">
                <a16:creationId xmlns:a16="http://schemas.microsoft.com/office/drawing/2014/main" id="{6B65281B-3AAC-CC53-AABE-CC8AD5753A0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396"/>
          <a:stretch/>
        </p:blipFill>
        <p:spPr bwMode="auto">
          <a:xfrm>
            <a:off x="2081194" y="4357479"/>
            <a:ext cx="1961590" cy="525311"/>
          </a:xfrm>
          <a:prstGeom prst="rect">
            <a:avLst/>
          </a:prstGeom>
          <a:noFill/>
          <a:extLst>
            <a:ext uri="{909E8E84-426E-40DD-AFC4-6F175D3DCCD1}">
              <a14:hiddenFill xmlns:a14="http://schemas.microsoft.com/office/drawing/2010/main">
                <a:solidFill>
                  <a:srgbClr val="FFFFFF"/>
                </a:solidFill>
              </a14:hiddenFill>
            </a:ext>
          </a:extLst>
        </p:spPr>
      </p:pic>
      <p:sp>
        <p:nvSpPr>
          <p:cNvPr id="157" name="Rectangle 139">
            <a:extLst>
              <a:ext uri="{FF2B5EF4-FFF2-40B4-BE49-F238E27FC236}">
                <a16:creationId xmlns:a16="http://schemas.microsoft.com/office/drawing/2014/main" id="{E9C74EB5-0F70-B430-A185-72CD27516F36}"/>
              </a:ext>
            </a:extLst>
          </p:cNvPr>
          <p:cNvSpPr/>
          <p:nvPr/>
        </p:nvSpPr>
        <p:spPr>
          <a:xfrm>
            <a:off x="5930821" y="2301781"/>
            <a:ext cx="3155176" cy="1518419"/>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extBox 140">
            <a:extLst>
              <a:ext uri="{FF2B5EF4-FFF2-40B4-BE49-F238E27FC236}">
                <a16:creationId xmlns:a16="http://schemas.microsoft.com/office/drawing/2014/main" id="{068F3406-15D3-7656-C5FE-FD57E8ABDA22}"/>
              </a:ext>
            </a:extLst>
          </p:cNvPr>
          <p:cNvSpPr txBox="1"/>
          <p:nvPr/>
        </p:nvSpPr>
        <p:spPr>
          <a:xfrm>
            <a:off x="7748636" y="2959622"/>
            <a:ext cx="1162370" cy="369332"/>
          </a:xfrm>
          <a:prstGeom prst="rect">
            <a:avLst/>
          </a:prstGeom>
          <a:noFill/>
        </p:spPr>
        <p:txBody>
          <a:bodyPr wrap="square">
            <a:spAutoFit/>
          </a:bodyPr>
          <a:lstStyle/>
          <a:p>
            <a:r>
              <a:rPr lang="en-US" dirty="0"/>
              <a:t>KD-tree</a:t>
            </a:r>
          </a:p>
        </p:txBody>
      </p:sp>
    </p:spTree>
    <p:custDataLst>
      <p:tags r:id="rId1"/>
    </p:custDataLst>
    <p:extLst>
      <p:ext uri="{BB962C8B-B14F-4D97-AF65-F5344CB8AC3E}">
        <p14:creationId xmlns:p14="http://schemas.microsoft.com/office/powerpoint/2010/main" val="39870450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53E5882-6615-4A6C-A18A-05B50B6F5F0E}"/>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183</a:t>
            </a:fld>
            <a:endParaRPr lang="zh-CN" altLang="en-US" spc="68" dirty="0"/>
          </a:p>
        </p:txBody>
      </p:sp>
      <p:sp>
        <p:nvSpPr>
          <p:cNvPr id="3" name="文本占位符 2">
            <a:extLst>
              <a:ext uri="{FF2B5EF4-FFF2-40B4-BE49-F238E27FC236}">
                <a16:creationId xmlns:a16="http://schemas.microsoft.com/office/drawing/2014/main" id="{BCCEE6C8-23E6-4E96-97EE-6C8F30E93D89}"/>
              </a:ext>
            </a:extLst>
          </p:cNvPr>
          <p:cNvSpPr>
            <a:spLocks noGrp="1"/>
          </p:cNvSpPr>
          <p:nvPr>
            <p:ph type="body" sz="quarter" idx="13"/>
          </p:nvPr>
        </p:nvSpPr>
        <p:spPr/>
        <p:txBody>
          <a:bodyPr/>
          <a:lstStyle/>
          <a:p>
            <a:endParaRPr lang="zh-CN" altLang="en-US"/>
          </a:p>
        </p:txBody>
      </p:sp>
      <p:sp>
        <p:nvSpPr>
          <p:cNvPr id="4" name="TextBox 2">
            <a:extLst>
              <a:ext uri="{FF2B5EF4-FFF2-40B4-BE49-F238E27FC236}">
                <a16:creationId xmlns:a16="http://schemas.microsoft.com/office/drawing/2014/main" id="{07EC8ED9-4152-4296-B4F1-834630B0401A}"/>
              </a:ext>
            </a:extLst>
          </p:cNvPr>
          <p:cNvSpPr txBox="1"/>
          <p:nvPr/>
        </p:nvSpPr>
        <p:spPr>
          <a:xfrm>
            <a:off x="662172" y="2143712"/>
            <a:ext cx="8248832" cy="2677656"/>
          </a:xfrm>
          <a:prstGeom prst="rect">
            <a:avLst/>
          </a:prstGeom>
          <a:noFill/>
        </p:spPr>
        <p:txBody>
          <a:bodyPr wrap="square" rtlCol="0">
            <a:spAutoFit/>
          </a:bodyPr>
          <a:lstStyle/>
          <a:p>
            <a:pPr marL="257175" indent="-257175">
              <a:buFont typeface="Arial" panose="020B0604020202020204" pitchFamily="34" charset="0"/>
              <a:buChar char="•"/>
            </a:pPr>
            <a:r>
              <a:rPr lang="zh-CN" altLang="en-US" sz="2100" dirty="0"/>
              <a:t>高复杂性</a:t>
            </a:r>
            <a:r>
              <a:rPr lang="en-US" altLang="zh-CN" sz="2100" dirty="0"/>
              <a:t>(high complexity)</a:t>
            </a:r>
          </a:p>
          <a:p>
            <a:pPr marL="600075" lvl="1" indent="-257175">
              <a:buFont typeface="Arial" panose="020B0604020202020204" pitchFamily="34" charset="0"/>
              <a:buChar char="•"/>
            </a:pPr>
            <a:r>
              <a:rPr lang="zh-CN" altLang="en-US" sz="2100" dirty="0"/>
              <a:t>现实中的多边形可以是非常复杂的</a:t>
            </a:r>
            <a:endParaRPr lang="en-US" altLang="zh-CN" sz="2100" dirty="0"/>
          </a:p>
          <a:p>
            <a:pPr marL="257175" indent="-257175">
              <a:buFont typeface="Arial" panose="020B0604020202020204" pitchFamily="34" charset="0"/>
              <a:buChar char="•"/>
            </a:pPr>
            <a:r>
              <a:rPr lang="zh-CN" altLang="en-US" sz="2100" dirty="0"/>
              <a:t>高维度</a:t>
            </a:r>
            <a:r>
              <a:rPr lang="en-US" altLang="zh-CN" sz="2100" dirty="0"/>
              <a:t>(high dimension)</a:t>
            </a:r>
          </a:p>
          <a:p>
            <a:pPr marL="600075" lvl="1" indent="-257175">
              <a:buFont typeface="Arial" panose="020B0604020202020204" pitchFamily="34" charset="0"/>
              <a:buChar char="•"/>
            </a:pPr>
            <a:r>
              <a:rPr lang="zh-CN" altLang="en-US" sz="2100" dirty="0"/>
              <a:t>三维表示模型进一步增加了数据的复杂性</a:t>
            </a:r>
            <a:endParaRPr lang="en-US" altLang="zh-CN" sz="2100" dirty="0"/>
          </a:p>
          <a:p>
            <a:pPr marL="257175" indent="-257175">
              <a:buFont typeface="Arial" panose="020B0604020202020204" pitchFamily="34" charset="0"/>
              <a:buChar char="•"/>
            </a:pPr>
            <a:r>
              <a:rPr lang="zh-CN" altLang="en-US" sz="2100" dirty="0"/>
              <a:t>高数据量</a:t>
            </a:r>
            <a:r>
              <a:rPr lang="en-US" altLang="zh-CN" sz="2100" dirty="0"/>
              <a:t>(high volume)</a:t>
            </a:r>
          </a:p>
          <a:p>
            <a:pPr marL="600075" lvl="1" indent="-257175">
              <a:buFont typeface="Arial" panose="020B0604020202020204" pitchFamily="34" charset="0"/>
              <a:buChar char="•"/>
            </a:pPr>
            <a:r>
              <a:rPr lang="zh-CN" altLang="en-US" sz="2100" dirty="0"/>
              <a:t>现实中单个数据集的数量也可能非常巨大</a:t>
            </a:r>
            <a:endParaRPr lang="en-US" altLang="zh-CN" sz="2100" dirty="0"/>
          </a:p>
          <a:p>
            <a:pPr marL="257175" indent="-257175">
              <a:buFont typeface="Arial" panose="020B0604020202020204" pitchFamily="34" charset="0"/>
              <a:buChar char="•"/>
            </a:pPr>
            <a:r>
              <a:rPr lang="zh-CN" altLang="en-US" sz="2100" dirty="0"/>
              <a:t>高效率</a:t>
            </a:r>
            <a:r>
              <a:rPr lang="en-US" altLang="zh-CN" sz="2100" dirty="0"/>
              <a:t>(high efficiency)</a:t>
            </a:r>
          </a:p>
          <a:p>
            <a:pPr marL="600075" lvl="1" indent="-257175">
              <a:buFont typeface="Arial" panose="020B0604020202020204" pitchFamily="34" charset="0"/>
              <a:buChar char="•"/>
            </a:pPr>
            <a:r>
              <a:rPr lang="zh-CN" altLang="en-US" sz="2100" dirty="0"/>
              <a:t>实时数据查询依然有很高的需求</a:t>
            </a:r>
            <a:endParaRPr lang="en-US" altLang="zh-CN" sz="2100" dirty="0"/>
          </a:p>
        </p:txBody>
      </p:sp>
      <p:sp>
        <p:nvSpPr>
          <p:cNvPr id="5" name="TextBox 4">
            <a:extLst>
              <a:ext uri="{FF2B5EF4-FFF2-40B4-BE49-F238E27FC236}">
                <a16:creationId xmlns:a16="http://schemas.microsoft.com/office/drawing/2014/main" id="{79ADA730-B8F9-48C5-BD3C-6AEBD2437E74}"/>
              </a:ext>
            </a:extLst>
          </p:cNvPr>
          <p:cNvSpPr txBox="1"/>
          <p:nvPr/>
        </p:nvSpPr>
        <p:spPr>
          <a:xfrm>
            <a:off x="0" y="1329144"/>
            <a:ext cx="5628464" cy="507831"/>
          </a:xfrm>
          <a:prstGeom prst="rect">
            <a:avLst/>
          </a:prstGeom>
          <a:noFill/>
        </p:spPr>
        <p:txBody>
          <a:bodyPr wrap="none" rtlCol="0">
            <a:spAutoFit/>
          </a:bodyPr>
          <a:lstStyle/>
          <a:p>
            <a:r>
              <a:rPr lang="zh-CN" altLang="en-US" sz="2700" dirty="0"/>
              <a:t>空间（</a:t>
            </a:r>
            <a:r>
              <a:rPr lang="en-US" altLang="zh-CN" sz="2700" dirty="0"/>
              <a:t>GIS</a:t>
            </a:r>
            <a:r>
              <a:rPr lang="zh-CN" altLang="en-US" sz="2700" dirty="0"/>
              <a:t>）大数据处理面临的挑战</a:t>
            </a:r>
            <a:endParaRPr lang="en-US" sz="2700" dirty="0"/>
          </a:p>
        </p:txBody>
      </p:sp>
    </p:spTree>
    <p:extLst>
      <p:ext uri="{BB962C8B-B14F-4D97-AF65-F5344CB8AC3E}">
        <p14:creationId xmlns:p14="http://schemas.microsoft.com/office/powerpoint/2010/main" val="45391541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1">
            <a:extLst>
              <a:ext uri="{FF2B5EF4-FFF2-40B4-BE49-F238E27FC236}">
                <a16:creationId xmlns:a16="http://schemas.microsoft.com/office/drawing/2014/main" id="{3E875890-A58E-035D-D029-2770D9FDA275}"/>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184</a:t>
            </a:fld>
            <a:endParaRPr lang="zh-CN" altLang="en-US" spc="68" dirty="0"/>
          </a:p>
        </p:txBody>
      </p:sp>
      <p:sp>
        <p:nvSpPr>
          <p:cNvPr id="2" name="文本占位符 1">
            <a:extLst>
              <a:ext uri="{FF2B5EF4-FFF2-40B4-BE49-F238E27FC236}">
                <a16:creationId xmlns:a16="http://schemas.microsoft.com/office/drawing/2014/main" id="{0A4C2EC8-BF85-1A8B-2DC3-98F2EF3B356D}"/>
              </a:ext>
            </a:extLst>
          </p:cNvPr>
          <p:cNvSpPr>
            <a:spLocks noGrp="1"/>
          </p:cNvSpPr>
          <p:nvPr>
            <p:ph type="body" sz="quarter" idx="13"/>
          </p:nvPr>
        </p:nvSpPr>
        <p:spPr/>
        <p:txBody>
          <a:bodyPr/>
          <a:lstStyle/>
          <a:p>
            <a:r>
              <a:rPr lang="en-US" altLang="zh-CN" dirty="0"/>
              <a:t>Spatial Big Data Management</a:t>
            </a:r>
            <a:endParaRPr lang="zh-CN" altLang="en-US" dirty="0"/>
          </a:p>
        </p:txBody>
      </p:sp>
      <p:sp>
        <p:nvSpPr>
          <p:cNvPr id="4" name="TextBox 24">
            <a:extLst>
              <a:ext uri="{FF2B5EF4-FFF2-40B4-BE49-F238E27FC236}">
                <a16:creationId xmlns:a16="http://schemas.microsoft.com/office/drawing/2014/main" id="{6EBE7F80-E35A-B6AD-B707-5D83858426E4}"/>
              </a:ext>
            </a:extLst>
          </p:cNvPr>
          <p:cNvSpPr txBox="1"/>
          <p:nvPr/>
        </p:nvSpPr>
        <p:spPr>
          <a:xfrm>
            <a:off x="1" y="1407511"/>
            <a:ext cx="1829347" cy="507831"/>
          </a:xfrm>
          <a:prstGeom prst="rect">
            <a:avLst/>
          </a:prstGeom>
          <a:noFill/>
        </p:spPr>
        <p:txBody>
          <a:bodyPr wrap="none" rtlCol="0">
            <a:spAutoFit/>
          </a:bodyPr>
          <a:lstStyle/>
          <a:p>
            <a:pPr marL="257175" indent="-257175">
              <a:buFont typeface="Arial" panose="020B0604020202020204" pitchFamily="34" charset="0"/>
              <a:buChar char="•"/>
            </a:pPr>
            <a:r>
              <a:rPr lang="zh-CN" altLang="en-US" sz="2700" dirty="0"/>
              <a:t>高数据量</a:t>
            </a:r>
            <a:endParaRPr lang="en-US" altLang="zh-CN" sz="2700" dirty="0"/>
          </a:p>
        </p:txBody>
      </p:sp>
      <p:sp>
        <p:nvSpPr>
          <p:cNvPr id="5" name="TextBox 27">
            <a:extLst>
              <a:ext uri="{FF2B5EF4-FFF2-40B4-BE49-F238E27FC236}">
                <a16:creationId xmlns:a16="http://schemas.microsoft.com/office/drawing/2014/main" id="{D8CC5EB4-17DF-4C21-F291-E7D85ED4C0B5}"/>
              </a:ext>
            </a:extLst>
          </p:cNvPr>
          <p:cNvSpPr txBox="1"/>
          <p:nvPr/>
        </p:nvSpPr>
        <p:spPr>
          <a:xfrm>
            <a:off x="430315" y="2432972"/>
            <a:ext cx="7819655" cy="415498"/>
          </a:xfrm>
          <a:prstGeom prst="rect">
            <a:avLst/>
          </a:prstGeom>
          <a:noFill/>
        </p:spPr>
        <p:txBody>
          <a:bodyPr wrap="square" rtlCol="0">
            <a:spAutoFit/>
          </a:bodyPr>
          <a:lstStyle/>
          <a:p>
            <a:pPr marL="600075" lvl="1" indent="-257175">
              <a:buFont typeface="Arial" panose="020B0604020202020204" pitchFamily="34" charset="0"/>
              <a:buChar char="•"/>
            </a:pPr>
            <a:r>
              <a:rPr lang="zh-CN" altLang="en-US" sz="2100" dirty="0"/>
              <a:t>现实中单个数据集的数量可能非常巨大</a:t>
            </a:r>
            <a:r>
              <a:rPr lang="en-US" altLang="zh-CN" sz="2100" dirty="0"/>
              <a:t>	</a:t>
            </a:r>
          </a:p>
        </p:txBody>
      </p:sp>
      <p:pic>
        <p:nvPicPr>
          <p:cNvPr id="6" name="Picture 2">
            <a:extLst>
              <a:ext uri="{FF2B5EF4-FFF2-40B4-BE49-F238E27FC236}">
                <a16:creationId xmlns:a16="http://schemas.microsoft.com/office/drawing/2014/main" id="{C3D9571E-B594-78C2-F312-F9D57D78E476}"/>
              </a:ext>
            </a:extLst>
          </p:cNvPr>
          <p:cNvPicPr>
            <a:picLocks noChangeAspect="1"/>
          </p:cNvPicPr>
          <p:nvPr/>
        </p:nvPicPr>
        <p:blipFill>
          <a:blip r:embed="rId3"/>
          <a:stretch>
            <a:fillRect/>
          </a:stretch>
        </p:blipFill>
        <p:spPr>
          <a:xfrm>
            <a:off x="6337158" y="3429000"/>
            <a:ext cx="2495023" cy="1535224"/>
          </a:xfrm>
          <a:prstGeom prst="rect">
            <a:avLst/>
          </a:prstGeom>
        </p:spPr>
      </p:pic>
      <p:pic>
        <p:nvPicPr>
          <p:cNvPr id="8" name="Picture 2" descr="Geotagged Tweets: Yesterday, Today and Tomorrow - Marta Severo">
            <a:extLst>
              <a:ext uri="{FF2B5EF4-FFF2-40B4-BE49-F238E27FC236}">
                <a16:creationId xmlns:a16="http://schemas.microsoft.com/office/drawing/2014/main" id="{618151A3-C4FF-8D10-C71E-E49AC149B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745" y="3429000"/>
            <a:ext cx="2658938" cy="1536741"/>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E59B0E04-017D-8CFA-5000-239ACCABE80D}"/>
              </a:ext>
            </a:extLst>
          </p:cNvPr>
          <p:cNvPicPr>
            <a:picLocks noChangeAspect="1"/>
          </p:cNvPicPr>
          <p:nvPr/>
        </p:nvPicPr>
        <p:blipFill>
          <a:blip r:embed="rId5"/>
          <a:stretch>
            <a:fillRect/>
          </a:stretch>
        </p:blipFill>
        <p:spPr>
          <a:xfrm>
            <a:off x="3664618" y="3429000"/>
            <a:ext cx="2394848" cy="1535224"/>
          </a:xfrm>
          <a:prstGeom prst="rect">
            <a:avLst/>
          </a:prstGeom>
        </p:spPr>
      </p:pic>
    </p:spTree>
    <p:extLst>
      <p:ext uri="{BB962C8B-B14F-4D97-AF65-F5344CB8AC3E}">
        <p14:creationId xmlns:p14="http://schemas.microsoft.com/office/powerpoint/2010/main" val="26168293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9BF71A9-33B1-7E9C-4376-D32BF5CD5D70}"/>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185</a:t>
            </a:fld>
            <a:endParaRPr lang="zh-CN" altLang="en-US" spc="68" dirty="0"/>
          </a:p>
        </p:txBody>
      </p:sp>
      <p:sp>
        <p:nvSpPr>
          <p:cNvPr id="3" name="文本占位符 2">
            <a:extLst>
              <a:ext uri="{FF2B5EF4-FFF2-40B4-BE49-F238E27FC236}">
                <a16:creationId xmlns:a16="http://schemas.microsoft.com/office/drawing/2014/main" id="{1014ADF9-2090-9A41-7124-CEB26CCD4E74}"/>
              </a:ext>
            </a:extLst>
          </p:cNvPr>
          <p:cNvSpPr>
            <a:spLocks noGrp="1"/>
          </p:cNvSpPr>
          <p:nvPr>
            <p:ph type="body" sz="quarter" idx="13"/>
          </p:nvPr>
        </p:nvSpPr>
        <p:spPr/>
        <p:txBody>
          <a:bodyPr/>
          <a:lstStyle/>
          <a:p>
            <a:endParaRPr lang="zh-CN" altLang="en-US"/>
          </a:p>
        </p:txBody>
      </p:sp>
      <p:pic>
        <p:nvPicPr>
          <p:cNvPr id="4" name="Picture 3">
            <a:extLst>
              <a:ext uri="{FF2B5EF4-FFF2-40B4-BE49-F238E27FC236}">
                <a16:creationId xmlns:a16="http://schemas.microsoft.com/office/drawing/2014/main" id="{EF0EC9D9-D8F5-927D-4CBA-98C66570D9AF}"/>
              </a:ext>
            </a:extLst>
          </p:cNvPr>
          <p:cNvPicPr>
            <a:picLocks noChangeAspect="1"/>
          </p:cNvPicPr>
          <p:nvPr/>
        </p:nvPicPr>
        <p:blipFill>
          <a:blip r:embed="rId2"/>
          <a:stretch>
            <a:fillRect/>
          </a:stretch>
        </p:blipFill>
        <p:spPr>
          <a:xfrm>
            <a:off x="147482" y="3484802"/>
            <a:ext cx="3436665" cy="1610249"/>
          </a:xfrm>
          <a:prstGeom prst="rect">
            <a:avLst/>
          </a:prstGeom>
        </p:spPr>
      </p:pic>
      <p:sp>
        <p:nvSpPr>
          <p:cNvPr id="5" name="TextBox 4">
            <a:extLst>
              <a:ext uri="{FF2B5EF4-FFF2-40B4-BE49-F238E27FC236}">
                <a16:creationId xmlns:a16="http://schemas.microsoft.com/office/drawing/2014/main" id="{E3497F83-2248-FE98-7960-C971AFB6D611}"/>
              </a:ext>
            </a:extLst>
          </p:cNvPr>
          <p:cNvSpPr txBox="1"/>
          <p:nvPr/>
        </p:nvSpPr>
        <p:spPr>
          <a:xfrm>
            <a:off x="0" y="1329144"/>
            <a:ext cx="1569660" cy="507831"/>
          </a:xfrm>
          <a:prstGeom prst="rect">
            <a:avLst/>
          </a:prstGeom>
          <a:noFill/>
        </p:spPr>
        <p:txBody>
          <a:bodyPr wrap="none" rtlCol="0">
            <a:spAutoFit/>
          </a:bodyPr>
          <a:lstStyle/>
          <a:p>
            <a:r>
              <a:rPr lang="zh-CN" altLang="en-US" sz="2700" dirty="0"/>
              <a:t>高复杂性</a:t>
            </a:r>
            <a:endParaRPr lang="en-US" sz="2700" dirty="0"/>
          </a:p>
        </p:txBody>
      </p:sp>
      <p:sp>
        <p:nvSpPr>
          <p:cNvPr id="7" name="TextBox 2">
            <a:extLst>
              <a:ext uri="{FF2B5EF4-FFF2-40B4-BE49-F238E27FC236}">
                <a16:creationId xmlns:a16="http://schemas.microsoft.com/office/drawing/2014/main" id="{E8CF9637-45DA-BC7D-CDC3-B05CF58361FC}"/>
              </a:ext>
            </a:extLst>
          </p:cNvPr>
          <p:cNvSpPr txBox="1"/>
          <p:nvPr/>
        </p:nvSpPr>
        <p:spPr>
          <a:xfrm>
            <a:off x="662172" y="2143712"/>
            <a:ext cx="8248832" cy="738664"/>
          </a:xfrm>
          <a:prstGeom prst="rect">
            <a:avLst/>
          </a:prstGeom>
          <a:noFill/>
        </p:spPr>
        <p:txBody>
          <a:bodyPr wrap="square" rtlCol="0">
            <a:spAutoFit/>
          </a:bodyPr>
          <a:lstStyle/>
          <a:p>
            <a:pPr marL="257175" indent="-257175">
              <a:buFont typeface="Arial" panose="020B0604020202020204" pitchFamily="34" charset="0"/>
              <a:buChar char="•"/>
            </a:pPr>
            <a:r>
              <a:rPr lang="zh-CN" altLang="en-US" sz="2100" dirty="0"/>
              <a:t>现实中的多边形可以是非常复杂的</a:t>
            </a:r>
            <a:endParaRPr lang="en-US" altLang="zh-CN" sz="2100" dirty="0"/>
          </a:p>
          <a:p>
            <a:pPr marL="257175" indent="-257175">
              <a:buFont typeface="Arial" panose="020B0604020202020204" pitchFamily="34" charset="0"/>
              <a:buChar char="•"/>
            </a:pPr>
            <a:r>
              <a:rPr lang="zh-CN" altLang="en-US" sz="2100" dirty="0"/>
              <a:t>表现为每个多边形所包含的边的数量会非常庞大</a:t>
            </a:r>
            <a:endParaRPr lang="en-US" altLang="zh-CN" sz="2100" dirty="0"/>
          </a:p>
        </p:txBody>
      </p:sp>
      <p:pic>
        <p:nvPicPr>
          <p:cNvPr id="8" name="Picture 8" descr="A picture containing diagram&#10;&#10;Description automatically generated">
            <a:extLst>
              <a:ext uri="{FF2B5EF4-FFF2-40B4-BE49-F238E27FC236}">
                <a16:creationId xmlns:a16="http://schemas.microsoft.com/office/drawing/2014/main" id="{6BE70A46-18A0-4B16-8464-6061E0E8340C}"/>
              </a:ext>
            </a:extLst>
          </p:cNvPr>
          <p:cNvPicPr>
            <a:picLocks noChangeAspect="1"/>
          </p:cNvPicPr>
          <p:nvPr/>
        </p:nvPicPr>
        <p:blipFill>
          <a:blip r:embed="rId3"/>
          <a:stretch>
            <a:fillRect/>
          </a:stretch>
        </p:blipFill>
        <p:spPr>
          <a:xfrm>
            <a:off x="5882780" y="3189112"/>
            <a:ext cx="3225276" cy="1905939"/>
          </a:xfrm>
          <a:prstGeom prst="rect">
            <a:avLst/>
          </a:prstGeom>
        </p:spPr>
      </p:pic>
      <p:grpSp>
        <p:nvGrpSpPr>
          <p:cNvPr id="9" name="Group 9">
            <a:extLst>
              <a:ext uri="{FF2B5EF4-FFF2-40B4-BE49-F238E27FC236}">
                <a16:creationId xmlns:a16="http://schemas.microsoft.com/office/drawing/2014/main" id="{81E8DD7B-ACFF-4F90-8095-A5CDCE68D779}"/>
              </a:ext>
            </a:extLst>
          </p:cNvPr>
          <p:cNvGrpSpPr/>
          <p:nvPr/>
        </p:nvGrpSpPr>
        <p:grpSpPr>
          <a:xfrm>
            <a:off x="3808795" y="3859968"/>
            <a:ext cx="2167002" cy="1122530"/>
            <a:chOff x="3596449" y="4201215"/>
            <a:chExt cx="2368230" cy="1417398"/>
          </a:xfrm>
        </p:grpSpPr>
        <p:pic>
          <p:nvPicPr>
            <p:cNvPr id="10" name="Picture 10">
              <a:extLst>
                <a:ext uri="{FF2B5EF4-FFF2-40B4-BE49-F238E27FC236}">
                  <a16:creationId xmlns:a16="http://schemas.microsoft.com/office/drawing/2014/main" id="{CF006FC4-D20D-4641-B482-9D646606B81E}"/>
                </a:ext>
              </a:extLst>
            </p:cNvPr>
            <p:cNvPicPr>
              <a:picLocks noChangeAspect="1"/>
            </p:cNvPicPr>
            <p:nvPr/>
          </p:nvPicPr>
          <p:blipFill>
            <a:blip r:embed="rId4"/>
            <a:stretch>
              <a:fillRect/>
            </a:stretch>
          </p:blipFill>
          <p:spPr>
            <a:xfrm>
              <a:off x="3603460" y="4201215"/>
              <a:ext cx="2361219" cy="1417398"/>
            </a:xfrm>
            <a:prstGeom prst="rect">
              <a:avLst/>
            </a:prstGeom>
          </p:spPr>
        </p:pic>
        <p:sp>
          <p:nvSpPr>
            <p:cNvPr id="11" name="Rectangle 11">
              <a:extLst>
                <a:ext uri="{FF2B5EF4-FFF2-40B4-BE49-F238E27FC236}">
                  <a16:creationId xmlns:a16="http://schemas.microsoft.com/office/drawing/2014/main" id="{619E8864-4CF3-4CBB-9170-12FC667A3F47}"/>
                </a:ext>
              </a:extLst>
            </p:cNvPr>
            <p:cNvSpPr/>
            <p:nvPr/>
          </p:nvSpPr>
          <p:spPr>
            <a:xfrm>
              <a:off x="3596449" y="4296447"/>
              <a:ext cx="2288710" cy="12298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2">
            <a:extLst>
              <a:ext uri="{FF2B5EF4-FFF2-40B4-BE49-F238E27FC236}">
                <a16:creationId xmlns:a16="http://schemas.microsoft.com/office/drawing/2014/main" id="{D21AA229-BA5A-4F2F-998E-1E6A4804F90F}"/>
              </a:ext>
            </a:extLst>
          </p:cNvPr>
          <p:cNvSpPr/>
          <p:nvPr/>
        </p:nvSpPr>
        <p:spPr>
          <a:xfrm>
            <a:off x="6832430" y="3543852"/>
            <a:ext cx="135303" cy="59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3">
            <a:extLst>
              <a:ext uri="{FF2B5EF4-FFF2-40B4-BE49-F238E27FC236}">
                <a16:creationId xmlns:a16="http://schemas.microsoft.com/office/drawing/2014/main" id="{26838AD6-3BA9-4D92-B0E2-25CA635B25F9}"/>
              </a:ext>
            </a:extLst>
          </p:cNvPr>
          <p:cNvCxnSpPr>
            <a:cxnSpLocks/>
          </p:cNvCxnSpPr>
          <p:nvPr/>
        </p:nvCxnSpPr>
        <p:spPr>
          <a:xfrm flipH="1">
            <a:off x="5882144" y="3613900"/>
            <a:ext cx="1085589" cy="1295003"/>
          </a:xfrm>
          <a:prstGeom prst="line">
            <a:avLst/>
          </a:prstGeom>
          <a:noFill/>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4">
            <a:extLst>
              <a:ext uri="{FF2B5EF4-FFF2-40B4-BE49-F238E27FC236}">
                <a16:creationId xmlns:a16="http://schemas.microsoft.com/office/drawing/2014/main" id="{7EB2978D-5912-43F9-908D-A173E59E35D1}"/>
              </a:ext>
            </a:extLst>
          </p:cNvPr>
          <p:cNvCxnSpPr>
            <a:cxnSpLocks/>
          </p:cNvCxnSpPr>
          <p:nvPr/>
        </p:nvCxnSpPr>
        <p:spPr>
          <a:xfrm flipV="1">
            <a:off x="3799891" y="3560990"/>
            <a:ext cx="3032539" cy="374399"/>
          </a:xfrm>
          <a:prstGeom prst="line">
            <a:avLst/>
          </a:prstGeom>
          <a:noFill/>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206815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1">
            <a:extLst>
              <a:ext uri="{FF2B5EF4-FFF2-40B4-BE49-F238E27FC236}">
                <a16:creationId xmlns:a16="http://schemas.microsoft.com/office/drawing/2014/main" id="{C10BEBB8-DEC8-5E40-F564-DCB292CA31D9}"/>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186</a:t>
            </a:fld>
            <a:endParaRPr lang="zh-CN" altLang="en-US" spc="68" dirty="0"/>
          </a:p>
        </p:txBody>
      </p:sp>
      <p:sp>
        <p:nvSpPr>
          <p:cNvPr id="2" name="文本占位符 1">
            <a:extLst>
              <a:ext uri="{FF2B5EF4-FFF2-40B4-BE49-F238E27FC236}">
                <a16:creationId xmlns:a16="http://schemas.microsoft.com/office/drawing/2014/main" id="{0A4C2EC8-BF85-1A8B-2DC3-98F2EF3B356D}"/>
              </a:ext>
            </a:extLst>
          </p:cNvPr>
          <p:cNvSpPr>
            <a:spLocks noGrp="1"/>
          </p:cNvSpPr>
          <p:nvPr>
            <p:ph type="body" sz="quarter" idx="13"/>
          </p:nvPr>
        </p:nvSpPr>
        <p:spPr/>
        <p:txBody>
          <a:bodyPr/>
          <a:lstStyle/>
          <a:p>
            <a:r>
              <a:rPr lang="en-US" altLang="zh-CN" dirty="0"/>
              <a:t>Spatial Big Data Management</a:t>
            </a:r>
            <a:endParaRPr lang="zh-CN" altLang="en-US" dirty="0"/>
          </a:p>
        </p:txBody>
      </p:sp>
      <p:sp>
        <p:nvSpPr>
          <p:cNvPr id="4" name="TextBox 27">
            <a:extLst>
              <a:ext uri="{FF2B5EF4-FFF2-40B4-BE49-F238E27FC236}">
                <a16:creationId xmlns:a16="http://schemas.microsoft.com/office/drawing/2014/main" id="{F43AC575-0927-65E2-11A9-9B2471CCBC40}"/>
              </a:ext>
            </a:extLst>
          </p:cNvPr>
          <p:cNvSpPr txBox="1"/>
          <p:nvPr/>
        </p:nvSpPr>
        <p:spPr>
          <a:xfrm>
            <a:off x="430315" y="2432972"/>
            <a:ext cx="7819655" cy="415498"/>
          </a:xfrm>
          <a:prstGeom prst="rect">
            <a:avLst/>
          </a:prstGeom>
          <a:noFill/>
        </p:spPr>
        <p:txBody>
          <a:bodyPr wrap="square" rtlCol="0">
            <a:spAutoFit/>
          </a:bodyPr>
          <a:lstStyle/>
          <a:p>
            <a:pPr marL="255985" indent="-255985">
              <a:buFont typeface="Arial" panose="020B0604020202020204" pitchFamily="34" charset="0"/>
              <a:buChar char="•"/>
            </a:pPr>
            <a:r>
              <a:rPr lang="zh-CN" altLang="en-US" sz="2100" dirty="0"/>
              <a:t>三维空间数据管理越来越重要</a:t>
            </a:r>
            <a:endParaRPr lang="en-US" sz="1500" dirty="0"/>
          </a:p>
        </p:txBody>
      </p:sp>
      <p:grpSp>
        <p:nvGrpSpPr>
          <p:cNvPr id="5" name="Group 5">
            <a:extLst>
              <a:ext uri="{FF2B5EF4-FFF2-40B4-BE49-F238E27FC236}">
                <a16:creationId xmlns:a16="http://schemas.microsoft.com/office/drawing/2014/main" id="{72298828-5563-5712-A4A1-ED77D9690F64}"/>
              </a:ext>
            </a:extLst>
          </p:cNvPr>
          <p:cNvGrpSpPr/>
          <p:nvPr/>
        </p:nvGrpSpPr>
        <p:grpSpPr>
          <a:xfrm>
            <a:off x="233465" y="3608786"/>
            <a:ext cx="2223916" cy="1480923"/>
            <a:chOff x="5809639" y="1534908"/>
            <a:chExt cx="5227207" cy="3480841"/>
          </a:xfrm>
        </p:grpSpPr>
        <p:sp>
          <p:nvSpPr>
            <p:cNvPr id="9" name="TextBox 11">
              <a:extLst>
                <a:ext uri="{FF2B5EF4-FFF2-40B4-BE49-F238E27FC236}">
                  <a16:creationId xmlns:a16="http://schemas.microsoft.com/office/drawing/2014/main" id="{A27099BE-9528-A0D6-C007-24A73894DC8A}"/>
                </a:ext>
              </a:extLst>
            </p:cNvPr>
            <p:cNvSpPr txBox="1"/>
            <p:nvPr/>
          </p:nvSpPr>
          <p:spPr>
            <a:xfrm>
              <a:off x="6506846" y="4201907"/>
              <a:ext cx="3832795" cy="813842"/>
            </a:xfrm>
            <a:prstGeom prst="rect">
              <a:avLst/>
            </a:prstGeom>
            <a:noFill/>
          </p:spPr>
          <p:txBody>
            <a:bodyPr wrap="square" rtlCol="0">
              <a:spAutoFit/>
            </a:bodyPr>
            <a:lstStyle>
              <a:defPPr>
                <a:defRPr lang="en-US"/>
              </a:defPPr>
              <a:lvl1pPr>
                <a:defRPr sz="2400">
                  <a:solidFill>
                    <a:srgbClr val="EA8B00"/>
                  </a:solidFill>
                </a:defRPr>
              </a:lvl1pPr>
            </a:lstStyle>
            <a:p>
              <a:r>
                <a:rPr lang="en-US" sz="1650" dirty="0"/>
                <a:t>3D pathology</a:t>
              </a:r>
            </a:p>
          </p:txBody>
        </p:sp>
        <p:pic>
          <p:nvPicPr>
            <p:cNvPr id="7" name="Picture 9">
              <a:extLst>
                <a:ext uri="{FF2B5EF4-FFF2-40B4-BE49-F238E27FC236}">
                  <a16:creationId xmlns:a16="http://schemas.microsoft.com/office/drawing/2014/main" id="{1A11D12A-7A4B-FCD7-88C1-AA17A3D612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9639" y="1534908"/>
              <a:ext cx="5227207" cy="2666998"/>
            </a:xfrm>
            <a:prstGeom prst="rect">
              <a:avLst/>
            </a:prstGeom>
          </p:spPr>
        </p:pic>
      </p:grpSp>
      <p:grpSp>
        <p:nvGrpSpPr>
          <p:cNvPr id="10" name="Group 12">
            <a:extLst>
              <a:ext uri="{FF2B5EF4-FFF2-40B4-BE49-F238E27FC236}">
                <a16:creationId xmlns:a16="http://schemas.microsoft.com/office/drawing/2014/main" id="{CD7559F5-619A-343D-BE12-F3D4760CCA57}"/>
              </a:ext>
            </a:extLst>
          </p:cNvPr>
          <p:cNvGrpSpPr/>
          <p:nvPr/>
        </p:nvGrpSpPr>
        <p:grpSpPr>
          <a:xfrm>
            <a:off x="2754008" y="3587058"/>
            <a:ext cx="1742328" cy="1486458"/>
            <a:chOff x="6785423" y="2701579"/>
            <a:chExt cx="3890058" cy="3318783"/>
          </a:xfrm>
        </p:grpSpPr>
        <p:pic>
          <p:nvPicPr>
            <p:cNvPr id="11" name="Picture 2" descr="TomTom collaborates to accelerate autonomous future - Smart Cities World">
              <a:extLst>
                <a:ext uri="{FF2B5EF4-FFF2-40B4-BE49-F238E27FC236}">
                  <a16:creationId xmlns:a16="http://schemas.microsoft.com/office/drawing/2014/main" id="{B8B7CE4A-C203-8AB0-6C43-FAAF04CBB5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5423" y="2701579"/>
              <a:ext cx="3890058" cy="25933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5">
              <a:extLst>
                <a:ext uri="{FF2B5EF4-FFF2-40B4-BE49-F238E27FC236}">
                  <a16:creationId xmlns:a16="http://schemas.microsoft.com/office/drawing/2014/main" id="{9D047870-00B4-1ABD-0747-C74961429A58}"/>
                </a:ext>
              </a:extLst>
            </p:cNvPr>
            <p:cNvSpPr txBox="1"/>
            <p:nvPr/>
          </p:nvSpPr>
          <p:spPr>
            <a:xfrm>
              <a:off x="7735863" y="5247299"/>
              <a:ext cx="2227175" cy="773063"/>
            </a:xfrm>
            <a:prstGeom prst="rect">
              <a:avLst/>
            </a:prstGeom>
            <a:noFill/>
          </p:spPr>
          <p:txBody>
            <a:bodyPr wrap="square" rtlCol="0">
              <a:spAutoFit/>
            </a:bodyPr>
            <a:lstStyle>
              <a:defPPr>
                <a:defRPr lang="en-US"/>
              </a:defPPr>
              <a:lvl1pPr>
                <a:defRPr sz="2400">
                  <a:solidFill>
                    <a:srgbClr val="EA8B00"/>
                  </a:solidFill>
                </a:defRPr>
              </a:lvl1pPr>
            </a:lstStyle>
            <a:p>
              <a:r>
                <a:rPr lang="en-US" sz="1650" dirty="0" err="1"/>
                <a:t>HDM</a:t>
              </a:r>
              <a:r>
                <a:rPr lang="en-US" altLang="zh-CN" sz="1650" dirty="0" err="1"/>
                <a:t>ap</a:t>
              </a:r>
              <a:endParaRPr lang="en-US" sz="1650" dirty="0"/>
            </a:p>
          </p:txBody>
        </p:sp>
      </p:grpSp>
      <p:sp>
        <p:nvSpPr>
          <p:cNvPr id="12" name="TextBox 24">
            <a:extLst>
              <a:ext uri="{FF2B5EF4-FFF2-40B4-BE49-F238E27FC236}">
                <a16:creationId xmlns:a16="http://schemas.microsoft.com/office/drawing/2014/main" id="{376FF789-EDE8-0967-561D-EDCC80B27D21}"/>
              </a:ext>
            </a:extLst>
          </p:cNvPr>
          <p:cNvSpPr txBox="1"/>
          <p:nvPr/>
        </p:nvSpPr>
        <p:spPr>
          <a:xfrm>
            <a:off x="0" y="1407511"/>
            <a:ext cx="1223412" cy="507831"/>
          </a:xfrm>
          <a:prstGeom prst="rect">
            <a:avLst/>
          </a:prstGeom>
          <a:noFill/>
        </p:spPr>
        <p:txBody>
          <a:bodyPr wrap="none" rtlCol="0">
            <a:spAutoFit/>
          </a:bodyPr>
          <a:lstStyle/>
          <a:p>
            <a:r>
              <a:rPr lang="zh-CN" altLang="en-US" sz="2700" dirty="0"/>
              <a:t>高维度</a:t>
            </a:r>
            <a:endParaRPr lang="en-US" sz="2700" dirty="0"/>
          </a:p>
        </p:txBody>
      </p:sp>
      <p:pic>
        <p:nvPicPr>
          <p:cNvPr id="8" name="图片 7">
            <a:extLst>
              <a:ext uri="{FF2B5EF4-FFF2-40B4-BE49-F238E27FC236}">
                <a16:creationId xmlns:a16="http://schemas.microsoft.com/office/drawing/2014/main" id="{7BDA3DA8-50F9-42BA-E664-A6D82C0E27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7378" y="3549642"/>
            <a:ext cx="2048200" cy="1150828"/>
          </a:xfrm>
          <a:prstGeom prst="rect">
            <a:avLst/>
          </a:prstGeom>
        </p:spPr>
      </p:pic>
      <p:pic>
        <p:nvPicPr>
          <p:cNvPr id="16" name="图片 15">
            <a:extLst>
              <a:ext uri="{FF2B5EF4-FFF2-40B4-BE49-F238E27FC236}">
                <a16:creationId xmlns:a16="http://schemas.microsoft.com/office/drawing/2014/main" id="{AE9343EF-D645-0F69-EEA7-0498ED068A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94306" y="3596933"/>
            <a:ext cx="1876577" cy="1056245"/>
          </a:xfrm>
          <a:prstGeom prst="rect">
            <a:avLst/>
          </a:prstGeom>
        </p:spPr>
      </p:pic>
      <p:sp>
        <p:nvSpPr>
          <p:cNvPr id="17" name="TextBox 15">
            <a:extLst>
              <a:ext uri="{FF2B5EF4-FFF2-40B4-BE49-F238E27FC236}">
                <a16:creationId xmlns:a16="http://schemas.microsoft.com/office/drawing/2014/main" id="{617415C0-3D31-431F-5C99-49201610E24C}"/>
              </a:ext>
            </a:extLst>
          </p:cNvPr>
          <p:cNvSpPr txBox="1"/>
          <p:nvPr/>
        </p:nvSpPr>
        <p:spPr>
          <a:xfrm>
            <a:off x="5691340" y="4790596"/>
            <a:ext cx="997535" cy="346249"/>
          </a:xfrm>
          <a:prstGeom prst="rect">
            <a:avLst/>
          </a:prstGeom>
          <a:noFill/>
        </p:spPr>
        <p:txBody>
          <a:bodyPr wrap="square" rtlCol="0">
            <a:spAutoFit/>
          </a:bodyPr>
          <a:lstStyle>
            <a:defPPr>
              <a:defRPr lang="en-US"/>
            </a:defPPr>
            <a:lvl1pPr>
              <a:defRPr sz="2400">
                <a:solidFill>
                  <a:srgbClr val="EA8B00"/>
                </a:solidFill>
              </a:defRPr>
            </a:lvl1pPr>
          </a:lstStyle>
          <a:p>
            <a:r>
              <a:rPr lang="en-US" altLang="zh-CN" sz="1650" dirty="0"/>
              <a:t>VR</a:t>
            </a:r>
            <a:endParaRPr lang="en-US" sz="1650" dirty="0"/>
          </a:p>
        </p:txBody>
      </p:sp>
      <p:sp>
        <p:nvSpPr>
          <p:cNvPr id="18" name="TextBox 15">
            <a:extLst>
              <a:ext uri="{FF2B5EF4-FFF2-40B4-BE49-F238E27FC236}">
                <a16:creationId xmlns:a16="http://schemas.microsoft.com/office/drawing/2014/main" id="{C75F8E43-44B3-55AD-3402-A436B680DFED}"/>
              </a:ext>
            </a:extLst>
          </p:cNvPr>
          <p:cNvSpPr txBox="1"/>
          <p:nvPr/>
        </p:nvSpPr>
        <p:spPr>
          <a:xfrm>
            <a:off x="7437223" y="4743461"/>
            <a:ext cx="1473313" cy="346249"/>
          </a:xfrm>
          <a:prstGeom prst="rect">
            <a:avLst/>
          </a:prstGeom>
          <a:noFill/>
        </p:spPr>
        <p:txBody>
          <a:bodyPr wrap="square" rtlCol="0">
            <a:spAutoFit/>
          </a:bodyPr>
          <a:lstStyle>
            <a:defPPr>
              <a:defRPr lang="en-US"/>
            </a:defPPr>
            <a:lvl1pPr>
              <a:defRPr sz="2400">
                <a:solidFill>
                  <a:srgbClr val="EA8B00"/>
                </a:solidFill>
              </a:defRPr>
            </a:lvl1pPr>
          </a:lstStyle>
          <a:p>
            <a:r>
              <a:rPr lang="en-US" altLang="zh-CN" sz="1650" dirty="0"/>
              <a:t>3D Modeling</a:t>
            </a:r>
            <a:endParaRPr lang="en-US" sz="1650" dirty="0"/>
          </a:p>
        </p:txBody>
      </p:sp>
    </p:spTree>
    <p:extLst>
      <p:ext uri="{BB962C8B-B14F-4D97-AF65-F5344CB8AC3E}">
        <p14:creationId xmlns:p14="http://schemas.microsoft.com/office/powerpoint/2010/main" val="214562117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66C6BBB-71E2-9F0C-F399-3A5AED9CA159}"/>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187</a:t>
            </a:fld>
            <a:endParaRPr lang="zh-CN" altLang="en-US" spc="68" dirty="0"/>
          </a:p>
        </p:txBody>
      </p:sp>
      <p:sp>
        <p:nvSpPr>
          <p:cNvPr id="3" name="文本占位符 2">
            <a:extLst>
              <a:ext uri="{FF2B5EF4-FFF2-40B4-BE49-F238E27FC236}">
                <a16:creationId xmlns:a16="http://schemas.microsoft.com/office/drawing/2014/main" id="{6F8D6002-0C29-8C6F-365E-28F61F11E5CA}"/>
              </a:ext>
            </a:extLst>
          </p:cNvPr>
          <p:cNvSpPr>
            <a:spLocks noGrp="1"/>
          </p:cNvSpPr>
          <p:nvPr>
            <p:ph type="body" sz="quarter" idx="13"/>
          </p:nvPr>
        </p:nvSpPr>
        <p:spPr>
          <a:xfrm>
            <a:off x="1163256" y="87341"/>
            <a:ext cx="7986015" cy="630942"/>
          </a:xfrm>
        </p:spPr>
        <p:txBody>
          <a:bodyPr/>
          <a:lstStyle/>
          <a:p>
            <a:r>
              <a:rPr lang="en-US" altLang="zh-CN" dirty="0"/>
              <a:t>Spatial Big Data Management</a:t>
            </a:r>
            <a:endParaRPr lang="zh-CN" altLang="en-US" dirty="0"/>
          </a:p>
          <a:p>
            <a:endParaRPr lang="zh-CN" altLang="en-US" dirty="0"/>
          </a:p>
        </p:txBody>
      </p:sp>
      <p:sp>
        <p:nvSpPr>
          <p:cNvPr id="5" name="TextBox 27">
            <a:extLst>
              <a:ext uri="{FF2B5EF4-FFF2-40B4-BE49-F238E27FC236}">
                <a16:creationId xmlns:a16="http://schemas.microsoft.com/office/drawing/2014/main" id="{32A23772-AC80-6CF2-0F83-87FAB4B0E32C}"/>
              </a:ext>
            </a:extLst>
          </p:cNvPr>
          <p:cNvSpPr txBox="1"/>
          <p:nvPr/>
        </p:nvSpPr>
        <p:spPr>
          <a:xfrm>
            <a:off x="430315" y="2432972"/>
            <a:ext cx="7819655" cy="415498"/>
          </a:xfrm>
          <a:prstGeom prst="rect">
            <a:avLst/>
          </a:prstGeom>
          <a:noFill/>
        </p:spPr>
        <p:txBody>
          <a:bodyPr wrap="square" rtlCol="0">
            <a:spAutoFit/>
          </a:bodyPr>
          <a:lstStyle/>
          <a:p>
            <a:pPr marL="257175" indent="-257175">
              <a:buFont typeface="Arial" panose="020B0604020202020204" pitchFamily="34" charset="0"/>
              <a:buChar char="•"/>
            </a:pPr>
            <a:r>
              <a:rPr lang="zh-CN" altLang="en-US" sz="2100" dirty="0"/>
              <a:t>人们需要快速甚至实时的空间数据处理</a:t>
            </a:r>
            <a:endParaRPr lang="en-US" sz="1500" dirty="0"/>
          </a:p>
        </p:txBody>
      </p:sp>
      <p:pic>
        <p:nvPicPr>
          <p:cNvPr id="6" name="Picture 2" descr="This DIY contact tracing app helps people exposed to COVID-19 remember who  they met">
            <a:extLst>
              <a:ext uri="{FF2B5EF4-FFF2-40B4-BE49-F238E27FC236}">
                <a16:creationId xmlns:a16="http://schemas.microsoft.com/office/drawing/2014/main" id="{F4BF6A06-5CBE-1C33-9438-C38BAF695C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558" y="3302107"/>
            <a:ext cx="2700402" cy="20253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descr="spatialfig.tif">
            <a:extLst>
              <a:ext uri="{FF2B5EF4-FFF2-40B4-BE49-F238E27FC236}">
                <a16:creationId xmlns:a16="http://schemas.microsoft.com/office/drawing/2014/main" id="{8837CBB0-EA2E-AD7E-2D2E-5C8FDE9FADC7}"/>
              </a:ext>
            </a:extLst>
          </p:cNvPr>
          <p:cNvPicPr>
            <a:picLocks noChangeAspect="1"/>
          </p:cNvPicPr>
          <p:nvPr/>
        </p:nvPicPr>
        <p:blipFill>
          <a:blip r:embed="rId4" cstate="print"/>
          <a:stretch>
            <a:fillRect/>
          </a:stretch>
        </p:blipFill>
        <p:spPr>
          <a:xfrm>
            <a:off x="3364499" y="3435528"/>
            <a:ext cx="2555543" cy="1788212"/>
          </a:xfrm>
          <a:prstGeom prst="rect">
            <a:avLst/>
          </a:prstGeom>
          <a:ln w="15875">
            <a:solidFill>
              <a:schemeClr val="accent1"/>
            </a:solidFill>
          </a:ln>
          <a:effectLst>
            <a:outerShdw blurRad="50800" dist="38100" dir="2700000" algn="tl" rotWithShape="0">
              <a:prstClr val="black">
                <a:alpha val="40000"/>
              </a:prstClr>
            </a:outerShdw>
          </a:effectLst>
        </p:spPr>
      </p:pic>
      <p:pic>
        <p:nvPicPr>
          <p:cNvPr id="8" name="Picture 2" descr="http://img.directindustry.com/pdf/repository_di/13622/virtual-slide-scanner-nanozoomer-20-ht-173007_1b.jpg">
            <a:extLst>
              <a:ext uri="{FF2B5EF4-FFF2-40B4-BE49-F238E27FC236}">
                <a16:creationId xmlns:a16="http://schemas.microsoft.com/office/drawing/2014/main" id="{EA7F1583-E58D-8379-3B6B-E4BEA86F2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97940" y="3435528"/>
            <a:ext cx="2459108" cy="1751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4">
            <a:extLst>
              <a:ext uri="{FF2B5EF4-FFF2-40B4-BE49-F238E27FC236}">
                <a16:creationId xmlns:a16="http://schemas.microsoft.com/office/drawing/2014/main" id="{2430C157-E6FF-1DF7-8513-9939601A6CD9}"/>
              </a:ext>
            </a:extLst>
          </p:cNvPr>
          <p:cNvSpPr txBox="1"/>
          <p:nvPr/>
        </p:nvSpPr>
        <p:spPr>
          <a:xfrm>
            <a:off x="0" y="1407511"/>
            <a:ext cx="1223412" cy="507831"/>
          </a:xfrm>
          <a:prstGeom prst="rect">
            <a:avLst/>
          </a:prstGeom>
          <a:noFill/>
        </p:spPr>
        <p:txBody>
          <a:bodyPr wrap="none" rtlCol="0">
            <a:spAutoFit/>
          </a:bodyPr>
          <a:lstStyle/>
          <a:p>
            <a:r>
              <a:rPr lang="zh-CN" altLang="en-US" sz="2700" dirty="0"/>
              <a:t>高效率</a:t>
            </a:r>
            <a:endParaRPr lang="en-US" sz="2700" dirty="0"/>
          </a:p>
        </p:txBody>
      </p:sp>
    </p:spTree>
    <p:extLst>
      <p:ext uri="{BB962C8B-B14F-4D97-AF65-F5344CB8AC3E}">
        <p14:creationId xmlns:p14="http://schemas.microsoft.com/office/powerpoint/2010/main" val="23965934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4E2EA-5F44-96BB-9478-76404BFC4BA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B2AA0E6-DC64-1B23-2DC9-0E7955FC7752}"/>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188</a:t>
            </a:fld>
            <a:endParaRPr lang="zh-CN" altLang="en-US" spc="68" dirty="0"/>
          </a:p>
        </p:txBody>
      </p:sp>
      <p:sp>
        <p:nvSpPr>
          <p:cNvPr id="3" name="文本占位符 2">
            <a:extLst>
              <a:ext uri="{FF2B5EF4-FFF2-40B4-BE49-F238E27FC236}">
                <a16:creationId xmlns:a16="http://schemas.microsoft.com/office/drawing/2014/main" id="{B1513602-ACBC-5322-6233-398A1C4BA62D}"/>
              </a:ext>
            </a:extLst>
          </p:cNvPr>
          <p:cNvSpPr>
            <a:spLocks noGrp="1"/>
          </p:cNvSpPr>
          <p:nvPr>
            <p:ph type="body" sz="quarter" idx="13"/>
          </p:nvPr>
        </p:nvSpPr>
        <p:spPr/>
        <p:txBody>
          <a:bodyPr/>
          <a:lstStyle/>
          <a:p>
            <a:r>
              <a:rPr lang="en-US" altLang="zh-CN" dirty="0"/>
              <a:t>Background</a:t>
            </a:r>
            <a:endParaRPr lang="zh-CN" altLang="en-US" dirty="0"/>
          </a:p>
        </p:txBody>
      </p:sp>
      <p:sp>
        <p:nvSpPr>
          <p:cNvPr id="6" name="标题 5">
            <a:extLst>
              <a:ext uri="{FF2B5EF4-FFF2-40B4-BE49-F238E27FC236}">
                <a16:creationId xmlns:a16="http://schemas.microsoft.com/office/drawing/2014/main" id="{C9970BE2-DF72-B91B-DC1D-52836545C07E}"/>
              </a:ext>
            </a:extLst>
          </p:cNvPr>
          <p:cNvSpPr>
            <a:spLocks noGrp="1"/>
          </p:cNvSpPr>
          <p:nvPr>
            <p:ph type="title"/>
          </p:nvPr>
        </p:nvSpPr>
        <p:spPr/>
        <p:txBody>
          <a:bodyPr>
            <a:normAutofit/>
          </a:bodyPr>
          <a:lstStyle/>
          <a:p>
            <a:r>
              <a:rPr lang="en-US" altLang="zh-CN" dirty="0"/>
              <a:t>Spatial Join</a:t>
            </a:r>
            <a:endParaRPr lang="zh-CN" altLang="en-US" dirty="0"/>
          </a:p>
        </p:txBody>
      </p:sp>
      <p:sp>
        <p:nvSpPr>
          <p:cNvPr id="7" name="TextBox 147">
            <a:extLst>
              <a:ext uri="{FF2B5EF4-FFF2-40B4-BE49-F238E27FC236}">
                <a16:creationId xmlns:a16="http://schemas.microsoft.com/office/drawing/2014/main" id="{455BB02B-B15F-B9E8-1CF1-0F3C69083160}"/>
              </a:ext>
            </a:extLst>
          </p:cNvPr>
          <p:cNvSpPr txBox="1"/>
          <p:nvPr/>
        </p:nvSpPr>
        <p:spPr>
          <a:xfrm>
            <a:off x="3318465" y="3252855"/>
            <a:ext cx="5576764" cy="1154162"/>
          </a:xfrm>
          <a:prstGeom prst="rect">
            <a:avLst/>
          </a:prstGeom>
          <a:noFill/>
        </p:spPr>
        <p:txBody>
          <a:bodyPr wrap="square" rtlCol="0">
            <a:spAutoFit/>
          </a:bodyPr>
          <a:lstStyle/>
          <a:p>
            <a:pPr marL="0" lvl="1"/>
            <a:r>
              <a:rPr lang="en-US" altLang="zh-CN" sz="2100" b="1" dirty="0"/>
              <a:t>Q:</a:t>
            </a:r>
            <a:r>
              <a:rPr lang="zh-CN" altLang="en-US" sz="2100" b="1" dirty="0"/>
              <a:t> </a:t>
            </a:r>
            <a:r>
              <a:rPr lang="en-US" altLang="zh-CN" sz="2100" b="1" dirty="0"/>
              <a:t>Which Residential Areas Are Affected                             by Industrial Pollution Zones? </a:t>
            </a:r>
            <a:r>
              <a:rPr lang="en-US" altLang="zh-CN" sz="2700" b="1" dirty="0"/>
              <a:t> </a:t>
            </a:r>
          </a:p>
          <a:p>
            <a:pPr marL="257175" lvl="1" indent="-257175">
              <a:buFont typeface="Arial" panose="020B0604020202020204" pitchFamily="34" charset="0"/>
              <a:buChar char="•"/>
            </a:pPr>
            <a:endParaRPr lang="en-US" altLang="zh-CN" sz="2100" dirty="0"/>
          </a:p>
        </p:txBody>
      </p:sp>
      <p:pic>
        <p:nvPicPr>
          <p:cNvPr id="5" name="图片 4">
            <a:extLst>
              <a:ext uri="{FF2B5EF4-FFF2-40B4-BE49-F238E27FC236}">
                <a16:creationId xmlns:a16="http://schemas.microsoft.com/office/drawing/2014/main" id="{8F0188AE-21CC-4C4E-8259-BC33804E81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32" y="2566970"/>
            <a:ext cx="2522919" cy="2522919"/>
          </a:xfrm>
          <a:prstGeom prst="rect">
            <a:avLst/>
          </a:prstGeom>
        </p:spPr>
      </p:pic>
    </p:spTree>
    <p:extLst>
      <p:ext uri="{BB962C8B-B14F-4D97-AF65-F5344CB8AC3E}">
        <p14:creationId xmlns:p14="http://schemas.microsoft.com/office/powerpoint/2010/main" val="231047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EEDF4-FC1C-7469-34B6-6877B65DA94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FD4494B-25E6-8261-8F65-A76E1B53F1D2}"/>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189</a:t>
            </a:fld>
            <a:endParaRPr lang="zh-CN" altLang="en-US" spc="68" dirty="0"/>
          </a:p>
        </p:txBody>
      </p:sp>
      <p:sp>
        <p:nvSpPr>
          <p:cNvPr id="3" name="文本占位符 2">
            <a:extLst>
              <a:ext uri="{FF2B5EF4-FFF2-40B4-BE49-F238E27FC236}">
                <a16:creationId xmlns:a16="http://schemas.microsoft.com/office/drawing/2014/main" id="{215279AE-D88F-34C2-4954-87644CEF7678}"/>
              </a:ext>
            </a:extLst>
          </p:cNvPr>
          <p:cNvSpPr>
            <a:spLocks noGrp="1"/>
          </p:cNvSpPr>
          <p:nvPr>
            <p:ph type="body" sz="quarter" idx="13"/>
          </p:nvPr>
        </p:nvSpPr>
        <p:spPr/>
        <p:txBody>
          <a:bodyPr/>
          <a:lstStyle/>
          <a:p>
            <a:r>
              <a:rPr lang="en-US" altLang="zh-CN" dirty="0"/>
              <a:t>Experimental </a:t>
            </a:r>
            <a:r>
              <a:rPr lang="en-US" altLang="zh-CN" dirty="0" err="1"/>
              <a:t>Evalution</a:t>
            </a:r>
            <a:endParaRPr lang="zh-CN" altLang="en-US" dirty="0"/>
          </a:p>
        </p:txBody>
      </p:sp>
      <p:sp>
        <p:nvSpPr>
          <p:cNvPr id="21" name="箭头: 右 20">
            <a:extLst>
              <a:ext uri="{FF2B5EF4-FFF2-40B4-BE49-F238E27FC236}">
                <a16:creationId xmlns:a16="http://schemas.microsoft.com/office/drawing/2014/main" id="{927CCE4B-6325-0D96-D7D6-A8EB107DDDB2}"/>
              </a:ext>
            </a:extLst>
          </p:cNvPr>
          <p:cNvSpPr/>
          <p:nvPr/>
        </p:nvSpPr>
        <p:spPr>
          <a:xfrm>
            <a:off x="2632998" y="3927717"/>
            <a:ext cx="350596" cy="1939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右 37">
            <a:extLst>
              <a:ext uri="{FF2B5EF4-FFF2-40B4-BE49-F238E27FC236}">
                <a16:creationId xmlns:a16="http://schemas.microsoft.com/office/drawing/2014/main" id="{4604BD3B-51E0-74B9-FA90-4D400249E0EA}"/>
              </a:ext>
            </a:extLst>
          </p:cNvPr>
          <p:cNvSpPr/>
          <p:nvPr/>
        </p:nvSpPr>
        <p:spPr>
          <a:xfrm>
            <a:off x="7097414" y="3633310"/>
            <a:ext cx="350596" cy="1939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47">
            <a:extLst>
              <a:ext uri="{FF2B5EF4-FFF2-40B4-BE49-F238E27FC236}">
                <a16:creationId xmlns:a16="http://schemas.microsoft.com/office/drawing/2014/main" id="{8CDAB50D-6223-9876-5B6A-143CFDCE930C}"/>
              </a:ext>
            </a:extLst>
          </p:cNvPr>
          <p:cNvSpPr txBox="1"/>
          <p:nvPr/>
        </p:nvSpPr>
        <p:spPr>
          <a:xfrm>
            <a:off x="-287856" y="2215636"/>
            <a:ext cx="3490082" cy="3600986"/>
          </a:xfrm>
          <a:prstGeom prst="rect">
            <a:avLst/>
          </a:prstGeom>
          <a:noFill/>
        </p:spPr>
        <p:txBody>
          <a:bodyPr wrap="square" rtlCol="0">
            <a:spAutoFit/>
          </a:bodyPr>
          <a:lstStyle/>
          <a:p>
            <a:pPr marL="0" lvl="1"/>
            <a:r>
              <a:rPr lang="en-US" altLang="zh-CN" sz="3000" b="1" dirty="0"/>
              <a:t>   </a:t>
            </a:r>
            <a:r>
              <a:rPr lang="en-US" altLang="zh-CN" sz="2100" dirty="0"/>
              <a:t>OpenStreetMap (OSM)</a:t>
            </a:r>
          </a:p>
          <a:p>
            <a:pPr marL="0" lvl="1"/>
            <a:endParaRPr lang="en-US" altLang="zh-CN" sz="2100" dirty="0"/>
          </a:p>
          <a:p>
            <a:pPr marL="342900" lvl="2"/>
            <a:endParaRPr lang="en-US" altLang="zh-CN" sz="2100" dirty="0"/>
          </a:p>
          <a:p>
            <a:pPr marL="342900" lvl="2"/>
            <a:endParaRPr lang="en-US" altLang="zh-CN" sz="2100" dirty="0"/>
          </a:p>
          <a:p>
            <a:pPr marL="342900" lvl="2"/>
            <a:endParaRPr lang="en-US" altLang="zh-CN" sz="2100" dirty="0"/>
          </a:p>
          <a:p>
            <a:pPr marL="342900" lvl="2"/>
            <a:endParaRPr lang="en-US" altLang="zh-CN" sz="2100" dirty="0"/>
          </a:p>
          <a:p>
            <a:pPr marL="342900" lvl="2"/>
            <a:endParaRPr lang="en-US" altLang="zh-CN" sz="2100" dirty="0"/>
          </a:p>
          <a:p>
            <a:pPr marL="342900" lvl="2"/>
            <a:endParaRPr lang="en-US" altLang="zh-CN" sz="2100" dirty="0"/>
          </a:p>
          <a:p>
            <a:pPr marL="342900" lvl="2"/>
            <a:endParaRPr lang="en-US" altLang="zh-CN" sz="3000" dirty="0"/>
          </a:p>
          <a:p>
            <a:pPr marL="342900" lvl="2"/>
            <a:r>
              <a:rPr lang="en-US" altLang="zh-CN" sz="2100" dirty="0"/>
              <a:t>Geo-tagged Tweets</a:t>
            </a:r>
          </a:p>
        </p:txBody>
      </p:sp>
      <p:sp>
        <p:nvSpPr>
          <p:cNvPr id="13" name="TextBox 147">
            <a:extLst>
              <a:ext uri="{FF2B5EF4-FFF2-40B4-BE49-F238E27FC236}">
                <a16:creationId xmlns:a16="http://schemas.microsoft.com/office/drawing/2014/main" id="{A96E83CB-3712-3201-CD42-9917E6C5963C}"/>
              </a:ext>
            </a:extLst>
          </p:cNvPr>
          <p:cNvSpPr txBox="1"/>
          <p:nvPr/>
        </p:nvSpPr>
        <p:spPr>
          <a:xfrm>
            <a:off x="4825310" y="1859426"/>
            <a:ext cx="3781026" cy="3958776"/>
          </a:xfrm>
          <a:prstGeom prst="rect">
            <a:avLst/>
          </a:prstGeom>
          <a:noFill/>
        </p:spPr>
        <p:txBody>
          <a:bodyPr wrap="square" rtlCol="0">
            <a:spAutoFit/>
          </a:bodyPr>
          <a:lstStyle/>
          <a:p>
            <a:pPr marL="342900" lvl="2"/>
            <a:r>
              <a:rPr lang="en-US" altLang="zh-CN" sz="2100" dirty="0"/>
              <a:t>Pathology Imaging (PAIS)</a:t>
            </a:r>
          </a:p>
          <a:p>
            <a:pPr marL="342900" lvl="2"/>
            <a:endParaRPr lang="en-US" altLang="zh-CN" sz="2100" dirty="0"/>
          </a:p>
          <a:p>
            <a:pPr marL="342900" lvl="2"/>
            <a:endParaRPr lang="en-US" altLang="zh-CN" sz="825" dirty="0"/>
          </a:p>
          <a:p>
            <a:pPr marL="342900" lvl="2"/>
            <a:endParaRPr lang="en-US" altLang="zh-CN" sz="2100" dirty="0"/>
          </a:p>
          <a:p>
            <a:pPr marL="342900" lvl="2"/>
            <a:endParaRPr lang="en-US" altLang="zh-CN" sz="2100" dirty="0"/>
          </a:p>
          <a:p>
            <a:pPr marL="342900" lvl="2"/>
            <a:endParaRPr lang="en-US" altLang="zh-CN" sz="2100" dirty="0"/>
          </a:p>
          <a:p>
            <a:pPr marL="342900" lvl="2"/>
            <a:endParaRPr lang="en-US" altLang="zh-CN" sz="2100" dirty="0"/>
          </a:p>
          <a:p>
            <a:pPr marL="342900" lvl="2"/>
            <a:endParaRPr lang="en-US" altLang="zh-CN" sz="2100" dirty="0"/>
          </a:p>
          <a:p>
            <a:pPr marL="342900" lvl="2"/>
            <a:endParaRPr lang="en-US" altLang="zh-CN" sz="2100" dirty="0"/>
          </a:p>
          <a:p>
            <a:pPr marL="342900" lvl="2"/>
            <a:endParaRPr lang="en-US" altLang="zh-CN" sz="2100" dirty="0"/>
          </a:p>
          <a:p>
            <a:pPr marL="342900" lvl="2"/>
            <a:endParaRPr lang="en-US" altLang="zh-CN" sz="2100" dirty="0"/>
          </a:p>
          <a:p>
            <a:pPr marL="342900" lvl="2"/>
            <a:endParaRPr lang="en-US" altLang="zh-CN" sz="1200" dirty="0"/>
          </a:p>
          <a:p>
            <a:pPr marL="342900" lvl="2"/>
            <a:r>
              <a:rPr lang="en-US" altLang="zh-CN" sz="2100" dirty="0"/>
              <a:t>      Random</a:t>
            </a:r>
          </a:p>
        </p:txBody>
      </p:sp>
      <p:pic>
        <p:nvPicPr>
          <p:cNvPr id="27" name="图片 26">
            <a:extLst>
              <a:ext uri="{FF2B5EF4-FFF2-40B4-BE49-F238E27FC236}">
                <a16:creationId xmlns:a16="http://schemas.microsoft.com/office/drawing/2014/main" id="{A833DC74-B878-D9D7-B943-F68729F90AF7}"/>
              </a:ext>
            </a:extLst>
          </p:cNvPr>
          <p:cNvPicPr>
            <a:picLocks noChangeAspect="1"/>
          </p:cNvPicPr>
          <p:nvPr/>
        </p:nvPicPr>
        <p:blipFill>
          <a:blip r:embed="rId3"/>
          <a:stretch>
            <a:fillRect/>
          </a:stretch>
        </p:blipFill>
        <p:spPr>
          <a:xfrm>
            <a:off x="5608528" y="2253789"/>
            <a:ext cx="1462848" cy="1355810"/>
          </a:xfrm>
          <a:prstGeom prst="rect">
            <a:avLst/>
          </a:prstGeom>
        </p:spPr>
      </p:pic>
      <p:pic>
        <p:nvPicPr>
          <p:cNvPr id="31" name="图片 30">
            <a:extLst>
              <a:ext uri="{FF2B5EF4-FFF2-40B4-BE49-F238E27FC236}">
                <a16:creationId xmlns:a16="http://schemas.microsoft.com/office/drawing/2014/main" id="{DCB4720C-8F72-C692-CB57-69B445CA16EB}"/>
              </a:ext>
            </a:extLst>
          </p:cNvPr>
          <p:cNvPicPr>
            <a:picLocks noChangeAspect="1"/>
          </p:cNvPicPr>
          <p:nvPr/>
        </p:nvPicPr>
        <p:blipFill>
          <a:blip r:embed="rId4"/>
          <a:stretch>
            <a:fillRect/>
          </a:stretch>
        </p:blipFill>
        <p:spPr>
          <a:xfrm>
            <a:off x="5608528" y="3850984"/>
            <a:ext cx="1462849" cy="1505747"/>
          </a:xfrm>
          <a:prstGeom prst="rect">
            <a:avLst/>
          </a:prstGeom>
        </p:spPr>
      </p:pic>
      <p:pic>
        <p:nvPicPr>
          <p:cNvPr id="33" name="图片 32">
            <a:extLst>
              <a:ext uri="{FF2B5EF4-FFF2-40B4-BE49-F238E27FC236}">
                <a16:creationId xmlns:a16="http://schemas.microsoft.com/office/drawing/2014/main" id="{8A16B16C-45DD-0023-963B-3E8523D3430F}"/>
              </a:ext>
            </a:extLst>
          </p:cNvPr>
          <p:cNvPicPr>
            <a:picLocks noChangeAspect="1"/>
          </p:cNvPicPr>
          <p:nvPr/>
        </p:nvPicPr>
        <p:blipFill>
          <a:blip r:embed="rId5"/>
          <a:stretch>
            <a:fillRect/>
          </a:stretch>
        </p:blipFill>
        <p:spPr>
          <a:xfrm>
            <a:off x="7507155" y="2976629"/>
            <a:ext cx="1548252" cy="1548252"/>
          </a:xfrm>
          <a:prstGeom prst="rect">
            <a:avLst/>
          </a:prstGeom>
        </p:spPr>
      </p:pic>
      <p:pic>
        <p:nvPicPr>
          <p:cNvPr id="35" name="图片 34">
            <a:extLst>
              <a:ext uri="{FF2B5EF4-FFF2-40B4-BE49-F238E27FC236}">
                <a16:creationId xmlns:a16="http://schemas.microsoft.com/office/drawing/2014/main" id="{4BC00D8C-BF3F-3FB4-189B-C9325C1105A1}"/>
              </a:ext>
            </a:extLst>
          </p:cNvPr>
          <p:cNvPicPr>
            <a:picLocks noChangeAspect="1"/>
          </p:cNvPicPr>
          <p:nvPr/>
        </p:nvPicPr>
        <p:blipFill>
          <a:blip r:embed="rId6"/>
          <a:stretch>
            <a:fillRect/>
          </a:stretch>
        </p:blipFill>
        <p:spPr>
          <a:xfrm>
            <a:off x="102652" y="4140148"/>
            <a:ext cx="2530346" cy="1197209"/>
          </a:xfrm>
          <a:prstGeom prst="rect">
            <a:avLst/>
          </a:prstGeom>
        </p:spPr>
      </p:pic>
      <p:pic>
        <p:nvPicPr>
          <p:cNvPr id="37" name="图片 36">
            <a:extLst>
              <a:ext uri="{FF2B5EF4-FFF2-40B4-BE49-F238E27FC236}">
                <a16:creationId xmlns:a16="http://schemas.microsoft.com/office/drawing/2014/main" id="{D1B43124-D823-A08E-FFD0-1D3AB2588419}"/>
              </a:ext>
            </a:extLst>
          </p:cNvPr>
          <p:cNvPicPr>
            <a:picLocks noChangeAspect="1"/>
          </p:cNvPicPr>
          <p:nvPr/>
        </p:nvPicPr>
        <p:blipFill>
          <a:blip r:embed="rId7"/>
          <a:stretch>
            <a:fillRect/>
          </a:stretch>
        </p:blipFill>
        <p:spPr>
          <a:xfrm>
            <a:off x="102435" y="2791433"/>
            <a:ext cx="2530781" cy="1143425"/>
          </a:xfrm>
          <a:prstGeom prst="rect">
            <a:avLst/>
          </a:prstGeom>
        </p:spPr>
      </p:pic>
      <p:pic>
        <p:nvPicPr>
          <p:cNvPr id="42" name="图片 41">
            <a:extLst>
              <a:ext uri="{FF2B5EF4-FFF2-40B4-BE49-F238E27FC236}">
                <a16:creationId xmlns:a16="http://schemas.microsoft.com/office/drawing/2014/main" id="{ADD27D41-E26C-7087-7265-625C6C35EFEE}"/>
              </a:ext>
            </a:extLst>
          </p:cNvPr>
          <p:cNvPicPr>
            <a:picLocks noChangeAspect="1"/>
          </p:cNvPicPr>
          <p:nvPr/>
        </p:nvPicPr>
        <p:blipFill>
          <a:blip r:embed="rId8"/>
          <a:stretch>
            <a:fillRect/>
          </a:stretch>
        </p:blipFill>
        <p:spPr>
          <a:xfrm>
            <a:off x="3028812" y="3427585"/>
            <a:ext cx="2378381" cy="1154007"/>
          </a:xfrm>
          <a:prstGeom prst="rect">
            <a:avLst/>
          </a:prstGeom>
        </p:spPr>
      </p:pic>
    </p:spTree>
    <p:extLst>
      <p:ext uri="{BB962C8B-B14F-4D97-AF65-F5344CB8AC3E}">
        <p14:creationId xmlns:p14="http://schemas.microsoft.com/office/powerpoint/2010/main" val="3679696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834699"/>
            <a:ext cx="8762260" cy="5820101"/>
          </a:xfrm>
        </p:spPr>
        <p:txBody>
          <a:bodyPr>
            <a:normAutofit/>
          </a:bodyPr>
          <a:lstStyle/>
          <a:p>
            <a:pPr marL="274320" lvl="1" indent="-274320" algn="just">
              <a:spcBef>
                <a:spcPts val="580"/>
              </a:spcBef>
              <a:buClr>
                <a:schemeClr val="accent1"/>
              </a:buClr>
              <a:buNone/>
              <a:defRPr/>
            </a:pPr>
            <a:r>
              <a:rPr lang="zh-CN" altLang="en-US" sz="2600" b="1" dirty="0">
                <a:solidFill>
                  <a:srgbClr val="00B050"/>
                </a:solidFill>
                <a:latin typeface="Arial Narrow" pitchFamily="34" charset="0"/>
                <a:ea typeface="黑体" pitchFamily="2" charset="-122"/>
              </a:rPr>
              <a:t>专利被引列表</a:t>
            </a:r>
            <a:r>
              <a:rPr lang="en-US" altLang="zh-CN" sz="2600" b="1" dirty="0">
                <a:solidFill>
                  <a:srgbClr val="00B050"/>
                </a:solidFill>
                <a:latin typeface="Arial Narrow" pitchFamily="34" charset="0"/>
                <a:ea typeface="黑体" pitchFamily="2" charset="-122"/>
              </a:rPr>
              <a:t>(Citation data set</a:t>
            </a:r>
            <a:r>
              <a:rPr lang="zh-CN" altLang="en-US" sz="2600" b="1" dirty="0">
                <a:solidFill>
                  <a:srgbClr val="00B050"/>
                </a:solidFill>
                <a:latin typeface="Arial Narrow" pitchFamily="34" charset="0"/>
                <a:ea typeface="黑体" pitchFamily="2" charset="-122"/>
              </a:rPr>
              <a:t>倒排</a:t>
            </a:r>
            <a:r>
              <a:rPr lang="en-US" altLang="zh-CN" sz="2600" b="1" dirty="0">
                <a:solidFill>
                  <a:srgbClr val="00B050"/>
                </a:solidFill>
                <a:latin typeface="Arial Narrow" pitchFamily="34" charset="0"/>
                <a:ea typeface="黑体" pitchFamily="2" charset="-122"/>
              </a:rPr>
              <a:t>)</a:t>
            </a:r>
          </a:p>
          <a:p>
            <a:pPr marL="274320" lvl="1" indent="-274320" algn="just">
              <a:spcBef>
                <a:spcPts val="580"/>
              </a:spcBef>
              <a:buClr>
                <a:schemeClr val="accent1"/>
              </a:buClr>
              <a:defRPr/>
            </a:pPr>
            <a:r>
              <a:rPr lang="en-US" altLang="zh-CN" sz="2800" dirty="0">
                <a:solidFill>
                  <a:srgbClr val="C00000"/>
                </a:solidFill>
                <a:latin typeface="Arial Narrow" pitchFamily="34" charset="0"/>
                <a:ea typeface="黑体" pitchFamily="2" charset="-122"/>
              </a:rPr>
              <a:t>Map</a:t>
            </a:r>
          </a:p>
          <a:p>
            <a:pPr algn="just">
              <a:buNone/>
            </a:pPr>
            <a:r>
              <a:rPr lang="en-US" altLang="zh-CN" sz="2400" dirty="0">
                <a:latin typeface="Arial Narrow" pitchFamily="34" charset="0"/>
                <a:ea typeface="黑体" pitchFamily="2" charset="-122"/>
              </a:rPr>
              <a:t>public static class </a:t>
            </a:r>
            <a:r>
              <a:rPr lang="en-US" altLang="zh-CN" sz="2400" dirty="0" err="1">
                <a:solidFill>
                  <a:srgbClr val="C00000"/>
                </a:solidFill>
                <a:latin typeface="Arial Narrow" pitchFamily="34" charset="0"/>
                <a:ea typeface="黑体" pitchFamily="2" charset="-122"/>
              </a:rPr>
              <a:t>MapClass</a:t>
            </a:r>
            <a:r>
              <a:rPr lang="en-US" altLang="zh-CN" sz="2400" dirty="0">
                <a:latin typeface="Arial Narrow" pitchFamily="34" charset="0"/>
                <a:ea typeface="黑体" pitchFamily="2" charset="-122"/>
              </a:rPr>
              <a:t> extends </a:t>
            </a:r>
            <a:r>
              <a:rPr lang="en-US" altLang="zh-CN" sz="2400" dirty="0" err="1">
                <a:latin typeface="Arial Narrow" pitchFamily="34" charset="0"/>
                <a:ea typeface="黑体" pitchFamily="2" charset="-122"/>
              </a:rPr>
              <a:t>Mapper</a:t>
            </a:r>
            <a:r>
              <a:rPr lang="en-US" altLang="zh-CN" sz="2400" dirty="0">
                <a:latin typeface="Arial Narrow" pitchFamily="34" charset="0"/>
                <a:ea typeface="黑体" pitchFamily="2" charset="-122"/>
              </a:rPr>
              <a:t>&lt;</a:t>
            </a:r>
            <a:r>
              <a:rPr lang="en-US" altLang="zh-CN" sz="2400" dirty="0" err="1">
                <a:latin typeface="Arial Narrow" pitchFamily="34" charset="0"/>
                <a:ea typeface="黑体" pitchFamily="2" charset="-122"/>
              </a:rPr>
              <a:t>LongWritable</a:t>
            </a:r>
            <a:r>
              <a:rPr lang="en-US" altLang="zh-CN" sz="2400" dirty="0">
                <a:latin typeface="Arial Narrow" pitchFamily="34" charset="0"/>
                <a:ea typeface="黑体" pitchFamily="2" charset="-122"/>
              </a:rPr>
              <a:t>, Text, Text, Text&gt; </a:t>
            </a:r>
          </a:p>
          <a:p>
            <a:pPr algn="just">
              <a:buNone/>
            </a:pPr>
            <a:r>
              <a:rPr lang="en-US" altLang="zh-CN" sz="2400" dirty="0">
                <a:latin typeface="Arial Narrow" pitchFamily="34" charset="0"/>
                <a:ea typeface="黑体" pitchFamily="2" charset="-122"/>
              </a:rPr>
              <a:t>{</a:t>
            </a:r>
          </a:p>
          <a:p>
            <a:pPr algn="just">
              <a:buNone/>
            </a:pPr>
            <a:r>
              <a:rPr lang="en-US" altLang="zh-CN" sz="2400" dirty="0">
                <a:latin typeface="Arial Narrow" pitchFamily="34" charset="0"/>
                <a:ea typeface="黑体" pitchFamily="2" charset="-122"/>
              </a:rPr>
              <a:t>	</a:t>
            </a:r>
            <a:r>
              <a:rPr lang="en-US" altLang="zh-CN" sz="2400" dirty="0">
                <a:solidFill>
                  <a:srgbClr val="0066FF"/>
                </a:solidFill>
                <a:latin typeface="Arial Narrow" pitchFamily="34" charset="0"/>
                <a:ea typeface="黑体" pitchFamily="2" charset="-122"/>
              </a:rPr>
              <a:t>public void map(</a:t>
            </a:r>
            <a:r>
              <a:rPr lang="en-US" altLang="zh-CN" sz="2400" dirty="0" err="1">
                <a:solidFill>
                  <a:srgbClr val="0066FF"/>
                </a:solidFill>
                <a:latin typeface="Arial Narrow" pitchFamily="34" charset="0"/>
                <a:ea typeface="黑体" pitchFamily="2" charset="-122"/>
              </a:rPr>
              <a:t>LongWritable</a:t>
            </a:r>
            <a:r>
              <a:rPr lang="en-US" altLang="zh-CN" sz="2400" dirty="0">
                <a:solidFill>
                  <a:srgbClr val="0066FF"/>
                </a:solidFill>
                <a:latin typeface="Arial Narrow" pitchFamily="34" charset="0"/>
                <a:ea typeface="黑体" pitchFamily="2" charset="-122"/>
              </a:rPr>
              <a:t> key, Text value, Context </a:t>
            </a:r>
            <a:r>
              <a:rPr lang="en-US" altLang="zh-CN" sz="2400" dirty="0" err="1">
                <a:solidFill>
                  <a:srgbClr val="0066FF"/>
                </a:solidFill>
                <a:latin typeface="Arial Narrow" pitchFamily="34" charset="0"/>
                <a:ea typeface="黑体" pitchFamily="2" charset="-122"/>
              </a:rPr>
              <a:t>context</a:t>
            </a:r>
            <a:r>
              <a:rPr lang="en-US" altLang="zh-CN" sz="2400" dirty="0">
                <a:solidFill>
                  <a:srgbClr val="0066FF"/>
                </a:solidFill>
                <a:latin typeface="Arial Narrow" pitchFamily="34" charset="0"/>
                <a:ea typeface="黑体" pitchFamily="2" charset="-122"/>
              </a:rPr>
              <a:t>)</a:t>
            </a:r>
          </a:p>
          <a:p>
            <a:pPr algn="just">
              <a:buNone/>
            </a:pPr>
            <a:r>
              <a:rPr lang="en-US" altLang="zh-CN" sz="2400" dirty="0">
                <a:latin typeface="Arial Narrow" pitchFamily="34" charset="0"/>
                <a:ea typeface="黑体" pitchFamily="2" charset="-122"/>
              </a:rPr>
              <a:t>			throws </a:t>
            </a:r>
            <a:r>
              <a:rPr lang="en-US" altLang="zh-CN" sz="2400" dirty="0" err="1">
                <a:latin typeface="Arial Narrow" pitchFamily="34" charset="0"/>
                <a:ea typeface="黑体" pitchFamily="2" charset="-122"/>
              </a:rPr>
              <a:t>IOException</a:t>
            </a:r>
            <a:r>
              <a:rPr lang="en-US" altLang="zh-CN" sz="2400" dirty="0">
                <a:latin typeface="Arial Narrow" pitchFamily="34" charset="0"/>
                <a:ea typeface="黑体" pitchFamily="2" charset="-122"/>
              </a:rPr>
              <a:t>, </a:t>
            </a:r>
            <a:r>
              <a:rPr lang="en-US" altLang="zh-CN" sz="2400" dirty="0" err="1">
                <a:latin typeface="Arial Narrow" pitchFamily="34" charset="0"/>
                <a:ea typeface="黑体" pitchFamily="2" charset="-122"/>
              </a:rPr>
              <a:t>InterruptedException</a:t>
            </a:r>
            <a:r>
              <a:rPr lang="en-US" altLang="zh-CN" sz="2400" dirty="0">
                <a:latin typeface="Arial Narrow" pitchFamily="34" charset="0"/>
                <a:ea typeface="黑体" pitchFamily="2" charset="-122"/>
              </a:rPr>
              <a:t> </a:t>
            </a:r>
          </a:p>
          <a:p>
            <a:pPr algn="just">
              <a:buNone/>
            </a:pPr>
            <a:r>
              <a:rPr lang="en-US" altLang="zh-CN" sz="2400" dirty="0">
                <a:latin typeface="Arial Narrow" pitchFamily="34" charset="0"/>
                <a:ea typeface="黑体" pitchFamily="2" charset="-122"/>
              </a:rPr>
              <a:t>	</a:t>
            </a:r>
            <a:r>
              <a:rPr lang="en-US" altLang="zh-CN" sz="2400" dirty="0">
                <a:solidFill>
                  <a:srgbClr val="C00000"/>
                </a:solidFill>
                <a:latin typeface="Arial Narrow" pitchFamily="34" charset="0"/>
                <a:ea typeface="黑体" pitchFamily="2" charset="-122"/>
              </a:rPr>
              <a:t>// </a:t>
            </a:r>
            <a:r>
              <a:rPr lang="zh-CN" altLang="en-US" sz="2400" dirty="0">
                <a:solidFill>
                  <a:srgbClr val="C00000"/>
                </a:solidFill>
                <a:latin typeface="Arial Narrow" pitchFamily="34" charset="0"/>
                <a:ea typeface="黑体" pitchFamily="2" charset="-122"/>
              </a:rPr>
              <a:t>输入</a:t>
            </a:r>
            <a:r>
              <a:rPr lang="en-US" altLang="zh-CN" sz="2400" dirty="0">
                <a:solidFill>
                  <a:srgbClr val="C00000"/>
                </a:solidFill>
                <a:latin typeface="Arial Narrow" pitchFamily="34" charset="0"/>
                <a:ea typeface="黑体" pitchFamily="2" charset="-122"/>
              </a:rPr>
              <a:t>key: </a:t>
            </a:r>
            <a:r>
              <a:rPr lang="zh-CN" altLang="en-US" sz="2400" dirty="0">
                <a:solidFill>
                  <a:srgbClr val="C00000"/>
                </a:solidFill>
                <a:latin typeface="Arial Narrow" pitchFamily="34" charset="0"/>
                <a:ea typeface="黑体" pitchFamily="2" charset="-122"/>
              </a:rPr>
              <a:t>行偏移值；</a:t>
            </a:r>
            <a:r>
              <a:rPr lang="en-US" altLang="zh-CN" sz="2400" dirty="0">
                <a:solidFill>
                  <a:srgbClr val="C00000"/>
                </a:solidFill>
                <a:latin typeface="Arial Narrow" pitchFamily="34" charset="0"/>
                <a:ea typeface="黑体" pitchFamily="2" charset="-122"/>
              </a:rPr>
              <a:t>value: “citing</a:t>
            </a:r>
            <a:r>
              <a:rPr lang="zh-CN" altLang="en-US" sz="2400" dirty="0">
                <a:solidFill>
                  <a:srgbClr val="C00000"/>
                </a:solidFill>
                <a:latin typeface="Arial Narrow" pitchFamily="34" charset="0"/>
                <a:ea typeface="黑体" pitchFamily="2" charset="-122"/>
              </a:rPr>
              <a:t>专利号</a:t>
            </a:r>
            <a:r>
              <a:rPr lang="en-US" altLang="zh-CN" sz="2400" dirty="0">
                <a:solidFill>
                  <a:srgbClr val="C00000"/>
                </a:solidFill>
                <a:latin typeface="Arial Narrow" pitchFamily="34" charset="0"/>
                <a:ea typeface="黑体" pitchFamily="2" charset="-122"/>
              </a:rPr>
              <a:t>, cited</a:t>
            </a:r>
            <a:r>
              <a:rPr lang="zh-CN" altLang="en-US" sz="2400" dirty="0">
                <a:solidFill>
                  <a:srgbClr val="C00000"/>
                </a:solidFill>
                <a:latin typeface="Arial Narrow" pitchFamily="34" charset="0"/>
                <a:ea typeface="黑体" pitchFamily="2" charset="-122"/>
              </a:rPr>
              <a:t>专利号</a:t>
            </a:r>
            <a:r>
              <a:rPr lang="en-US" altLang="zh-CN" sz="2400" dirty="0">
                <a:solidFill>
                  <a:srgbClr val="C00000"/>
                </a:solidFill>
                <a:latin typeface="Arial Narrow" pitchFamily="34" charset="0"/>
                <a:ea typeface="黑体" pitchFamily="2" charset="-122"/>
              </a:rPr>
              <a:t>” </a:t>
            </a:r>
            <a:r>
              <a:rPr lang="zh-CN" altLang="en-US" sz="2400" dirty="0">
                <a:solidFill>
                  <a:srgbClr val="C00000"/>
                </a:solidFill>
                <a:latin typeface="Arial Narrow" pitchFamily="34" charset="0"/>
                <a:ea typeface="黑体" pitchFamily="2" charset="-122"/>
              </a:rPr>
              <a:t>数据对</a:t>
            </a:r>
            <a:endParaRPr lang="en-US" altLang="zh-CN" sz="2400" dirty="0">
              <a:solidFill>
                <a:srgbClr val="C00000"/>
              </a:solidFill>
              <a:latin typeface="Arial Narrow" pitchFamily="34" charset="0"/>
              <a:ea typeface="黑体" pitchFamily="2" charset="-122"/>
            </a:endParaRPr>
          </a:p>
          <a:p>
            <a:pPr algn="just">
              <a:buNone/>
            </a:pPr>
            <a:r>
              <a:rPr lang="en-US" altLang="zh-CN" sz="2400" dirty="0">
                <a:latin typeface="Arial Narrow" pitchFamily="34" charset="0"/>
                <a:ea typeface="黑体" pitchFamily="2" charset="-122"/>
              </a:rPr>
              <a:t>	{	String[] citation = </a:t>
            </a:r>
            <a:r>
              <a:rPr lang="en-US" altLang="zh-CN" sz="2400" dirty="0" err="1">
                <a:latin typeface="Arial Narrow" pitchFamily="34" charset="0"/>
                <a:ea typeface="黑体" pitchFamily="2" charset="-122"/>
              </a:rPr>
              <a:t>value.toString</a:t>
            </a:r>
            <a:r>
              <a:rPr lang="en-US" altLang="zh-CN" sz="2400" dirty="0">
                <a:latin typeface="Arial Narrow" pitchFamily="34" charset="0"/>
                <a:ea typeface="黑体" pitchFamily="2" charset="-122"/>
              </a:rPr>
              <a:t>().split(“,”);</a:t>
            </a:r>
          </a:p>
          <a:p>
            <a:pPr algn="just">
              <a:buNone/>
            </a:pPr>
            <a:r>
              <a:rPr lang="en-US" altLang="zh-CN" sz="2400" dirty="0">
                <a:latin typeface="Arial Narrow" pitchFamily="34" charset="0"/>
                <a:ea typeface="黑体" pitchFamily="2" charset="-122"/>
              </a:rPr>
              <a:t>		</a:t>
            </a:r>
            <a:r>
              <a:rPr lang="en-US" altLang="zh-CN" sz="2400" dirty="0" err="1">
                <a:latin typeface="Arial Narrow" pitchFamily="34" charset="0"/>
                <a:ea typeface="黑体" pitchFamily="2" charset="-122"/>
              </a:rPr>
              <a:t>context.write</a:t>
            </a:r>
            <a:r>
              <a:rPr lang="en-US" altLang="zh-CN" sz="2400" dirty="0">
                <a:latin typeface="Arial Narrow" pitchFamily="34" charset="0"/>
                <a:ea typeface="黑体" pitchFamily="2" charset="-122"/>
              </a:rPr>
              <a:t>(new Text(citation[1]), new Text(citation[0]));</a:t>
            </a:r>
          </a:p>
          <a:p>
            <a:pPr algn="just">
              <a:buNone/>
            </a:pPr>
            <a:r>
              <a:rPr lang="en-US" altLang="zh-CN" sz="2400" dirty="0">
                <a:latin typeface="Arial Narrow" pitchFamily="34" charset="0"/>
                <a:ea typeface="黑体" pitchFamily="2" charset="-122"/>
              </a:rPr>
              <a:t>	} </a:t>
            </a:r>
            <a:r>
              <a:rPr lang="en-US" altLang="zh-CN" sz="2400" dirty="0">
                <a:solidFill>
                  <a:srgbClr val="C00000"/>
                </a:solidFill>
                <a:latin typeface="Arial Narrow" pitchFamily="34" charset="0"/>
                <a:ea typeface="黑体" pitchFamily="2" charset="-122"/>
              </a:rPr>
              <a:t>// </a:t>
            </a:r>
            <a:r>
              <a:rPr lang="zh-CN" altLang="en-US" sz="2400" dirty="0">
                <a:solidFill>
                  <a:srgbClr val="C00000"/>
                </a:solidFill>
                <a:latin typeface="Arial Narrow" pitchFamily="34" charset="0"/>
                <a:ea typeface="黑体" pitchFamily="2" charset="-122"/>
              </a:rPr>
              <a:t>输出</a:t>
            </a:r>
            <a:r>
              <a:rPr lang="en-US" altLang="zh-CN" sz="2400" dirty="0">
                <a:solidFill>
                  <a:srgbClr val="C00000"/>
                </a:solidFill>
                <a:latin typeface="Arial Narrow" pitchFamily="34" charset="0"/>
                <a:ea typeface="黑体" pitchFamily="2" charset="-122"/>
              </a:rPr>
              <a:t>key: cited </a:t>
            </a:r>
            <a:r>
              <a:rPr lang="zh-CN" altLang="en-US" sz="2400" dirty="0">
                <a:solidFill>
                  <a:srgbClr val="C00000"/>
                </a:solidFill>
                <a:latin typeface="Arial Narrow" pitchFamily="34" charset="0"/>
                <a:ea typeface="黑体" pitchFamily="2" charset="-122"/>
              </a:rPr>
              <a:t>专利号；</a:t>
            </a:r>
            <a:r>
              <a:rPr lang="en-US" altLang="zh-CN" sz="2400" dirty="0">
                <a:solidFill>
                  <a:srgbClr val="C00000"/>
                </a:solidFill>
                <a:latin typeface="Arial Narrow" pitchFamily="34" charset="0"/>
                <a:ea typeface="黑体" pitchFamily="2" charset="-122"/>
              </a:rPr>
              <a:t>value: citing</a:t>
            </a:r>
            <a:r>
              <a:rPr lang="zh-CN" altLang="en-US" sz="2400" dirty="0">
                <a:solidFill>
                  <a:srgbClr val="C00000"/>
                </a:solidFill>
                <a:latin typeface="Arial Narrow" pitchFamily="34" charset="0"/>
                <a:ea typeface="黑体" pitchFamily="2" charset="-122"/>
              </a:rPr>
              <a:t>专利号</a:t>
            </a:r>
            <a:endParaRPr lang="en-US" altLang="zh-CN" sz="2400" dirty="0">
              <a:latin typeface="Arial Narrow" pitchFamily="34" charset="0"/>
              <a:ea typeface="黑体" pitchFamily="2" charset="-122"/>
            </a:endParaRPr>
          </a:p>
          <a:p>
            <a:pPr algn="just">
              <a:buNone/>
            </a:pPr>
            <a:r>
              <a:rPr lang="en-US" altLang="zh-CN" sz="2400" dirty="0">
                <a:latin typeface="Arial Narrow" pitchFamily="34" charset="0"/>
                <a:ea typeface="黑体" pitchFamily="2" charset="-122"/>
              </a:rPr>
              <a:t>}</a:t>
            </a:r>
            <a:r>
              <a:rPr lang="en-US" altLang="zh-CN" sz="3200" dirty="0">
                <a:solidFill>
                  <a:srgbClr val="0066FF"/>
                </a:solidFill>
                <a:latin typeface="Arial Narrow" pitchFamily="34" charset="0"/>
                <a:ea typeface="黑体" pitchFamily="2" charset="-122"/>
              </a:rPr>
              <a:t> </a:t>
            </a:r>
            <a:endParaRPr lang="en-US" altLang="zh-CN" sz="2800" dirty="0">
              <a:solidFill>
                <a:srgbClr val="33CC33"/>
              </a:solidFill>
              <a:latin typeface="Arial Narrow" pitchFamily="34" charset="0"/>
              <a:ea typeface="黑体" pitchFamily="2" charset="-122"/>
            </a:endParaRPr>
          </a:p>
        </p:txBody>
      </p:sp>
      <p:sp>
        <p:nvSpPr>
          <p:cNvPr id="5" name="Title 1"/>
          <p:cNvSpPr>
            <a:spLocks noGrp="1"/>
          </p:cNvSpPr>
          <p:nvPr>
            <p:ph type="title"/>
          </p:nvPr>
        </p:nvSpPr>
        <p:spPr>
          <a:xfrm>
            <a:off x="641978" y="2527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spTree>
    <p:extLst>
      <p:ext uri="{BB962C8B-B14F-4D97-AF65-F5344CB8AC3E}">
        <p14:creationId xmlns:p14="http://schemas.microsoft.com/office/powerpoint/2010/main" val="15796712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F72A0-3924-739C-ADA2-C254BE2DF1E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B1A26B8-DF0B-DD50-A051-707A00773796}"/>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190</a:t>
            </a:fld>
            <a:endParaRPr lang="zh-CN" altLang="en-US" spc="68" dirty="0"/>
          </a:p>
        </p:txBody>
      </p:sp>
      <p:sp>
        <p:nvSpPr>
          <p:cNvPr id="3" name="文本占位符 2">
            <a:extLst>
              <a:ext uri="{FF2B5EF4-FFF2-40B4-BE49-F238E27FC236}">
                <a16:creationId xmlns:a16="http://schemas.microsoft.com/office/drawing/2014/main" id="{D3087062-2B4E-ED44-EAA5-E83ACA704FE1}"/>
              </a:ext>
            </a:extLst>
          </p:cNvPr>
          <p:cNvSpPr>
            <a:spLocks noGrp="1"/>
          </p:cNvSpPr>
          <p:nvPr>
            <p:ph type="body" sz="quarter" idx="13"/>
          </p:nvPr>
        </p:nvSpPr>
        <p:spPr/>
        <p:txBody>
          <a:bodyPr/>
          <a:lstStyle/>
          <a:p>
            <a:r>
              <a:rPr lang="en-US" altLang="zh-CN" dirty="0"/>
              <a:t>Background</a:t>
            </a:r>
            <a:endParaRPr lang="zh-CN" altLang="en-US" dirty="0"/>
          </a:p>
        </p:txBody>
      </p:sp>
      <p:sp>
        <p:nvSpPr>
          <p:cNvPr id="5" name="标题 4">
            <a:extLst>
              <a:ext uri="{FF2B5EF4-FFF2-40B4-BE49-F238E27FC236}">
                <a16:creationId xmlns:a16="http://schemas.microsoft.com/office/drawing/2014/main" id="{D024D8EA-F187-7377-3AFE-62632CE6D4C8}"/>
              </a:ext>
            </a:extLst>
          </p:cNvPr>
          <p:cNvSpPr>
            <a:spLocks noGrp="1"/>
          </p:cNvSpPr>
          <p:nvPr>
            <p:ph type="title"/>
          </p:nvPr>
        </p:nvSpPr>
        <p:spPr/>
        <p:txBody>
          <a:bodyPr/>
          <a:lstStyle/>
          <a:p>
            <a:r>
              <a:rPr lang="en-US" altLang="zh-CN" b="1" dirty="0"/>
              <a:t>Spatial Predicates</a:t>
            </a:r>
            <a:endParaRPr lang="zh-CN" altLang="en-US" b="1" dirty="0"/>
          </a:p>
        </p:txBody>
      </p:sp>
      <p:sp>
        <p:nvSpPr>
          <p:cNvPr id="7" name="TextBox 147">
            <a:extLst>
              <a:ext uri="{FF2B5EF4-FFF2-40B4-BE49-F238E27FC236}">
                <a16:creationId xmlns:a16="http://schemas.microsoft.com/office/drawing/2014/main" id="{188A5C5D-49FA-A4A8-11D9-06FDEEC094FF}"/>
              </a:ext>
            </a:extLst>
          </p:cNvPr>
          <p:cNvSpPr txBox="1"/>
          <p:nvPr/>
        </p:nvSpPr>
        <p:spPr>
          <a:xfrm>
            <a:off x="736222" y="4402649"/>
            <a:ext cx="1258145" cy="415498"/>
          </a:xfrm>
          <a:prstGeom prst="rect">
            <a:avLst/>
          </a:prstGeom>
          <a:noFill/>
        </p:spPr>
        <p:txBody>
          <a:bodyPr wrap="square" rtlCol="0">
            <a:spAutoFit/>
          </a:bodyPr>
          <a:lstStyle/>
          <a:p>
            <a:pPr marL="0" lvl="1"/>
            <a:r>
              <a:rPr lang="en-US" altLang="zh-CN" sz="2100" dirty="0"/>
              <a:t>Intersect</a:t>
            </a:r>
          </a:p>
        </p:txBody>
      </p:sp>
      <p:grpSp>
        <p:nvGrpSpPr>
          <p:cNvPr id="8" name="组合 7">
            <a:extLst>
              <a:ext uri="{FF2B5EF4-FFF2-40B4-BE49-F238E27FC236}">
                <a16:creationId xmlns:a16="http://schemas.microsoft.com/office/drawing/2014/main" id="{285B74EF-1C18-71CD-0901-A544A4E93418}"/>
              </a:ext>
            </a:extLst>
          </p:cNvPr>
          <p:cNvGrpSpPr/>
          <p:nvPr/>
        </p:nvGrpSpPr>
        <p:grpSpPr>
          <a:xfrm>
            <a:off x="364340" y="2731067"/>
            <a:ext cx="1952824" cy="1150863"/>
            <a:chOff x="485786" y="2498422"/>
            <a:chExt cx="2603765" cy="1534484"/>
          </a:xfrm>
        </p:grpSpPr>
        <p:sp>
          <p:nvSpPr>
            <p:cNvPr id="4" name="矩形 3">
              <a:extLst>
                <a:ext uri="{FF2B5EF4-FFF2-40B4-BE49-F238E27FC236}">
                  <a16:creationId xmlns:a16="http://schemas.microsoft.com/office/drawing/2014/main" id="{2077D8FD-C504-1527-74A3-94B441A618D4}"/>
                </a:ext>
              </a:extLst>
            </p:cNvPr>
            <p:cNvSpPr/>
            <p:nvPr/>
          </p:nvSpPr>
          <p:spPr>
            <a:xfrm>
              <a:off x="485786" y="2880888"/>
              <a:ext cx="1736198" cy="11520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C5FB691-813B-4675-58D0-A9BFE4668E83}"/>
                </a:ext>
              </a:extLst>
            </p:cNvPr>
            <p:cNvSpPr/>
            <p:nvPr/>
          </p:nvSpPr>
          <p:spPr>
            <a:xfrm>
              <a:off x="1259508" y="2498422"/>
              <a:ext cx="1830043" cy="115201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3E67231-0810-68C7-6DDB-C1DBD125D165}"/>
                </a:ext>
              </a:extLst>
            </p:cNvPr>
            <p:cNvSpPr/>
            <p:nvPr/>
          </p:nvSpPr>
          <p:spPr>
            <a:xfrm>
              <a:off x="1259508" y="2880888"/>
              <a:ext cx="962475" cy="76955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A12CD883-31B7-AE32-1EFF-ABB5B7C2C4A4}"/>
              </a:ext>
            </a:extLst>
          </p:cNvPr>
          <p:cNvGrpSpPr/>
          <p:nvPr/>
        </p:nvGrpSpPr>
        <p:grpSpPr>
          <a:xfrm>
            <a:off x="2842825" y="2987410"/>
            <a:ext cx="1295172" cy="795086"/>
            <a:chOff x="3790433" y="2840213"/>
            <a:chExt cx="1726896" cy="1060114"/>
          </a:xfrm>
        </p:grpSpPr>
        <p:sp>
          <p:nvSpPr>
            <p:cNvPr id="13" name="矩形 12">
              <a:extLst>
                <a:ext uri="{FF2B5EF4-FFF2-40B4-BE49-F238E27FC236}">
                  <a16:creationId xmlns:a16="http://schemas.microsoft.com/office/drawing/2014/main" id="{77335514-D9FC-1F6B-8AC4-753D86F3FE86}"/>
                </a:ext>
              </a:extLst>
            </p:cNvPr>
            <p:cNvSpPr/>
            <p:nvPr/>
          </p:nvSpPr>
          <p:spPr>
            <a:xfrm>
              <a:off x="3790433" y="2840213"/>
              <a:ext cx="1726896" cy="106011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66305A58-3E90-C1DD-372E-1CE45C0F542C}"/>
                </a:ext>
              </a:extLst>
            </p:cNvPr>
            <p:cNvSpPr/>
            <p:nvPr/>
          </p:nvSpPr>
          <p:spPr>
            <a:xfrm>
              <a:off x="4271854" y="3219828"/>
              <a:ext cx="76856" cy="7984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a16="http://schemas.microsoft.com/office/drawing/2014/main" id="{6B4395BC-2A7E-6B4C-515D-73D8CFDEC53C}"/>
              </a:ext>
            </a:extLst>
          </p:cNvPr>
          <p:cNvGrpSpPr/>
          <p:nvPr/>
        </p:nvGrpSpPr>
        <p:grpSpPr>
          <a:xfrm>
            <a:off x="7173328" y="2525694"/>
            <a:ext cx="1240934" cy="1492855"/>
            <a:chOff x="9188999" y="2248853"/>
            <a:chExt cx="1654579" cy="1990473"/>
          </a:xfrm>
        </p:grpSpPr>
        <p:sp>
          <p:nvSpPr>
            <p:cNvPr id="50" name="椭圆 49">
              <a:extLst>
                <a:ext uri="{FF2B5EF4-FFF2-40B4-BE49-F238E27FC236}">
                  <a16:creationId xmlns:a16="http://schemas.microsoft.com/office/drawing/2014/main" id="{1726F920-3620-EB76-2A4C-E06EE487EDEA}"/>
                </a:ext>
              </a:extLst>
            </p:cNvPr>
            <p:cNvSpPr/>
            <p:nvPr/>
          </p:nvSpPr>
          <p:spPr>
            <a:xfrm>
              <a:off x="10153684" y="3878640"/>
              <a:ext cx="76856" cy="798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86623976-AD3D-F49D-7080-963FBD23DC73}"/>
                </a:ext>
              </a:extLst>
            </p:cNvPr>
            <p:cNvGrpSpPr/>
            <p:nvPr/>
          </p:nvGrpSpPr>
          <p:grpSpPr>
            <a:xfrm>
              <a:off x="9188999" y="2248853"/>
              <a:ext cx="1654579" cy="1990473"/>
              <a:chOff x="9316341" y="2122273"/>
              <a:chExt cx="1654579" cy="1990473"/>
            </a:xfrm>
          </p:grpSpPr>
          <p:sp>
            <p:nvSpPr>
              <p:cNvPr id="24" name="椭圆 23">
                <a:extLst>
                  <a:ext uri="{FF2B5EF4-FFF2-40B4-BE49-F238E27FC236}">
                    <a16:creationId xmlns:a16="http://schemas.microsoft.com/office/drawing/2014/main" id="{DD7C5EF1-534B-1C95-525D-1E2A5740AB74}"/>
                  </a:ext>
                </a:extLst>
              </p:cNvPr>
              <p:cNvSpPr/>
              <p:nvPr/>
            </p:nvSpPr>
            <p:spPr>
              <a:xfrm>
                <a:off x="9986679" y="3225744"/>
                <a:ext cx="76856" cy="7984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9753244E-6A50-3B67-EA22-63064D9AC33E}"/>
                  </a:ext>
                </a:extLst>
              </p:cNvPr>
              <p:cNvSpPr/>
              <p:nvPr/>
            </p:nvSpPr>
            <p:spPr>
              <a:xfrm>
                <a:off x="10025107" y="3109558"/>
                <a:ext cx="76856" cy="79840"/>
              </a:xfrm>
              <a:prstGeom prst="ellipse">
                <a:avLst/>
              </a:prstGeom>
              <a:solidFill>
                <a:srgbClr val="FCDC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ACDDA38B-89CA-B73B-D4B1-298400A57077}"/>
                  </a:ext>
                </a:extLst>
              </p:cNvPr>
              <p:cNvSpPr/>
              <p:nvPr/>
            </p:nvSpPr>
            <p:spPr>
              <a:xfrm>
                <a:off x="9842968" y="2122273"/>
                <a:ext cx="76856" cy="798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AD3049DC-C917-FB26-AC07-DEC367112EB7}"/>
                  </a:ext>
                </a:extLst>
              </p:cNvPr>
              <p:cNvSpPr/>
              <p:nvPr/>
            </p:nvSpPr>
            <p:spPr>
              <a:xfrm>
                <a:off x="10370020" y="2703063"/>
                <a:ext cx="76856" cy="798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966A763F-0B4B-5E3D-9F39-0B73A43E7A9D}"/>
                  </a:ext>
                </a:extLst>
              </p:cNvPr>
              <p:cNvSpPr/>
              <p:nvPr/>
            </p:nvSpPr>
            <p:spPr>
              <a:xfrm>
                <a:off x="10768742" y="2260819"/>
                <a:ext cx="76856" cy="798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6B285A35-FDD3-D3E2-F01E-FAA539A39C03}"/>
                  </a:ext>
                </a:extLst>
              </p:cNvPr>
              <p:cNvSpPr/>
              <p:nvPr/>
            </p:nvSpPr>
            <p:spPr>
              <a:xfrm>
                <a:off x="9705475" y="2563378"/>
                <a:ext cx="76856" cy="798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2E4C2DB5-6890-5C03-2192-F1AC4F288099}"/>
                  </a:ext>
                </a:extLst>
              </p:cNvPr>
              <p:cNvSpPr/>
              <p:nvPr/>
            </p:nvSpPr>
            <p:spPr>
              <a:xfrm>
                <a:off x="10411393" y="3488248"/>
                <a:ext cx="76856" cy="798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52EE12AD-A666-5731-01B7-C27E07475B33}"/>
                  </a:ext>
                </a:extLst>
              </p:cNvPr>
              <p:cNvSpPr/>
              <p:nvPr/>
            </p:nvSpPr>
            <p:spPr>
              <a:xfrm>
                <a:off x="9316341" y="3074431"/>
                <a:ext cx="76856" cy="798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4415C7-3209-518D-ECF5-209624D40704}"/>
                  </a:ext>
                </a:extLst>
              </p:cNvPr>
              <p:cNvSpPr/>
              <p:nvPr/>
            </p:nvSpPr>
            <p:spPr>
              <a:xfrm>
                <a:off x="10894064" y="3330350"/>
                <a:ext cx="76856" cy="798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1B585463-F9F9-1927-C5E0-A1D373790EF9}"/>
                  </a:ext>
                </a:extLst>
              </p:cNvPr>
              <p:cNvSpPr/>
              <p:nvPr/>
            </p:nvSpPr>
            <p:spPr>
              <a:xfrm>
                <a:off x="10588951" y="4032906"/>
                <a:ext cx="76856" cy="798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92FF2D1-9877-4609-2343-32B54B7265B7}"/>
                  </a:ext>
                </a:extLst>
              </p:cNvPr>
              <p:cNvSpPr/>
              <p:nvPr/>
            </p:nvSpPr>
            <p:spPr>
              <a:xfrm>
                <a:off x="9628619" y="4020981"/>
                <a:ext cx="76856" cy="798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9" name="TextBox 147">
            <a:extLst>
              <a:ext uri="{FF2B5EF4-FFF2-40B4-BE49-F238E27FC236}">
                <a16:creationId xmlns:a16="http://schemas.microsoft.com/office/drawing/2014/main" id="{516690F6-36E9-B30E-3649-3CB5836D3785}"/>
              </a:ext>
            </a:extLst>
          </p:cNvPr>
          <p:cNvSpPr txBox="1"/>
          <p:nvPr/>
        </p:nvSpPr>
        <p:spPr>
          <a:xfrm>
            <a:off x="2934456" y="4402649"/>
            <a:ext cx="1203541" cy="415498"/>
          </a:xfrm>
          <a:prstGeom prst="rect">
            <a:avLst/>
          </a:prstGeom>
          <a:noFill/>
        </p:spPr>
        <p:txBody>
          <a:bodyPr wrap="square" rtlCol="0">
            <a:spAutoFit/>
          </a:bodyPr>
          <a:lstStyle/>
          <a:p>
            <a:pPr marL="0" lvl="1"/>
            <a:r>
              <a:rPr lang="en-US" altLang="zh-CN" sz="2100" dirty="0"/>
              <a:t>Contain</a:t>
            </a:r>
          </a:p>
        </p:txBody>
      </p:sp>
      <p:sp>
        <p:nvSpPr>
          <p:cNvPr id="30" name="TextBox 147">
            <a:extLst>
              <a:ext uri="{FF2B5EF4-FFF2-40B4-BE49-F238E27FC236}">
                <a16:creationId xmlns:a16="http://schemas.microsoft.com/office/drawing/2014/main" id="{720F4FB8-8626-C5E2-8E1E-4B2FC18C1D60}"/>
              </a:ext>
            </a:extLst>
          </p:cNvPr>
          <p:cNvSpPr txBox="1"/>
          <p:nvPr/>
        </p:nvSpPr>
        <p:spPr>
          <a:xfrm>
            <a:off x="4572000" y="4401526"/>
            <a:ext cx="2322145" cy="415498"/>
          </a:xfrm>
          <a:prstGeom prst="rect">
            <a:avLst/>
          </a:prstGeom>
          <a:noFill/>
        </p:spPr>
        <p:txBody>
          <a:bodyPr wrap="square" rtlCol="0">
            <a:spAutoFit/>
          </a:bodyPr>
          <a:lstStyle/>
          <a:p>
            <a:pPr marL="0" lvl="1"/>
            <a:r>
              <a:rPr lang="en-US" altLang="zh-CN" sz="2100" dirty="0"/>
              <a:t>Within-distance</a:t>
            </a:r>
          </a:p>
        </p:txBody>
      </p:sp>
      <p:sp>
        <p:nvSpPr>
          <p:cNvPr id="31" name="TextBox 147">
            <a:extLst>
              <a:ext uri="{FF2B5EF4-FFF2-40B4-BE49-F238E27FC236}">
                <a16:creationId xmlns:a16="http://schemas.microsoft.com/office/drawing/2014/main" id="{B703474B-CF87-6F9A-D13C-575DFC260B30}"/>
              </a:ext>
            </a:extLst>
          </p:cNvPr>
          <p:cNvSpPr txBox="1"/>
          <p:nvPr/>
        </p:nvSpPr>
        <p:spPr>
          <a:xfrm>
            <a:off x="6755711" y="4411180"/>
            <a:ext cx="2488302" cy="415498"/>
          </a:xfrm>
          <a:prstGeom prst="rect">
            <a:avLst/>
          </a:prstGeom>
          <a:noFill/>
        </p:spPr>
        <p:txBody>
          <a:bodyPr wrap="square" rtlCol="0">
            <a:spAutoFit/>
          </a:bodyPr>
          <a:lstStyle/>
          <a:p>
            <a:pPr marL="0" lvl="1"/>
            <a:r>
              <a:rPr lang="en-US" altLang="zh-CN" sz="2100" dirty="0"/>
              <a:t>Nearest Neighbor</a:t>
            </a:r>
          </a:p>
        </p:txBody>
      </p:sp>
      <p:grpSp>
        <p:nvGrpSpPr>
          <p:cNvPr id="32" name="组合 31">
            <a:extLst>
              <a:ext uri="{FF2B5EF4-FFF2-40B4-BE49-F238E27FC236}">
                <a16:creationId xmlns:a16="http://schemas.microsoft.com/office/drawing/2014/main" id="{881220A4-2F63-0711-B578-4F7ED3AC92C7}"/>
              </a:ext>
            </a:extLst>
          </p:cNvPr>
          <p:cNvGrpSpPr/>
          <p:nvPr/>
        </p:nvGrpSpPr>
        <p:grpSpPr>
          <a:xfrm>
            <a:off x="4679606" y="2487139"/>
            <a:ext cx="1601001" cy="1629844"/>
            <a:chOff x="6239475" y="2173185"/>
            <a:chExt cx="2134668" cy="2173125"/>
          </a:xfrm>
        </p:grpSpPr>
        <p:grpSp>
          <p:nvGrpSpPr>
            <p:cNvPr id="10" name="组合 9">
              <a:extLst>
                <a:ext uri="{FF2B5EF4-FFF2-40B4-BE49-F238E27FC236}">
                  <a16:creationId xmlns:a16="http://schemas.microsoft.com/office/drawing/2014/main" id="{A0A5B962-E04D-CF36-2C67-6F427F38A2FA}"/>
                </a:ext>
              </a:extLst>
            </p:cNvPr>
            <p:cNvGrpSpPr/>
            <p:nvPr/>
          </p:nvGrpSpPr>
          <p:grpSpPr>
            <a:xfrm>
              <a:off x="6239475" y="2173185"/>
              <a:ext cx="2134668" cy="2173125"/>
              <a:chOff x="6253603" y="2162193"/>
              <a:chExt cx="2134668" cy="2173125"/>
            </a:xfrm>
          </p:grpSpPr>
          <p:sp>
            <p:nvSpPr>
              <p:cNvPr id="15" name="椭圆 14">
                <a:extLst>
                  <a:ext uri="{FF2B5EF4-FFF2-40B4-BE49-F238E27FC236}">
                    <a16:creationId xmlns:a16="http://schemas.microsoft.com/office/drawing/2014/main" id="{D124BCDC-2DF9-B28F-F5D9-35C4E6E775C5}"/>
                  </a:ext>
                </a:extLst>
              </p:cNvPr>
              <p:cNvSpPr/>
              <p:nvPr/>
            </p:nvSpPr>
            <p:spPr>
              <a:xfrm>
                <a:off x="6253603" y="2162193"/>
                <a:ext cx="2134668" cy="2173125"/>
              </a:xfrm>
              <a:prstGeom prst="ellipse">
                <a:avLst/>
              </a:prstGeom>
              <a:solidFill>
                <a:schemeClr val="bg1"/>
              </a:solid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907E23B5-0FEF-4AB2-5C17-D050CF022C93}"/>
                  </a:ext>
                </a:extLst>
              </p:cNvPr>
              <p:cNvCxnSpPr>
                <a:cxnSpLocks/>
                <a:endCxn id="15" idx="1"/>
              </p:cNvCxnSpPr>
              <p:nvPr/>
            </p:nvCxnSpPr>
            <p:spPr>
              <a:xfrm flipH="1" flipV="1">
                <a:off x="6566218" y="2480440"/>
                <a:ext cx="719369" cy="78522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9D256482-13BC-6587-A127-CB54E1EBD28C}"/>
                  </a:ext>
                </a:extLst>
              </p:cNvPr>
              <p:cNvSpPr/>
              <p:nvPr/>
            </p:nvSpPr>
            <p:spPr>
              <a:xfrm>
                <a:off x="7666409" y="2663143"/>
                <a:ext cx="76856" cy="79840"/>
              </a:xfrm>
              <a:prstGeom prst="ellipse">
                <a:avLst/>
              </a:prstGeom>
              <a:solidFill>
                <a:srgbClr val="FCDC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a:extLst>
                <a:ext uri="{FF2B5EF4-FFF2-40B4-BE49-F238E27FC236}">
                  <a16:creationId xmlns:a16="http://schemas.microsoft.com/office/drawing/2014/main" id="{208A09C5-8584-B1F1-DA01-F50B1CC1A791}"/>
                </a:ext>
              </a:extLst>
            </p:cNvPr>
            <p:cNvSpPr/>
            <p:nvPr/>
          </p:nvSpPr>
          <p:spPr>
            <a:xfrm>
              <a:off x="7247159" y="3244090"/>
              <a:ext cx="76856" cy="7984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3661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9" grpId="0"/>
      <p:bldP spid="30" grpId="0"/>
      <p:bldP spid="31"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29D8C-0090-62F2-778E-AF2808F0535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B1EB8E-6F54-7475-4669-D7EE2BBD04C5}"/>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191</a:t>
            </a:fld>
            <a:endParaRPr lang="zh-CN" altLang="en-US" spc="68" dirty="0"/>
          </a:p>
        </p:txBody>
      </p:sp>
      <p:sp>
        <p:nvSpPr>
          <p:cNvPr id="3" name="文本占位符 2">
            <a:extLst>
              <a:ext uri="{FF2B5EF4-FFF2-40B4-BE49-F238E27FC236}">
                <a16:creationId xmlns:a16="http://schemas.microsoft.com/office/drawing/2014/main" id="{18A3ED7E-82DF-F574-8CEA-31CB54AD418F}"/>
              </a:ext>
            </a:extLst>
          </p:cNvPr>
          <p:cNvSpPr>
            <a:spLocks noGrp="1"/>
          </p:cNvSpPr>
          <p:nvPr>
            <p:ph type="body" sz="quarter" idx="13"/>
          </p:nvPr>
        </p:nvSpPr>
        <p:spPr/>
        <p:txBody>
          <a:bodyPr/>
          <a:lstStyle/>
          <a:p>
            <a:r>
              <a:rPr lang="en-US" altLang="zh-CN" dirty="0"/>
              <a:t>Background</a:t>
            </a:r>
            <a:endParaRPr lang="zh-CN" altLang="en-US" dirty="0"/>
          </a:p>
        </p:txBody>
      </p:sp>
      <p:sp>
        <p:nvSpPr>
          <p:cNvPr id="4" name="标题 3">
            <a:extLst>
              <a:ext uri="{FF2B5EF4-FFF2-40B4-BE49-F238E27FC236}">
                <a16:creationId xmlns:a16="http://schemas.microsoft.com/office/drawing/2014/main" id="{58F9B91D-F697-C342-CE45-1C49AF96FB23}"/>
              </a:ext>
            </a:extLst>
          </p:cNvPr>
          <p:cNvSpPr>
            <a:spLocks noGrp="1"/>
          </p:cNvSpPr>
          <p:nvPr>
            <p:ph type="title"/>
          </p:nvPr>
        </p:nvSpPr>
        <p:spPr/>
        <p:txBody>
          <a:bodyPr/>
          <a:lstStyle/>
          <a:p>
            <a:r>
              <a:rPr lang="en-US" altLang="zh-CN" dirty="0"/>
              <a:t>Distributed Spatial Query Processing</a:t>
            </a:r>
            <a:endParaRPr lang="zh-CN" altLang="en-US" dirty="0"/>
          </a:p>
        </p:txBody>
      </p:sp>
      <p:pic>
        <p:nvPicPr>
          <p:cNvPr id="9" name="图片 8">
            <a:extLst>
              <a:ext uri="{FF2B5EF4-FFF2-40B4-BE49-F238E27FC236}">
                <a16:creationId xmlns:a16="http://schemas.microsoft.com/office/drawing/2014/main" id="{2EFA43F7-D2A7-40DA-D926-C665DE24D545}"/>
              </a:ext>
            </a:extLst>
          </p:cNvPr>
          <p:cNvPicPr>
            <a:picLocks noChangeAspect="1"/>
          </p:cNvPicPr>
          <p:nvPr/>
        </p:nvPicPr>
        <p:blipFill>
          <a:blip r:embed="rId3"/>
          <a:stretch>
            <a:fillRect/>
          </a:stretch>
        </p:blipFill>
        <p:spPr>
          <a:xfrm>
            <a:off x="593208" y="2930034"/>
            <a:ext cx="2782674" cy="1749032"/>
          </a:xfrm>
          <a:prstGeom prst="rect">
            <a:avLst/>
          </a:prstGeom>
        </p:spPr>
      </p:pic>
      <p:sp>
        <p:nvSpPr>
          <p:cNvPr id="7" name="TextBox 147">
            <a:extLst>
              <a:ext uri="{FF2B5EF4-FFF2-40B4-BE49-F238E27FC236}">
                <a16:creationId xmlns:a16="http://schemas.microsoft.com/office/drawing/2014/main" id="{F94B2F22-ED84-46B8-5623-FFA73EDBCBEC}"/>
              </a:ext>
            </a:extLst>
          </p:cNvPr>
          <p:cNvSpPr txBox="1"/>
          <p:nvPr/>
        </p:nvSpPr>
        <p:spPr>
          <a:xfrm>
            <a:off x="4572000" y="3915375"/>
            <a:ext cx="3817175" cy="738664"/>
          </a:xfrm>
          <a:prstGeom prst="rect">
            <a:avLst/>
          </a:prstGeom>
          <a:noFill/>
        </p:spPr>
        <p:txBody>
          <a:bodyPr wrap="square" rtlCol="0">
            <a:spAutoFit/>
          </a:bodyPr>
          <a:lstStyle/>
          <a:p>
            <a:pPr marL="0" lvl="1"/>
            <a:r>
              <a:rPr lang="en-US" altLang="zh-CN" sz="2100" b="1" dirty="0"/>
              <a:t>Spark</a:t>
            </a:r>
            <a:r>
              <a:rPr lang="zh-CN" altLang="en-US" sz="2100" b="1" dirty="0"/>
              <a:t>：</a:t>
            </a:r>
            <a:r>
              <a:rPr lang="en-US" altLang="zh-CN" sz="2100" dirty="0"/>
              <a:t>Sedona</a:t>
            </a:r>
            <a:r>
              <a:rPr lang="zh-CN" altLang="en-US" sz="2100" dirty="0"/>
              <a:t>、</a:t>
            </a:r>
            <a:r>
              <a:rPr lang="en-US" altLang="zh-CN" sz="2100" dirty="0" err="1"/>
              <a:t>SparkGIS</a:t>
            </a:r>
            <a:r>
              <a:rPr lang="zh-CN" altLang="en-US" sz="2100" dirty="0"/>
              <a:t>、</a:t>
            </a:r>
            <a:r>
              <a:rPr lang="en-US" altLang="zh-CN" sz="2100" dirty="0" err="1"/>
              <a:t>LocationSpark</a:t>
            </a:r>
            <a:r>
              <a:rPr lang="zh-CN" altLang="en-US" sz="2100" dirty="0"/>
              <a:t>、</a:t>
            </a:r>
            <a:r>
              <a:rPr lang="en-US" altLang="zh-CN" sz="2100" dirty="0"/>
              <a:t>Simba...</a:t>
            </a:r>
          </a:p>
        </p:txBody>
      </p:sp>
      <p:pic>
        <p:nvPicPr>
          <p:cNvPr id="10" name="图片 9">
            <a:extLst>
              <a:ext uri="{FF2B5EF4-FFF2-40B4-BE49-F238E27FC236}">
                <a16:creationId xmlns:a16="http://schemas.microsoft.com/office/drawing/2014/main" id="{3FA9FC0E-3098-1CE8-EB06-0DA20318F7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4501" y="3031326"/>
            <a:ext cx="752871" cy="566833"/>
          </a:xfrm>
          <a:prstGeom prst="rect">
            <a:avLst/>
          </a:prstGeom>
        </p:spPr>
      </p:pic>
      <p:pic>
        <p:nvPicPr>
          <p:cNvPr id="12" name="图片 11">
            <a:extLst>
              <a:ext uri="{FF2B5EF4-FFF2-40B4-BE49-F238E27FC236}">
                <a16:creationId xmlns:a16="http://schemas.microsoft.com/office/drawing/2014/main" id="{E2A707C5-D577-8F22-EF0D-5F5D5C1745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1044" y="4005290"/>
            <a:ext cx="959784" cy="535752"/>
          </a:xfrm>
          <a:prstGeom prst="rect">
            <a:avLst/>
          </a:prstGeom>
        </p:spPr>
      </p:pic>
      <p:sp>
        <p:nvSpPr>
          <p:cNvPr id="5" name="TextBox 147">
            <a:extLst>
              <a:ext uri="{FF2B5EF4-FFF2-40B4-BE49-F238E27FC236}">
                <a16:creationId xmlns:a16="http://schemas.microsoft.com/office/drawing/2014/main" id="{7364158E-3688-2010-BECA-F713901CA019}"/>
              </a:ext>
            </a:extLst>
          </p:cNvPr>
          <p:cNvSpPr txBox="1"/>
          <p:nvPr/>
        </p:nvSpPr>
        <p:spPr>
          <a:xfrm>
            <a:off x="4535700" y="2956951"/>
            <a:ext cx="4370041" cy="738664"/>
          </a:xfrm>
          <a:prstGeom prst="rect">
            <a:avLst/>
          </a:prstGeom>
          <a:noFill/>
        </p:spPr>
        <p:txBody>
          <a:bodyPr wrap="square" rtlCol="0">
            <a:spAutoFit/>
          </a:bodyPr>
          <a:lstStyle/>
          <a:p>
            <a:pPr marL="0" lvl="1"/>
            <a:r>
              <a:rPr lang="en-US" altLang="zh-CN" sz="2100" b="1" dirty="0"/>
              <a:t>Hadoop</a:t>
            </a:r>
            <a:r>
              <a:rPr lang="zh-CN" altLang="en-US" sz="2100" dirty="0"/>
              <a:t>：</a:t>
            </a:r>
            <a:r>
              <a:rPr lang="en-US" altLang="zh-CN" sz="2100" dirty="0"/>
              <a:t> Pigeon</a:t>
            </a:r>
            <a:r>
              <a:rPr lang="zh-CN" altLang="en-US" sz="2100" dirty="0"/>
              <a:t>、</a:t>
            </a:r>
            <a:r>
              <a:rPr lang="en-US" altLang="zh-CN" sz="2100" dirty="0" err="1"/>
              <a:t>GeoWave</a:t>
            </a:r>
            <a:r>
              <a:rPr lang="zh-CN" altLang="en-US" sz="2100" dirty="0"/>
              <a:t>、</a:t>
            </a:r>
            <a:endParaRPr lang="en-US" altLang="zh-CN" sz="2100" dirty="0"/>
          </a:p>
          <a:p>
            <a:pPr marL="0" lvl="1"/>
            <a:r>
              <a:rPr lang="en-US" altLang="zh-CN" sz="2100" dirty="0"/>
              <a:t>Hadoop-GIS</a:t>
            </a:r>
            <a:r>
              <a:rPr lang="zh-CN" altLang="en-US" sz="2100" dirty="0"/>
              <a:t>、</a:t>
            </a:r>
            <a:r>
              <a:rPr lang="en-US" altLang="zh-CN" sz="2100" dirty="0" err="1"/>
              <a:t>SpatialHadoop</a:t>
            </a:r>
            <a:r>
              <a:rPr lang="en-US" altLang="zh-CN" sz="2100" b="1" dirty="0"/>
              <a:t>…</a:t>
            </a:r>
          </a:p>
        </p:txBody>
      </p:sp>
    </p:spTree>
    <p:extLst>
      <p:ext uri="{BB962C8B-B14F-4D97-AF65-F5344CB8AC3E}">
        <p14:creationId xmlns:p14="http://schemas.microsoft.com/office/powerpoint/2010/main" val="408971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A53E51E-2CEA-EBF3-EC64-2D373D614AEE}"/>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192</a:t>
            </a:fld>
            <a:endParaRPr lang="zh-CN" altLang="en-US" spc="68" dirty="0"/>
          </a:p>
        </p:txBody>
      </p:sp>
      <p:sp>
        <p:nvSpPr>
          <p:cNvPr id="8" name="文本占位符 7">
            <a:extLst>
              <a:ext uri="{FF2B5EF4-FFF2-40B4-BE49-F238E27FC236}">
                <a16:creationId xmlns:a16="http://schemas.microsoft.com/office/drawing/2014/main" id="{36ED50A8-2BC7-0500-F795-CE0EDFFB840A}"/>
              </a:ext>
            </a:extLst>
          </p:cNvPr>
          <p:cNvSpPr>
            <a:spLocks noGrp="1"/>
          </p:cNvSpPr>
          <p:nvPr>
            <p:ph type="body" sz="quarter" idx="13"/>
          </p:nvPr>
        </p:nvSpPr>
        <p:spPr/>
        <p:txBody>
          <a:bodyPr/>
          <a:lstStyle/>
          <a:p>
            <a:endParaRPr lang="zh-CN" altLang="en-US"/>
          </a:p>
        </p:txBody>
      </p:sp>
      <p:pic>
        <p:nvPicPr>
          <p:cNvPr id="4" name="Picture 3">
            <a:extLst>
              <a:ext uri="{FF2B5EF4-FFF2-40B4-BE49-F238E27FC236}">
                <a16:creationId xmlns:a16="http://schemas.microsoft.com/office/drawing/2014/main" id="{2C71D919-29AC-2B61-0108-054A2CF92E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590" y="2967285"/>
            <a:ext cx="2626727" cy="1771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a:extLst>
              <a:ext uri="{FF2B5EF4-FFF2-40B4-BE49-F238E27FC236}">
                <a16:creationId xmlns:a16="http://schemas.microsoft.com/office/drawing/2014/main" id="{FA70E1A1-CD6C-9CDC-544D-DA5166612FC8}"/>
              </a:ext>
            </a:extLst>
          </p:cNvPr>
          <p:cNvSpPr txBox="1">
            <a:spLocks/>
          </p:cNvSpPr>
          <p:nvPr/>
        </p:nvSpPr>
        <p:spPr>
          <a:xfrm>
            <a:off x="0" y="1264746"/>
            <a:ext cx="7886700" cy="46827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dirty="0">
                <a:latin typeface="+mn-lt"/>
                <a:ea typeface="+mn-ea"/>
                <a:cs typeface="+mn-cs"/>
              </a:rPr>
              <a:t>分布式空间数据处理</a:t>
            </a:r>
            <a:endParaRPr lang="en-US" sz="2700" dirty="0">
              <a:latin typeface="+mn-lt"/>
              <a:ea typeface="+mn-ea"/>
              <a:cs typeface="+mn-cs"/>
            </a:endParaRPr>
          </a:p>
        </p:txBody>
      </p:sp>
      <p:pic>
        <p:nvPicPr>
          <p:cNvPr id="9" name="Picture 5">
            <a:extLst>
              <a:ext uri="{FF2B5EF4-FFF2-40B4-BE49-F238E27FC236}">
                <a16:creationId xmlns:a16="http://schemas.microsoft.com/office/drawing/2014/main" id="{6B882C57-537F-4BDF-B143-2E8039C460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7818" y="2836264"/>
            <a:ext cx="2678602" cy="2105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75583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5">
            <a:extLst>
              <a:ext uri="{FF2B5EF4-FFF2-40B4-BE49-F238E27FC236}">
                <a16:creationId xmlns:a16="http://schemas.microsoft.com/office/drawing/2014/main" id="{9200EE97-6097-990B-F8EC-9F5474ED38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1973" y="2132794"/>
            <a:ext cx="1555359" cy="1048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矩形 11">
            <a:extLst>
              <a:ext uri="{FF2B5EF4-FFF2-40B4-BE49-F238E27FC236}">
                <a16:creationId xmlns:a16="http://schemas.microsoft.com/office/drawing/2014/main" id="{6B7420FA-0A23-B610-ED75-99888E9B2F4C}"/>
              </a:ext>
            </a:extLst>
          </p:cNvPr>
          <p:cNvSpPr/>
          <p:nvPr/>
        </p:nvSpPr>
        <p:spPr>
          <a:xfrm>
            <a:off x="7480274" y="3526749"/>
            <a:ext cx="1361214" cy="1415242"/>
          </a:xfrm>
          <a:prstGeom prst="rect">
            <a:avLst/>
          </a:prstGeom>
          <a:solidFill>
            <a:srgbClr val="FCDC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2211E72-E5AC-CBC2-332C-A7AF099CAA3B}"/>
              </a:ext>
            </a:extLst>
          </p:cNvPr>
          <p:cNvSpPr/>
          <p:nvPr/>
        </p:nvSpPr>
        <p:spPr>
          <a:xfrm>
            <a:off x="3301213" y="3526749"/>
            <a:ext cx="2992582" cy="1415242"/>
          </a:xfrm>
          <a:prstGeom prst="rect">
            <a:avLst/>
          </a:prstGeom>
          <a:solidFill>
            <a:srgbClr val="FCDC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F9C9B2F-04E8-4ED5-EC93-023AA26EF6FB}"/>
              </a:ext>
            </a:extLst>
          </p:cNvPr>
          <p:cNvSpPr/>
          <p:nvPr/>
        </p:nvSpPr>
        <p:spPr>
          <a:xfrm>
            <a:off x="496466" y="3526749"/>
            <a:ext cx="1774355" cy="1415242"/>
          </a:xfrm>
          <a:prstGeom prst="rect">
            <a:avLst/>
          </a:prstGeom>
          <a:solidFill>
            <a:srgbClr val="FCDC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C170AF0B-3858-06EB-C813-7C1C9B54B570}"/>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193</a:t>
            </a:fld>
            <a:endParaRPr lang="zh-CN" altLang="en-US" spc="68" dirty="0"/>
          </a:p>
        </p:txBody>
      </p:sp>
      <p:sp>
        <p:nvSpPr>
          <p:cNvPr id="3" name="文本占位符 2">
            <a:extLst>
              <a:ext uri="{FF2B5EF4-FFF2-40B4-BE49-F238E27FC236}">
                <a16:creationId xmlns:a16="http://schemas.microsoft.com/office/drawing/2014/main" id="{B815DFC7-CC28-BD5F-7273-F13C6E62F8A2}"/>
              </a:ext>
            </a:extLst>
          </p:cNvPr>
          <p:cNvSpPr>
            <a:spLocks noGrp="1"/>
          </p:cNvSpPr>
          <p:nvPr>
            <p:ph type="body" sz="quarter" idx="13"/>
          </p:nvPr>
        </p:nvSpPr>
        <p:spPr/>
        <p:txBody>
          <a:bodyPr/>
          <a:lstStyle/>
          <a:p>
            <a:endParaRPr lang="zh-CN" altLang="en-US"/>
          </a:p>
        </p:txBody>
      </p:sp>
      <p:sp>
        <p:nvSpPr>
          <p:cNvPr id="5" name="矩形 4">
            <a:extLst>
              <a:ext uri="{FF2B5EF4-FFF2-40B4-BE49-F238E27FC236}">
                <a16:creationId xmlns:a16="http://schemas.microsoft.com/office/drawing/2014/main" id="{E1E46FCF-D356-8D44-5DAC-8894B2E7D30A}"/>
              </a:ext>
            </a:extLst>
          </p:cNvPr>
          <p:cNvSpPr/>
          <p:nvPr/>
        </p:nvSpPr>
        <p:spPr>
          <a:xfrm>
            <a:off x="670620" y="3844711"/>
            <a:ext cx="1471353" cy="53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分区</a:t>
            </a:r>
          </a:p>
        </p:txBody>
      </p:sp>
      <p:sp>
        <p:nvSpPr>
          <p:cNvPr id="6" name="矩形 5">
            <a:extLst>
              <a:ext uri="{FF2B5EF4-FFF2-40B4-BE49-F238E27FC236}">
                <a16:creationId xmlns:a16="http://schemas.microsoft.com/office/drawing/2014/main" id="{2ED516E3-1F0C-1D93-36AF-7B42916AAC7A}"/>
              </a:ext>
            </a:extLst>
          </p:cNvPr>
          <p:cNvSpPr/>
          <p:nvPr/>
        </p:nvSpPr>
        <p:spPr>
          <a:xfrm>
            <a:off x="3357329" y="3844711"/>
            <a:ext cx="887385" cy="53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索引</a:t>
            </a:r>
          </a:p>
        </p:txBody>
      </p:sp>
      <p:sp>
        <p:nvSpPr>
          <p:cNvPr id="7" name="矩形 6">
            <a:extLst>
              <a:ext uri="{FF2B5EF4-FFF2-40B4-BE49-F238E27FC236}">
                <a16:creationId xmlns:a16="http://schemas.microsoft.com/office/drawing/2014/main" id="{62E1B68B-BD44-F9F0-4F17-6C8CB9E4FFBD}"/>
              </a:ext>
            </a:extLst>
          </p:cNvPr>
          <p:cNvSpPr/>
          <p:nvPr/>
        </p:nvSpPr>
        <p:spPr>
          <a:xfrm>
            <a:off x="4413048" y="3844707"/>
            <a:ext cx="779320" cy="53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过滤</a:t>
            </a:r>
          </a:p>
        </p:txBody>
      </p:sp>
      <p:sp>
        <p:nvSpPr>
          <p:cNvPr id="8" name="矩形 7">
            <a:extLst>
              <a:ext uri="{FF2B5EF4-FFF2-40B4-BE49-F238E27FC236}">
                <a16:creationId xmlns:a16="http://schemas.microsoft.com/office/drawing/2014/main" id="{50E11EB7-09EB-79E6-D84C-325FDACDE667}"/>
              </a:ext>
            </a:extLst>
          </p:cNvPr>
          <p:cNvSpPr/>
          <p:nvPr/>
        </p:nvSpPr>
        <p:spPr>
          <a:xfrm>
            <a:off x="5360700" y="3844707"/>
            <a:ext cx="887385" cy="53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精炼</a:t>
            </a:r>
          </a:p>
        </p:txBody>
      </p:sp>
      <p:sp>
        <p:nvSpPr>
          <p:cNvPr id="11" name="矩形 10">
            <a:extLst>
              <a:ext uri="{FF2B5EF4-FFF2-40B4-BE49-F238E27FC236}">
                <a16:creationId xmlns:a16="http://schemas.microsoft.com/office/drawing/2014/main" id="{BF8FEF0E-4472-6580-710A-4DA11BF898FB}"/>
              </a:ext>
            </a:extLst>
          </p:cNvPr>
          <p:cNvSpPr/>
          <p:nvPr/>
        </p:nvSpPr>
        <p:spPr>
          <a:xfrm>
            <a:off x="7710949" y="3844707"/>
            <a:ext cx="887385" cy="53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合并结果</a:t>
            </a:r>
          </a:p>
        </p:txBody>
      </p:sp>
      <p:cxnSp>
        <p:nvCxnSpPr>
          <p:cNvPr id="17" name="直接箭头连接符 16">
            <a:extLst>
              <a:ext uri="{FF2B5EF4-FFF2-40B4-BE49-F238E27FC236}">
                <a16:creationId xmlns:a16="http://schemas.microsoft.com/office/drawing/2014/main" id="{CAE7259D-4BCA-03D4-60E4-332BCD224B62}"/>
              </a:ext>
            </a:extLst>
          </p:cNvPr>
          <p:cNvCxnSpPr>
            <a:cxnSpLocks/>
            <a:stCxn id="14" idx="2"/>
            <a:endCxn id="5" idx="0"/>
          </p:cNvCxnSpPr>
          <p:nvPr/>
        </p:nvCxnSpPr>
        <p:spPr>
          <a:xfrm>
            <a:off x="1406297" y="2903973"/>
            <a:ext cx="0" cy="940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EB4BEAC0-30F2-C3DA-E8DF-285393C6D351}"/>
              </a:ext>
            </a:extLst>
          </p:cNvPr>
          <p:cNvSpPr txBox="1"/>
          <p:nvPr/>
        </p:nvSpPr>
        <p:spPr>
          <a:xfrm>
            <a:off x="992150" y="4655880"/>
            <a:ext cx="966931" cy="369332"/>
          </a:xfrm>
          <a:prstGeom prst="rect">
            <a:avLst/>
          </a:prstGeom>
          <a:noFill/>
        </p:spPr>
        <p:txBody>
          <a:bodyPr wrap="none" rtlCol="0">
            <a:spAutoFit/>
          </a:bodyPr>
          <a:lstStyle/>
          <a:p>
            <a:r>
              <a:rPr lang="en-US" altLang="zh-CN" dirty="0"/>
              <a:t>Mapper</a:t>
            </a:r>
            <a:endParaRPr lang="zh-CN" altLang="en-US" dirty="0"/>
          </a:p>
        </p:txBody>
      </p:sp>
      <p:sp>
        <p:nvSpPr>
          <p:cNvPr id="21" name="文本框 20">
            <a:extLst>
              <a:ext uri="{FF2B5EF4-FFF2-40B4-BE49-F238E27FC236}">
                <a16:creationId xmlns:a16="http://schemas.microsoft.com/office/drawing/2014/main" id="{2AF38AB1-FBAE-A084-C12E-521E5E38F091}"/>
              </a:ext>
            </a:extLst>
          </p:cNvPr>
          <p:cNvSpPr txBox="1"/>
          <p:nvPr/>
        </p:nvSpPr>
        <p:spPr>
          <a:xfrm>
            <a:off x="4402584" y="4664992"/>
            <a:ext cx="1249060" cy="369332"/>
          </a:xfrm>
          <a:prstGeom prst="rect">
            <a:avLst/>
          </a:prstGeom>
          <a:noFill/>
        </p:spPr>
        <p:txBody>
          <a:bodyPr wrap="none" rtlCol="0">
            <a:spAutoFit/>
          </a:bodyPr>
          <a:lstStyle/>
          <a:p>
            <a:r>
              <a:rPr lang="en-US" altLang="zh-CN" dirty="0"/>
              <a:t>Reducer 1</a:t>
            </a:r>
            <a:endParaRPr lang="zh-CN" altLang="en-US" dirty="0"/>
          </a:p>
        </p:txBody>
      </p:sp>
      <p:sp>
        <p:nvSpPr>
          <p:cNvPr id="22" name="文本框 21">
            <a:extLst>
              <a:ext uri="{FF2B5EF4-FFF2-40B4-BE49-F238E27FC236}">
                <a16:creationId xmlns:a16="http://schemas.microsoft.com/office/drawing/2014/main" id="{3666719F-EC66-D622-E3C1-FA3FAD7CAA93}"/>
              </a:ext>
            </a:extLst>
          </p:cNvPr>
          <p:cNvSpPr txBox="1"/>
          <p:nvPr/>
        </p:nvSpPr>
        <p:spPr>
          <a:xfrm>
            <a:off x="7710949" y="4655881"/>
            <a:ext cx="1249060" cy="369332"/>
          </a:xfrm>
          <a:prstGeom prst="rect">
            <a:avLst/>
          </a:prstGeom>
          <a:noFill/>
        </p:spPr>
        <p:txBody>
          <a:bodyPr wrap="none" rtlCol="0">
            <a:spAutoFit/>
          </a:bodyPr>
          <a:lstStyle/>
          <a:p>
            <a:r>
              <a:rPr lang="en-US" altLang="zh-CN" dirty="0"/>
              <a:t>Reducer 2</a:t>
            </a:r>
            <a:endParaRPr lang="zh-CN" altLang="en-US" dirty="0"/>
          </a:p>
        </p:txBody>
      </p:sp>
      <p:sp>
        <p:nvSpPr>
          <p:cNvPr id="14" name="矩形 13">
            <a:extLst>
              <a:ext uri="{FF2B5EF4-FFF2-40B4-BE49-F238E27FC236}">
                <a16:creationId xmlns:a16="http://schemas.microsoft.com/office/drawing/2014/main" id="{F07E1563-097D-9C9D-1043-A501586CDDAE}"/>
              </a:ext>
            </a:extLst>
          </p:cNvPr>
          <p:cNvSpPr/>
          <p:nvPr/>
        </p:nvSpPr>
        <p:spPr>
          <a:xfrm>
            <a:off x="670620" y="2453727"/>
            <a:ext cx="1471353" cy="450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分区表</a:t>
            </a:r>
          </a:p>
        </p:txBody>
      </p:sp>
      <p:sp>
        <p:nvSpPr>
          <p:cNvPr id="4" name="箭头: 右 3">
            <a:extLst>
              <a:ext uri="{FF2B5EF4-FFF2-40B4-BE49-F238E27FC236}">
                <a16:creationId xmlns:a16="http://schemas.microsoft.com/office/drawing/2014/main" id="{642A2BAD-6D0E-72BB-570D-5BB2393B6BA6}"/>
              </a:ext>
            </a:extLst>
          </p:cNvPr>
          <p:cNvSpPr/>
          <p:nvPr/>
        </p:nvSpPr>
        <p:spPr>
          <a:xfrm>
            <a:off x="2299623" y="4044799"/>
            <a:ext cx="956805" cy="189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056E12E-9774-3A0E-025B-B14A1123607F}"/>
              </a:ext>
            </a:extLst>
          </p:cNvPr>
          <p:cNvSpPr txBox="1"/>
          <p:nvPr/>
        </p:nvSpPr>
        <p:spPr>
          <a:xfrm>
            <a:off x="2233680" y="3841595"/>
            <a:ext cx="1064715" cy="253916"/>
          </a:xfrm>
          <a:prstGeom prst="rect">
            <a:avLst/>
          </a:prstGeom>
          <a:noFill/>
        </p:spPr>
        <p:txBody>
          <a:bodyPr wrap="none" rtlCol="0">
            <a:spAutoFit/>
          </a:bodyPr>
          <a:lstStyle/>
          <a:p>
            <a:r>
              <a:rPr lang="en-US" altLang="zh-CN" sz="1050" dirty="0"/>
              <a:t>(</a:t>
            </a:r>
            <a:r>
              <a:rPr lang="en-US" altLang="zh-CN" sz="1050" dirty="0" err="1"/>
              <a:t>tile_id</a:t>
            </a:r>
            <a:r>
              <a:rPr lang="en-US" altLang="zh-CN" sz="1050" dirty="0"/>
              <a:t>, </a:t>
            </a:r>
            <a:r>
              <a:rPr lang="en-US" altLang="zh-CN" sz="1050" dirty="0" err="1"/>
              <a:t>obj_id</a:t>
            </a:r>
            <a:r>
              <a:rPr lang="en-US" altLang="zh-CN" sz="1050" dirty="0"/>
              <a:t>)</a:t>
            </a:r>
            <a:endParaRPr lang="zh-CN" altLang="en-US" sz="1050" dirty="0"/>
          </a:p>
        </p:txBody>
      </p:sp>
      <p:sp>
        <p:nvSpPr>
          <p:cNvPr id="24" name="文本框 23">
            <a:extLst>
              <a:ext uri="{FF2B5EF4-FFF2-40B4-BE49-F238E27FC236}">
                <a16:creationId xmlns:a16="http://schemas.microsoft.com/office/drawing/2014/main" id="{0ECFB001-E003-132C-168E-5F8DE525B252}"/>
              </a:ext>
            </a:extLst>
          </p:cNvPr>
          <p:cNvSpPr txBox="1"/>
          <p:nvPr/>
        </p:nvSpPr>
        <p:spPr>
          <a:xfrm>
            <a:off x="6253214" y="3841595"/>
            <a:ext cx="1223412" cy="253916"/>
          </a:xfrm>
          <a:prstGeom prst="rect">
            <a:avLst/>
          </a:prstGeom>
          <a:noFill/>
        </p:spPr>
        <p:txBody>
          <a:bodyPr wrap="none" rtlCol="0">
            <a:spAutoFit/>
          </a:bodyPr>
          <a:lstStyle/>
          <a:p>
            <a:r>
              <a:rPr lang="en-US" altLang="zh-CN" sz="1050" dirty="0"/>
              <a:t>(obj1_id, obj2_id)</a:t>
            </a:r>
            <a:endParaRPr lang="zh-CN" altLang="en-US" sz="1050" dirty="0"/>
          </a:p>
        </p:txBody>
      </p:sp>
      <p:sp>
        <p:nvSpPr>
          <p:cNvPr id="25" name="箭头: 右 24">
            <a:extLst>
              <a:ext uri="{FF2B5EF4-FFF2-40B4-BE49-F238E27FC236}">
                <a16:creationId xmlns:a16="http://schemas.microsoft.com/office/drawing/2014/main" id="{9D6DACE4-0325-CA4E-94C1-F5962E739674}"/>
              </a:ext>
            </a:extLst>
          </p:cNvPr>
          <p:cNvSpPr/>
          <p:nvPr/>
        </p:nvSpPr>
        <p:spPr>
          <a:xfrm>
            <a:off x="6408132" y="4044799"/>
            <a:ext cx="956805" cy="189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itle 1">
            <a:extLst>
              <a:ext uri="{FF2B5EF4-FFF2-40B4-BE49-F238E27FC236}">
                <a16:creationId xmlns:a16="http://schemas.microsoft.com/office/drawing/2014/main" id="{CB0932EA-B37F-D87B-524E-1E42D4BA2DA0}"/>
              </a:ext>
            </a:extLst>
          </p:cNvPr>
          <p:cNvSpPr txBox="1">
            <a:spLocks/>
          </p:cNvSpPr>
          <p:nvPr/>
        </p:nvSpPr>
        <p:spPr>
          <a:xfrm>
            <a:off x="0" y="1264746"/>
            <a:ext cx="7886700" cy="46827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dirty="0">
                <a:latin typeface="+mn-lt"/>
                <a:ea typeface="+mn-ea"/>
                <a:cs typeface="+mn-cs"/>
              </a:rPr>
              <a:t>分布式空间数据处理</a:t>
            </a:r>
            <a:endParaRPr lang="en-US" sz="2700" dirty="0">
              <a:latin typeface="+mn-lt"/>
              <a:ea typeface="+mn-ea"/>
              <a:cs typeface="+mn-cs"/>
            </a:endParaRPr>
          </a:p>
        </p:txBody>
      </p:sp>
      <p:sp>
        <p:nvSpPr>
          <p:cNvPr id="23" name="文本框 22">
            <a:extLst>
              <a:ext uri="{FF2B5EF4-FFF2-40B4-BE49-F238E27FC236}">
                <a16:creationId xmlns:a16="http://schemas.microsoft.com/office/drawing/2014/main" id="{4F0DCBC5-0977-7AA5-254A-38EFD763F60A}"/>
              </a:ext>
            </a:extLst>
          </p:cNvPr>
          <p:cNvSpPr txBox="1"/>
          <p:nvPr/>
        </p:nvSpPr>
        <p:spPr>
          <a:xfrm>
            <a:off x="2437243" y="4655880"/>
            <a:ext cx="860172" cy="369332"/>
          </a:xfrm>
          <a:prstGeom prst="rect">
            <a:avLst/>
          </a:prstGeom>
          <a:noFill/>
        </p:spPr>
        <p:txBody>
          <a:bodyPr wrap="none" rtlCol="0">
            <a:spAutoFit/>
          </a:bodyPr>
          <a:lstStyle/>
          <a:p>
            <a:r>
              <a:rPr lang="en-US" altLang="zh-CN" dirty="0"/>
              <a:t>shuffle</a:t>
            </a:r>
            <a:endParaRPr lang="zh-CN" altLang="en-US" dirty="0"/>
          </a:p>
        </p:txBody>
      </p:sp>
      <p:sp>
        <p:nvSpPr>
          <p:cNvPr id="28" name="文本框 27">
            <a:extLst>
              <a:ext uri="{FF2B5EF4-FFF2-40B4-BE49-F238E27FC236}">
                <a16:creationId xmlns:a16="http://schemas.microsoft.com/office/drawing/2014/main" id="{57D500F9-4928-FF67-0A19-BC044186EB16}"/>
              </a:ext>
            </a:extLst>
          </p:cNvPr>
          <p:cNvSpPr txBox="1"/>
          <p:nvPr/>
        </p:nvSpPr>
        <p:spPr>
          <a:xfrm>
            <a:off x="6555483" y="4655880"/>
            <a:ext cx="860172" cy="369332"/>
          </a:xfrm>
          <a:prstGeom prst="rect">
            <a:avLst/>
          </a:prstGeom>
          <a:noFill/>
        </p:spPr>
        <p:txBody>
          <a:bodyPr wrap="none" rtlCol="0">
            <a:spAutoFit/>
          </a:bodyPr>
          <a:lstStyle/>
          <a:p>
            <a:r>
              <a:rPr lang="en-US" altLang="zh-CN" dirty="0"/>
              <a:t>shuffle</a:t>
            </a:r>
            <a:endParaRPr lang="zh-CN" altLang="en-US" dirty="0"/>
          </a:p>
        </p:txBody>
      </p:sp>
    </p:spTree>
    <p:extLst>
      <p:ext uri="{BB962C8B-B14F-4D97-AF65-F5344CB8AC3E}">
        <p14:creationId xmlns:p14="http://schemas.microsoft.com/office/powerpoint/2010/main" val="313390933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25C69-1412-634A-A721-8A4D7314B49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058A27B-C39C-5055-51B8-9B6DECA135DF}"/>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194</a:t>
            </a:fld>
            <a:endParaRPr lang="zh-CN" altLang="en-US" spc="68" dirty="0"/>
          </a:p>
        </p:txBody>
      </p:sp>
      <p:sp>
        <p:nvSpPr>
          <p:cNvPr id="3" name="文本占位符 2">
            <a:extLst>
              <a:ext uri="{FF2B5EF4-FFF2-40B4-BE49-F238E27FC236}">
                <a16:creationId xmlns:a16="http://schemas.microsoft.com/office/drawing/2014/main" id="{95A2015B-4B5D-7EA5-754F-4DEA85D58AD3}"/>
              </a:ext>
            </a:extLst>
          </p:cNvPr>
          <p:cNvSpPr>
            <a:spLocks noGrp="1"/>
          </p:cNvSpPr>
          <p:nvPr>
            <p:ph type="body" sz="quarter" idx="13"/>
          </p:nvPr>
        </p:nvSpPr>
        <p:spPr/>
        <p:txBody>
          <a:bodyPr/>
          <a:lstStyle/>
          <a:p>
            <a:r>
              <a:rPr lang="en-US" altLang="zh-CN" dirty="0"/>
              <a:t>Background</a:t>
            </a:r>
            <a:endParaRPr lang="zh-CN" altLang="en-US" dirty="0"/>
          </a:p>
        </p:txBody>
      </p:sp>
      <p:sp>
        <p:nvSpPr>
          <p:cNvPr id="4" name="标题 3">
            <a:extLst>
              <a:ext uri="{FF2B5EF4-FFF2-40B4-BE49-F238E27FC236}">
                <a16:creationId xmlns:a16="http://schemas.microsoft.com/office/drawing/2014/main" id="{440C6416-4C62-649E-0A30-E2B76722F2DD}"/>
              </a:ext>
            </a:extLst>
          </p:cNvPr>
          <p:cNvSpPr>
            <a:spLocks noGrp="1"/>
          </p:cNvSpPr>
          <p:nvPr>
            <p:ph type="title"/>
          </p:nvPr>
        </p:nvSpPr>
        <p:spPr/>
        <p:txBody>
          <a:bodyPr/>
          <a:lstStyle/>
          <a:p>
            <a:r>
              <a:rPr lang="en-US" altLang="zh-CN" dirty="0"/>
              <a:t>Partitioning Algorithms</a:t>
            </a:r>
            <a:endParaRPr lang="zh-CN" altLang="en-US" dirty="0"/>
          </a:p>
        </p:txBody>
      </p:sp>
      <p:pic>
        <p:nvPicPr>
          <p:cNvPr id="7" name="图片 6">
            <a:extLst>
              <a:ext uri="{FF2B5EF4-FFF2-40B4-BE49-F238E27FC236}">
                <a16:creationId xmlns:a16="http://schemas.microsoft.com/office/drawing/2014/main" id="{D87051BA-0F7E-F9EA-9640-2B5C364E63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907" y="2368161"/>
            <a:ext cx="9063833" cy="3184181"/>
          </a:xfrm>
          <a:prstGeom prst="rect">
            <a:avLst/>
          </a:prstGeom>
        </p:spPr>
      </p:pic>
    </p:spTree>
    <p:extLst>
      <p:ext uri="{BB962C8B-B14F-4D97-AF65-F5344CB8AC3E}">
        <p14:creationId xmlns:p14="http://schemas.microsoft.com/office/powerpoint/2010/main" val="313912545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24AEE-C900-8ABA-37D9-AFC73B1517D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C978E59-38D8-4102-F5F5-8148702984B2}"/>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195</a:t>
            </a:fld>
            <a:endParaRPr lang="zh-CN" altLang="en-US" spc="68" dirty="0"/>
          </a:p>
        </p:txBody>
      </p:sp>
      <p:sp>
        <p:nvSpPr>
          <p:cNvPr id="3" name="文本占位符 2">
            <a:extLst>
              <a:ext uri="{FF2B5EF4-FFF2-40B4-BE49-F238E27FC236}">
                <a16:creationId xmlns:a16="http://schemas.microsoft.com/office/drawing/2014/main" id="{50C0416E-26FE-36C5-8353-1627BBE5FE02}"/>
              </a:ext>
            </a:extLst>
          </p:cNvPr>
          <p:cNvSpPr>
            <a:spLocks noGrp="1"/>
          </p:cNvSpPr>
          <p:nvPr>
            <p:ph type="body" sz="quarter" idx="13"/>
          </p:nvPr>
        </p:nvSpPr>
        <p:spPr/>
        <p:txBody>
          <a:bodyPr/>
          <a:lstStyle/>
          <a:p>
            <a:r>
              <a:rPr lang="en-US" altLang="zh-CN" dirty="0"/>
              <a:t>Background</a:t>
            </a:r>
            <a:endParaRPr lang="zh-CN" altLang="en-US" dirty="0"/>
          </a:p>
        </p:txBody>
      </p:sp>
      <p:sp>
        <p:nvSpPr>
          <p:cNvPr id="4" name="标题 3">
            <a:extLst>
              <a:ext uri="{FF2B5EF4-FFF2-40B4-BE49-F238E27FC236}">
                <a16:creationId xmlns:a16="http://schemas.microsoft.com/office/drawing/2014/main" id="{D976B3B5-438F-D557-419C-E682E00329FF}"/>
              </a:ext>
            </a:extLst>
          </p:cNvPr>
          <p:cNvSpPr>
            <a:spLocks noGrp="1"/>
          </p:cNvSpPr>
          <p:nvPr>
            <p:ph type="title"/>
          </p:nvPr>
        </p:nvSpPr>
        <p:spPr/>
        <p:txBody>
          <a:bodyPr/>
          <a:lstStyle/>
          <a:p>
            <a:r>
              <a:rPr lang="en-US" altLang="zh-CN" dirty="0"/>
              <a:t>Tile Cardinality</a:t>
            </a:r>
            <a:endParaRPr lang="zh-CN" altLang="en-US" dirty="0"/>
          </a:p>
        </p:txBody>
      </p:sp>
      <p:sp>
        <p:nvSpPr>
          <p:cNvPr id="5" name="TextBox 147">
            <a:extLst>
              <a:ext uri="{FF2B5EF4-FFF2-40B4-BE49-F238E27FC236}">
                <a16:creationId xmlns:a16="http://schemas.microsoft.com/office/drawing/2014/main" id="{EE12BA91-758F-A741-C1D3-76E4948C7C3E}"/>
              </a:ext>
            </a:extLst>
          </p:cNvPr>
          <p:cNvSpPr txBox="1"/>
          <p:nvPr/>
        </p:nvSpPr>
        <p:spPr>
          <a:xfrm>
            <a:off x="1071887" y="1505064"/>
            <a:ext cx="8168753" cy="553998"/>
          </a:xfrm>
          <a:prstGeom prst="rect">
            <a:avLst/>
          </a:prstGeom>
          <a:noFill/>
        </p:spPr>
        <p:txBody>
          <a:bodyPr wrap="square" rtlCol="0">
            <a:spAutoFit/>
          </a:bodyPr>
          <a:lstStyle/>
          <a:p>
            <a:pPr marL="0" lvl="1"/>
            <a:endParaRPr lang="en-US" altLang="zh-CN" sz="3000" b="1" dirty="0"/>
          </a:p>
        </p:txBody>
      </p:sp>
      <p:sp>
        <p:nvSpPr>
          <p:cNvPr id="14" name="TextBox 147">
            <a:extLst>
              <a:ext uri="{FF2B5EF4-FFF2-40B4-BE49-F238E27FC236}">
                <a16:creationId xmlns:a16="http://schemas.microsoft.com/office/drawing/2014/main" id="{61A91D86-4FC3-1ABE-44E7-C6168941FEC5}"/>
              </a:ext>
            </a:extLst>
          </p:cNvPr>
          <p:cNvSpPr txBox="1"/>
          <p:nvPr/>
        </p:nvSpPr>
        <p:spPr>
          <a:xfrm>
            <a:off x="760511" y="3595347"/>
            <a:ext cx="8168753" cy="323165"/>
          </a:xfrm>
          <a:prstGeom prst="rect">
            <a:avLst/>
          </a:prstGeom>
          <a:noFill/>
        </p:spPr>
        <p:txBody>
          <a:bodyPr wrap="square" rtlCol="0">
            <a:spAutoFit/>
          </a:bodyPr>
          <a:lstStyle/>
          <a:p>
            <a:pPr marL="0" lvl="1"/>
            <a:r>
              <a:rPr lang="en-US" altLang="zh-CN" sz="1500" b="1" dirty="0"/>
              <a:t>Cardinality=1000                        Cardinality=5000                       Cardinality=10000</a:t>
            </a:r>
          </a:p>
        </p:txBody>
      </p:sp>
      <p:pic>
        <p:nvPicPr>
          <p:cNvPr id="22" name="图片 21">
            <a:extLst>
              <a:ext uri="{FF2B5EF4-FFF2-40B4-BE49-F238E27FC236}">
                <a16:creationId xmlns:a16="http://schemas.microsoft.com/office/drawing/2014/main" id="{606B5B26-7535-B78B-89F8-90C8853C7F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837" y="2345558"/>
            <a:ext cx="2301242" cy="1142832"/>
          </a:xfrm>
          <a:prstGeom prst="rect">
            <a:avLst/>
          </a:prstGeom>
        </p:spPr>
      </p:pic>
      <p:pic>
        <p:nvPicPr>
          <p:cNvPr id="24" name="图片 23">
            <a:extLst>
              <a:ext uri="{FF2B5EF4-FFF2-40B4-BE49-F238E27FC236}">
                <a16:creationId xmlns:a16="http://schemas.microsoft.com/office/drawing/2014/main" id="{8CE57E40-0734-9E02-95E7-23C84FE6C6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9175" y="2341289"/>
            <a:ext cx="2301242" cy="1145074"/>
          </a:xfrm>
          <a:prstGeom prst="rect">
            <a:avLst/>
          </a:prstGeom>
        </p:spPr>
      </p:pic>
      <p:pic>
        <p:nvPicPr>
          <p:cNvPr id="26" name="图片 25">
            <a:extLst>
              <a:ext uri="{FF2B5EF4-FFF2-40B4-BE49-F238E27FC236}">
                <a16:creationId xmlns:a16="http://schemas.microsoft.com/office/drawing/2014/main" id="{4B02C736-9ADF-BEDF-77A8-5EB00AE6EF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12135" y="2341289"/>
            <a:ext cx="2305712" cy="1145074"/>
          </a:xfrm>
          <a:prstGeom prst="rect">
            <a:avLst/>
          </a:prstGeom>
        </p:spPr>
      </p:pic>
      <p:pic>
        <p:nvPicPr>
          <p:cNvPr id="28" name="图片 27">
            <a:extLst>
              <a:ext uri="{FF2B5EF4-FFF2-40B4-BE49-F238E27FC236}">
                <a16:creationId xmlns:a16="http://schemas.microsoft.com/office/drawing/2014/main" id="{6C6EAD16-A79A-4C37-B123-3CD4980D16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88506" y="3991543"/>
            <a:ext cx="2301242" cy="1150621"/>
          </a:xfrm>
          <a:prstGeom prst="rect">
            <a:avLst/>
          </a:prstGeom>
        </p:spPr>
      </p:pic>
      <p:pic>
        <p:nvPicPr>
          <p:cNvPr id="30" name="图片 29">
            <a:extLst>
              <a:ext uri="{FF2B5EF4-FFF2-40B4-BE49-F238E27FC236}">
                <a16:creationId xmlns:a16="http://schemas.microsoft.com/office/drawing/2014/main" id="{FA72EBDC-861C-62F0-CDA3-5645488C2C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69975" y="3989038"/>
            <a:ext cx="2301242" cy="1145063"/>
          </a:xfrm>
          <a:prstGeom prst="rect">
            <a:avLst/>
          </a:prstGeom>
        </p:spPr>
      </p:pic>
      <p:sp>
        <p:nvSpPr>
          <p:cNvPr id="31" name="TextBox 147">
            <a:extLst>
              <a:ext uri="{FF2B5EF4-FFF2-40B4-BE49-F238E27FC236}">
                <a16:creationId xmlns:a16="http://schemas.microsoft.com/office/drawing/2014/main" id="{BBD85926-AC3C-80B9-6B67-D08DCC83245A}"/>
              </a:ext>
            </a:extLst>
          </p:cNvPr>
          <p:cNvSpPr txBox="1"/>
          <p:nvPr/>
        </p:nvSpPr>
        <p:spPr>
          <a:xfrm>
            <a:off x="2231912" y="5238278"/>
            <a:ext cx="5093536" cy="323165"/>
          </a:xfrm>
          <a:prstGeom prst="rect">
            <a:avLst/>
          </a:prstGeom>
          <a:noFill/>
        </p:spPr>
        <p:txBody>
          <a:bodyPr wrap="square" rtlCol="0">
            <a:spAutoFit/>
          </a:bodyPr>
          <a:lstStyle/>
          <a:p>
            <a:pPr marL="0" lvl="1"/>
            <a:r>
              <a:rPr lang="en-US" altLang="zh-CN" sz="1500" b="1" dirty="0"/>
              <a:t>Cardinality=50000                      Cardinality=100000</a:t>
            </a:r>
          </a:p>
        </p:txBody>
      </p:sp>
    </p:spTree>
    <p:extLst>
      <p:ext uri="{BB962C8B-B14F-4D97-AF65-F5344CB8AC3E}">
        <p14:creationId xmlns:p14="http://schemas.microsoft.com/office/powerpoint/2010/main" val="234849625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1A096-EC7A-0791-5C89-0DB48343658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E4D742D-12BB-FFD7-40ED-17BA99BAC3D6}"/>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196</a:t>
            </a:fld>
            <a:endParaRPr lang="zh-CN" altLang="en-US" spc="68" dirty="0"/>
          </a:p>
        </p:txBody>
      </p:sp>
      <p:sp>
        <p:nvSpPr>
          <p:cNvPr id="3" name="文本占位符 2">
            <a:extLst>
              <a:ext uri="{FF2B5EF4-FFF2-40B4-BE49-F238E27FC236}">
                <a16:creationId xmlns:a16="http://schemas.microsoft.com/office/drawing/2014/main" id="{BC8FE137-7538-A05F-E01E-23DCA0E36C93}"/>
              </a:ext>
            </a:extLst>
          </p:cNvPr>
          <p:cNvSpPr>
            <a:spLocks noGrp="1"/>
          </p:cNvSpPr>
          <p:nvPr>
            <p:ph type="body" sz="quarter" idx="13"/>
          </p:nvPr>
        </p:nvSpPr>
        <p:spPr/>
        <p:txBody>
          <a:bodyPr/>
          <a:lstStyle/>
          <a:p>
            <a:r>
              <a:rPr lang="en-US" altLang="zh-CN" dirty="0"/>
              <a:t>Experimental </a:t>
            </a:r>
            <a:r>
              <a:rPr lang="en-US" altLang="zh-CN" dirty="0" err="1"/>
              <a:t>Evalution</a:t>
            </a:r>
            <a:endParaRPr lang="zh-CN" altLang="en-US" dirty="0"/>
          </a:p>
        </p:txBody>
      </p:sp>
      <p:sp>
        <p:nvSpPr>
          <p:cNvPr id="4" name="标题 3">
            <a:extLst>
              <a:ext uri="{FF2B5EF4-FFF2-40B4-BE49-F238E27FC236}">
                <a16:creationId xmlns:a16="http://schemas.microsoft.com/office/drawing/2014/main" id="{6A03CF1C-4FD7-C6EA-DA1B-57D369A3B1C9}"/>
              </a:ext>
            </a:extLst>
          </p:cNvPr>
          <p:cNvSpPr>
            <a:spLocks noGrp="1"/>
          </p:cNvSpPr>
          <p:nvPr>
            <p:ph type="title"/>
          </p:nvPr>
        </p:nvSpPr>
        <p:spPr/>
        <p:txBody>
          <a:bodyPr/>
          <a:lstStyle/>
          <a:p>
            <a:r>
              <a:rPr lang="en-US" altLang="zh-CN" dirty="0"/>
              <a:t>Evaluation of the Macro Tests</a:t>
            </a:r>
            <a:endParaRPr lang="zh-CN" altLang="en-US" dirty="0"/>
          </a:p>
        </p:txBody>
      </p:sp>
      <p:sp>
        <p:nvSpPr>
          <p:cNvPr id="5" name="TextBox 147">
            <a:extLst>
              <a:ext uri="{FF2B5EF4-FFF2-40B4-BE49-F238E27FC236}">
                <a16:creationId xmlns:a16="http://schemas.microsoft.com/office/drawing/2014/main" id="{0014F675-2684-CA32-07FD-3FAC866B4A1B}"/>
              </a:ext>
            </a:extLst>
          </p:cNvPr>
          <p:cNvSpPr txBox="1"/>
          <p:nvPr/>
        </p:nvSpPr>
        <p:spPr>
          <a:xfrm>
            <a:off x="949142" y="1554062"/>
            <a:ext cx="7078753" cy="4016484"/>
          </a:xfrm>
          <a:prstGeom prst="rect">
            <a:avLst/>
          </a:prstGeom>
          <a:noFill/>
        </p:spPr>
        <p:txBody>
          <a:bodyPr wrap="square" rtlCol="0">
            <a:spAutoFit/>
          </a:bodyPr>
          <a:lstStyle/>
          <a:p>
            <a:pPr marL="257175" lvl="1" indent="-257175">
              <a:buFont typeface="Arial" panose="020B0604020202020204" pitchFamily="34" charset="0"/>
              <a:buChar char="•"/>
            </a:pPr>
            <a:endParaRPr lang="en-US" altLang="zh-CN" sz="2100" b="1" dirty="0"/>
          </a:p>
          <a:p>
            <a:pPr marL="257175" lvl="1" indent="-257175">
              <a:buFont typeface="Arial" panose="020B0604020202020204" pitchFamily="34" charset="0"/>
              <a:buChar char="•"/>
            </a:pPr>
            <a:endParaRPr lang="en-US" altLang="zh-CN" sz="2100" b="1" dirty="0"/>
          </a:p>
          <a:p>
            <a:pPr marL="257175" lvl="1" indent="-257175">
              <a:buFont typeface="Arial" panose="020B0604020202020204" pitchFamily="34" charset="0"/>
              <a:buChar char="•"/>
            </a:pPr>
            <a:endParaRPr lang="en-US" altLang="zh-CN" sz="2100" dirty="0"/>
          </a:p>
          <a:p>
            <a:pPr marL="257175" lvl="1" indent="-257175">
              <a:buFont typeface="Arial" panose="020B0604020202020204" pitchFamily="34" charset="0"/>
              <a:buChar char="•"/>
            </a:pPr>
            <a:r>
              <a:rPr lang="en-US" altLang="zh-CN" sz="2100" dirty="0"/>
              <a:t>Spatial Join Performance</a:t>
            </a:r>
          </a:p>
          <a:p>
            <a:pPr marL="257175" lvl="1" indent="-257175">
              <a:buFont typeface="Arial" panose="020B0604020202020204" pitchFamily="34" charset="0"/>
              <a:buChar char="•"/>
            </a:pPr>
            <a:endParaRPr lang="en-US" altLang="zh-CN" sz="2100" b="1" dirty="0"/>
          </a:p>
          <a:p>
            <a:pPr marL="257175" lvl="1" indent="-257175">
              <a:buFont typeface="Arial" panose="020B0604020202020204" pitchFamily="34" charset="0"/>
              <a:buChar char="•"/>
            </a:pPr>
            <a:endParaRPr lang="en-US" altLang="zh-CN" sz="2100" b="1" dirty="0"/>
          </a:p>
          <a:p>
            <a:pPr marL="257175" lvl="1" indent="-257175">
              <a:buFont typeface="Arial" panose="020B0604020202020204" pitchFamily="34" charset="0"/>
              <a:buChar char="•"/>
            </a:pPr>
            <a:endParaRPr lang="en-US" altLang="zh-CN" sz="2100" b="1" dirty="0"/>
          </a:p>
          <a:p>
            <a:pPr marL="257175" lvl="1" indent="-257175">
              <a:buFont typeface="Arial" panose="020B0604020202020204" pitchFamily="34" charset="0"/>
              <a:buChar char="•"/>
            </a:pPr>
            <a:endParaRPr lang="en-US" altLang="zh-CN" sz="2100" b="1" dirty="0"/>
          </a:p>
          <a:p>
            <a:pPr marL="257175" lvl="1" indent="-257175">
              <a:buFont typeface="Arial" panose="020B0604020202020204" pitchFamily="34" charset="0"/>
              <a:buChar char="•"/>
            </a:pPr>
            <a:endParaRPr lang="en-US" altLang="zh-CN" sz="2100" b="1" dirty="0"/>
          </a:p>
          <a:p>
            <a:pPr marL="0" lvl="1"/>
            <a:endParaRPr lang="en-US" altLang="zh-CN" sz="2100" b="1" dirty="0"/>
          </a:p>
          <a:p>
            <a:pPr marL="0" lvl="1"/>
            <a:r>
              <a:rPr lang="en-US" altLang="zh-CN" sz="1200" b="1" dirty="0"/>
              <a:t>                              </a:t>
            </a:r>
          </a:p>
          <a:p>
            <a:pPr marL="0" lvl="1"/>
            <a:r>
              <a:rPr lang="en-US" altLang="zh-CN" sz="1200" b="1" dirty="0"/>
              <a:t>                              OSM                                                                  PAIS</a:t>
            </a:r>
          </a:p>
          <a:p>
            <a:pPr marL="0" lvl="1"/>
            <a:endParaRPr lang="en-US" altLang="zh-CN" sz="2100" b="1" dirty="0"/>
          </a:p>
        </p:txBody>
      </p:sp>
      <p:pic>
        <p:nvPicPr>
          <p:cNvPr id="7" name="图片 6">
            <a:extLst>
              <a:ext uri="{FF2B5EF4-FFF2-40B4-BE49-F238E27FC236}">
                <a16:creationId xmlns:a16="http://schemas.microsoft.com/office/drawing/2014/main" id="{36DC673C-A139-36B1-D15E-8D1C470119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175" y="3003527"/>
            <a:ext cx="2649497" cy="1987918"/>
          </a:xfrm>
          <a:prstGeom prst="rect">
            <a:avLst/>
          </a:prstGeom>
        </p:spPr>
      </p:pic>
      <p:pic>
        <p:nvPicPr>
          <p:cNvPr id="10" name="图片 9">
            <a:extLst>
              <a:ext uri="{FF2B5EF4-FFF2-40B4-BE49-F238E27FC236}">
                <a16:creationId xmlns:a16="http://schemas.microsoft.com/office/drawing/2014/main" id="{09B304FE-8B3B-2972-A3A5-4DB42718C9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2040" y="3003527"/>
            <a:ext cx="2649497" cy="1987917"/>
          </a:xfrm>
          <a:prstGeom prst="rect">
            <a:avLst/>
          </a:prstGeom>
        </p:spPr>
      </p:pic>
    </p:spTree>
    <p:extLst>
      <p:ext uri="{BB962C8B-B14F-4D97-AF65-F5344CB8AC3E}">
        <p14:creationId xmlns:p14="http://schemas.microsoft.com/office/powerpoint/2010/main" val="27941195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D2EA50C-3C19-5766-EB66-1E94CF826B4F}"/>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197</a:t>
            </a:fld>
            <a:endParaRPr lang="zh-CN" altLang="en-US" spc="68" dirty="0"/>
          </a:p>
        </p:txBody>
      </p:sp>
      <p:sp>
        <p:nvSpPr>
          <p:cNvPr id="18" name="文本占位符 17">
            <a:extLst>
              <a:ext uri="{FF2B5EF4-FFF2-40B4-BE49-F238E27FC236}">
                <a16:creationId xmlns:a16="http://schemas.microsoft.com/office/drawing/2014/main" id="{7FAEEE89-2C16-E321-32F3-879DE5ABEF7D}"/>
              </a:ext>
            </a:extLst>
          </p:cNvPr>
          <p:cNvSpPr>
            <a:spLocks noGrp="1"/>
          </p:cNvSpPr>
          <p:nvPr>
            <p:ph type="body" sz="quarter" idx="13"/>
          </p:nvPr>
        </p:nvSpPr>
        <p:spPr/>
        <p:txBody>
          <a:bodyPr/>
          <a:lstStyle/>
          <a:p>
            <a:endParaRPr lang="zh-CN" altLang="en-US"/>
          </a:p>
        </p:txBody>
      </p:sp>
      <p:sp>
        <p:nvSpPr>
          <p:cNvPr id="4" name="Content Placeholder 2">
            <a:extLst>
              <a:ext uri="{FF2B5EF4-FFF2-40B4-BE49-F238E27FC236}">
                <a16:creationId xmlns:a16="http://schemas.microsoft.com/office/drawing/2014/main" id="{5A462F1B-C8CB-D5AF-A040-A0B9050B0143}"/>
              </a:ext>
            </a:extLst>
          </p:cNvPr>
          <p:cNvSpPr txBox="1">
            <a:spLocks/>
          </p:cNvSpPr>
          <p:nvPr/>
        </p:nvSpPr>
        <p:spPr>
          <a:xfrm>
            <a:off x="453433" y="2080649"/>
            <a:ext cx="8152685" cy="21806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100" dirty="0"/>
              <a:t>各个空间分区的</a:t>
            </a:r>
            <a:r>
              <a:rPr lang="zh-CN" altLang="en-US" sz="2100" b="1" dirty="0"/>
              <a:t>边界会</a:t>
            </a:r>
            <a:r>
              <a:rPr lang="zh-CN" altLang="en-US" sz="2100" dirty="0"/>
              <a:t>穿过某一些非点类型的空间物体，我们将空间导向型分区中跨边界的物体称为边界物体</a:t>
            </a:r>
            <a:endParaRPr lang="en-US" sz="2100" dirty="0"/>
          </a:p>
        </p:txBody>
      </p:sp>
      <p:sp>
        <p:nvSpPr>
          <p:cNvPr id="5" name="Right Arrow 84">
            <a:extLst>
              <a:ext uri="{FF2B5EF4-FFF2-40B4-BE49-F238E27FC236}">
                <a16:creationId xmlns:a16="http://schemas.microsoft.com/office/drawing/2014/main" id="{70C4A82A-E80E-E871-5643-E792B5EEA32D}"/>
              </a:ext>
            </a:extLst>
          </p:cNvPr>
          <p:cNvSpPr/>
          <p:nvPr/>
        </p:nvSpPr>
        <p:spPr>
          <a:xfrm>
            <a:off x="4145225" y="4719758"/>
            <a:ext cx="346703" cy="128615"/>
          </a:xfrm>
          <a:prstGeom prst="rightArrow">
            <a:avLst/>
          </a:prstGeom>
          <a:solidFill>
            <a:srgbClr val="F79646">
              <a:lumMod val="75000"/>
            </a:srgbClr>
          </a:solidFill>
          <a:ln w="25400" cap="flat" cmpd="sng" algn="ctr">
            <a:solidFill>
              <a:srgbClr val="F79646">
                <a:lumMod val="75000"/>
              </a:srgbClr>
            </a:solidFill>
            <a:prstDash val="solid"/>
          </a:ln>
          <a:effectLst/>
        </p:spPr>
        <p:txBody>
          <a:bodyPr rtlCol="0" anchor="ctr"/>
          <a:lstStyle/>
          <a:p>
            <a:pPr algn="ctr">
              <a:defRPr/>
            </a:pPr>
            <a:endParaRPr lang="en-US" kern="0">
              <a:solidFill>
                <a:prstClr val="white"/>
              </a:solidFill>
              <a:latin typeface="Calibri"/>
            </a:endParaRPr>
          </a:p>
        </p:txBody>
      </p:sp>
      <p:sp>
        <p:nvSpPr>
          <p:cNvPr id="6" name="Rectangle 85">
            <a:extLst>
              <a:ext uri="{FF2B5EF4-FFF2-40B4-BE49-F238E27FC236}">
                <a16:creationId xmlns:a16="http://schemas.microsoft.com/office/drawing/2014/main" id="{148BD2F7-C5BF-95CF-F834-FBFC6C71815F}"/>
              </a:ext>
            </a:extLst>
          </p:cNvPr>
          <p:cNvSpPr/>
          <p:nvPr/>
        </p:nvSpPr>
        <p:spPr>
          <a:xfrm>
            <a:off x="6987085" y="4301081"/>
            <a:ext cx="1165982" cy="1085850"/>
          </a:xfrm>
          <a:prstGeom prst="rect">
            <a:avLst/>
          </a:prstGeom>
          <a:solidFill>
            <a:sysClr val="window" lastClr="FFFFFF">
              <a:lumMod val="75000"/>
            </a:sysClr>
          </a:solidFill>
          <a:ln w="25400" cap="flat" cmpd="sng" algn="ctr">
            <a:noFill/>
            <a:prstDash val="solid"/>
          </a:ln>
          <a:effectLst/>
        </p:spPr>
        <p:txBody>
          <a:bodyPr rtlCol="0" anchor="ctr"/>
          <a:lstStyle/>
          <a:p>
            <a:pPr algn="ctr">
              <a:defRPr/>
            </a:pPr>
            <a:endParaRPr lang="en-US" kern="0">
              <a:solidFill>
                <a:prstClr val="white"/>
              </a:solidFill>
              <a:latin typeface="Calibri"/>
            </a:endParaRPr>
          </a:p>
        </p:txBody>
      </p:sp>
      <p:sp>
        <p:nvSpPr>
          <p:cNvPr id="7" name="Rectangle 86">
            <a:extLst>
              <a:ext uri="{FF2B5EF4-FFF2-40B4-BE49-F238E27FC236}">
                <a16:creationId xmlns:a16="http://schemas.microsoft.com/office/drawing/2014/main" id="{0F2017D7-4811-2C3D-85F3-383306EFB58D}"/>
              </a:ext>
            </a:extLst>
          </p:cNvPr>
          <p:cNvSpPr/>
          <p:nvPr/>
        </p:nvSpPr>
        <p:spPr>
          <a:xfrm>
            <a:off x="2753574" y="4305448"/>
            <a:ext cx="1165982" cy="1085850"/>
          </a:xfrm>
          <a:prstGeom prst="rect">
            <a:avLst/>
          </a:prstGeom>
          <a:solidFill>
            <a:sysClr val="window" lastClr="FFFFFF">
              <a:lumMod val="75000"/>
            </a:sysClr>
          </a:solidFill>
          <a:ln w="25400" cap="flat" cmpd="sng" algn="ctr">
            <a:noFill/>
            <a:prstDash val="solid"/>
          </a:ln>
          <a:effectLst/>
        </p:spPr>
        <p:txBody>
          <a:bodyPr rtlCol="0" anchor="ctr"/>
          <a:lstStyle/>
          <a:p>
            <a:pPr algn="ctr">
              <a:defRPr/>
            </a:pPr>
            <a:endParaRPr lang="en-US" kern="0">
              <a:solidFill>
                <a:prstClr val="white"/>
              </a:solidFill>
              <a:latin typeface="Calibri"/>
            </a:endParaRPr>
          </a:p>
        </p:txBody>
      </p:sp>
      <p:sp>
        <p:nvSpPr>
          <p:cNvPr id="8" name="Rectangle 87">
            <a:extLst>
              <a:ext uri="{FF2B5EF4-FFF2-40B4-BE49-F238E27FC236}">
                <a16:creationId xmlns:a16="http://schemas.microsoft.com/office/drawing/2014/main" id="{FD9C7DE1-8223-3D0B-0747-B7DC08357F37}"/>
              </a:ext>
            </a:extLst>
          </p:cNvPr>
          <p:cNvSpPr/>
          <p:nvPr/>
        </p:nvSpPr>
        <p:spPr>
          <a:xfrm>
            <a:off x="1577277" y="4305448"/>
            <a:ext cx="1165982" cy="1085850"/>
          </a:xfrm>
          <a:prstGeom prst="rect">
            <a:avLst/>
          </a:prstGeom>
          <a:solidFill>
            <a:srgbClr val="D7FFB3"/>
          </a:solidFill>
          <a:ln w="25400" cap="flat" cmpd="sng" algn="ctr">
            <a:noFill/>
            <a:prstDash val="solid"/>
          </a:ln>
          <a:effectLst/>
        </p:spPr>
        <p:txBody>
          <a:bodyPr rtlCol="0" anchor="ctr"/>
          <a:lstStyle/>
          <a:p>
            <a:pPr algn="ctr">
              <a:defRPr/>
            </a:pPr>
            <a:endParaRPr lang="en-US" kern="0">
              <a:solidFill>
                <a:prstClr val="white"/>
              </a:solidFill>
              <a:latin typeface="Calibri"/>
            </a:endParaRPr>
          </a:p>
        </p:txBody>
      </p:sp>
      <p:sp>
        <p:nvSpPr>
          <p:cNvPr id="9" name="Rectangle 88">
            <a:extLst>
              <a:ext uri="{FF2B5EF4-FFF2-40B4-BE49-F238E27FC236}">
                <a16:creationId xmlns:a16="http://schemas.microsoft.com/office/drawing/2014/main" id="{CE0162B4-3B16-5AA0-E096-A7FFC9803A79}"/>
              </a:ext>
            </a:extLst>
          </p:cNvPr>
          <p:cNvSpPr/>
          <p:nvPr/>
        </p:nvSpPr>
        <p:spPr>
          <a:xfrm>
            <a:off x="4715435" y="4311411"/>
            <a:ext cx="1165982" cy="1085850"/>
          </a:xfrm>
          <a:prstGeom prst="rect">
            <a:avLst/>
          </a:prstGeom>
          <a:solidFill>
            <a:srgbClr val="D7FFB3"/>
          </a:solidFill>
          <a:ln w="25400" cap="flat" cmpd="sng" algn="ctr">
            <a:noFill/>
            <a:prstDash val="solid"/>
          </a:ln>
          <a:effectLst/>
        </p:spPr>
        <p:txBody>
          <a:bodyPr rtlCol="0" anchor="ctr"/>
          <a:lstStyle/>
          <a:p>
            <a:pPr algn="ctr">
              <a:defRPr/>
            </a:pPr>
            <a:endParaRPr lang="en-US" kern="0">
              <a:solidFill>
                <a:prstClr val="white"/>
              </a:solidFill>
              <a:latin typeface="Calibri"/>
            </a:endParaRPr>
          </a:p>
        </p:txBody>
      </p:sp>
      <p:sp>
        <p:nvSpPr>
          <p:cNvPr id="10" name="Rectangle 89">
            <a:extLst>
              <a:ext uri="{FF2B5EF4-FFF2-40B4-BE49-F238E27FC236}">
                <a16:creationId xmlns:a16="http://schemas.microsoft.com/office/drawing/2014/main" id="{3FCC50A0-02F1-2ED0-2365-A1A7E3CE59E0}"/>
              </a:ext>
            </a:extLst>
          </p:cNvPr>
          <p:cNvSpPr/>
          <p:nvPr/>
        </p:nvSpPr>
        <p:spPr>
          <a:xfrm>
            <a:off x="1577278" y="4305448"/>
            <a:ext cx="2336315" cy="1085850"/>
          </a:xfrm>
          <a:prstGeom prst="rect">
            <a:avLst/>
          </a:prstGeom>
          <a:noFill/>
          <a:ln w="254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cxnSp>
        <p:nvCxnSpPr>
          <p:cNvPr id="11" name="Straight Connector 90">
            <a:extLst>
              <a:ext uri="{FF2B5EF4-FFF2-40B4-BE49-F238E27FC236}">
                <a16:creationId xmlns:a16="http://schemas.microsoft.com/office/drawing/2014/main" id="{535A4F62-91E5-F9BE-463D-9C7CB40EC372}"/>
              </a:ext>
            </a:extLst>
          </p:cNvPr>
          <p:cNvCxnSpPr>
            <a:stCxn id="10" idx="0"/>
            <a:endCxn id="10" idx="2"/>
          </p:cNvCxnSpPr>
          <p:nvPr/>
        </p:nvCxnSpPr>
        <p:spPr>
          <a:xfrm>
            <a:off x="2745435" y="4305448"/>
            <a:ext cx="0" cy="1085850"/>
          </a:xfrm>
          <a:prstGeom prst="line">
            <a:avLst/>
          </a:prstGeom>
          <a:noFill/>
          <a:ln w="25400" cap="flat" cmpd="sng" algn="ctr">
            <a:solidFill>
              <a:sysClr val="windowText" lastClr="000000"/>
            </a:solidFill>
            <a:prstDash val="dashDot"/>
          </a:ln>
          <a:effectLst/>
        </p:spPr>
      </p:cxnSp>
      <p:sp>
        <p:nvSpPr>
          <p:cNvPr id="12" name="TextBox 91">
            <a:extLst>
              <a:ext uri="{FF2B5EF4-FFF2-40B4-BE49-F238E27FC236}">
                <a16:creationId xmlns:a16="http://schemas.microsoft.com/office/drawing/2014/main" id="{1383421C-FEDA-B192-545B-941ED2B35683}"/>
              </a:ext>
            </a:extLst>
          </p:cNvPr>
          <p:cNvSpPr txBox="1"/>
          <p:nvPr/>
        </p:nvSpPr>
        <p:spPr>
          <a:xfrm>
            <a:off x="1666053" y="4409299"/>
            <a:ext cx="398242" cy="274691"/>
          </a:xfrm>
          <a:prstGeom prst="rect">
            <a:avLst/>
          </a:prstGeom>
          <a:noFill/>
          <a:effectLst/>
        </p:spPr>
        <p:txBody>
          <a:bodyPr wrap="square" lIns="0" tIns="0" rIns="0" bIns="0" rtlCol="0">
            <a:spAutoFit/>
          </a:bodyPr>
          <a:lstStyle/>
          <a:p>
            <a:pPr>
              <a:lnSpc>
                <a:spcPct val="50000"/>
              </a:lnSpc>
            </a:pPr>
            <a:r>
              <a:rPr lang="en-US" sz="3000" dirty="0">
                <a:solidFill>
                  <a:prstClr val="black"/>
                </a:solidFill>
                <a:latin typeface="Calibri"/>
              </a:rPr>
              <a:t>S</a:t>
            </a:r>
          </a:p>
        </p:txBody>
      </p:sp>
      <p:sp>
        <p:nvSpPr>
          <p:cNvPr id="13" name="TextBox 92">
            <a:extLst>
              <a:ext uri="{FF2B5EF4-FFF2-40B4-BE49-F238E27FC236}">
                <a16:creationId xmlns:a16="http://schemas.microsoft.com/office/drawing/2014/main" id="{3912608F-D69A-15D8-9734-7F94AD622973}"/>
              </a:ext>
            </a:extLst>
          </p:cNvPr>
          <p:cNvSpPr txBox="1"/>
          <p:nvPr/>
        </p:nvSpPr>
        <p:spPr>
          <a:xfrm>
            <a:off x="3577528" y="4373520"/>
            <a:ext cx="418052" cy="367024"/>
          </a:xfrm>
          <a:prstGeom prst="rect">
            <a:avLst/>
          </a:prstGeom>
          <a:noFill/>
          <a:effectLst/>
        </p:spPr>
        <p:txBody>
          <a:bodyPr wrap="square" rtlCol="0">
            <a:spAutoFit/>
          </a:bodyPr>
          <a:lstStyle/>
          <a:p>
            <a:pPr algn="ctr">
              <a:lnSpc>
                <a:spcPct val="50000"/>
              </a:lnSpc>
            </a:pPr>
            <a:r>
              <a:rPr lang="en-US" sz="3000" dirty="0">
                <a:solidFill>
                  <a:srgbClr val="000099"/>
                </a:solidFill>
                <a:latin typeface="Calibri"/>
              </a:rPr>
              <a:t>T</a:t>
            </a:r>
          </a:p>
        </p:txBody>
      </p:sp>
      <p:sp>
        <p:nvSpPr>
          <p:cNvPr id="14" name="Rectangle 93">
            <a:extLst>
              <a:ext uri="{FF2B5EF4-FFF2-40B4-BE49-F238E27FC236}">
                <a16:creationId xmlns:a16="http://schemas.microsoft.com/office/drawing/2014/main" id="{D48DD2EC-7B86-8FBD-8567-1B206EA4A845}"/>
              </a:ext>
            </a:extLst>
          </p:cNvPr>
          <p:cNvSpPr/>
          <p:nvPr/>
        </p:nvSpPr>
        <p:spPr>
          <a:xfrm>
            <a:off x="4709473" y="4305448"/>
            <a:ext cx="1165982" cy="1085850"/>
          </a:xfrm>
          <a:prstGeom prst="rect">
            <a:avLst/>
          </a:prstGeom>
          <a:noFill/>
          <a:ln w="254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sp>
        <p:nvSpPr>
          <p:cNvPr id="15" name="TextBox 94">
            <a:extLst>
              <a:ext uri="{FF2B5EF4-FFF2-40B4-BE49-F238E27FC236}">
                <a16:creationId xmlns:a16="http://schemas.microsoft.com/office/drawing/2014/main" id="{9CB3ACAE-83FD-4A76-7E6F-67F115E0FC95}"/>
              </a:ext>
            </a:extLst>
          </p:cNvPr>
          <p:cNvSpPr txBox="1"/>
          <p:nvPr/>
        </p:nvSpPr>
        <p:spPr>
          <a:xfrm>
            <a:off x="4753875" y="4379483"/>
            <a:ext cx="174065" cy="367024"/>
          </a:xfrm>
          <a:prstGeom prst="rect">
            <a:avLst/>
          </a:prstGeom>
          <a:noFill/>
          <a:effectLst/>
        </p:spPr>
        <p:txBody>
          <a:bodyPr wrap="square" rtlCol="0">
            <a:spAutoFit/>
          </a:bodyPr>
          <a:lstStyle/>
          <a:p>
            <a:pPr algn="ctr">
              <a:lnSpc>
                <a:spcPct val="50000"/>
              </a:lnSpc>
            </a:pPr>
            <a:r>
              <a:rPr lang="en-US" sz="3000" dirty="0">
                <a:solidFill>
                  <a:prstClr val="black"/>
                </a:solidFill>
                <a:latin typeface="Calibri"/>
              </a:rPr>
              <a:t>S</a:t>
            </a:r>
          </a:p>
        </p:txBody>
      </p:sp>
      <p:sp>
        <p:nvSpPr>
          <p:cNvPr id="16" name="Rectangle 96">
            <a:extLst>
              <a:ext uri="{FF2B5EF4-FFF2-40B4-BE49-F238E27FC236}">
                <a16:creationId xmlns:a16="http://schemas.microsoft.com/office/drawing/2014/main" id="{1447F190-9E81-B45E-5DB4-9813FC9A4A9F}"/>
              </a:ext>
            </a:extLst>
          </p:cNvPr>
          <p:cNvSpPr/>
          <p:nvPr/>
        </p:nvSpPr>
        <p:spPr>
          <a:xfrm>
            <a:off x="6983731" y="4301081"/>
            <a:ext cx="1165982" cy="1085850"/>
          </a:xfrm>
          <a:prstGeom prst="rect">
            <a:avLst/>
          </a:prstGeom>
          <a:noFill/>
          <a:ln w="254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sp>
        <p:nvSpPr>
          <p:cNvPr id="17" name="TextBox 97">
            <a:extLst>
              <a:ext uri="{FF2B5EF4-FFF2-40B4-BE49-F238E27FC236}">
                <a16:creationId xmlns:a16="http://schemas.microsoft.com/office/drawing/2014/main" id="{A32A5B31-2185-0FD8-FE18-296794186856}"/>
              </a:ext>
            </a:extLst>
          </p:cNvPr>
          <p:cNvSpPr txBox="1"/>
          <p:nvPr/>
        </p:nvSpPr>
        <p:spPr>
          <a:xfrm>
            <a:off x="7922337" y="4371452"/>
            <a:ext cx="174065" cy="367024"/>
          </a:xfrm>
          <a:prstGeom prst="rect">
            <a:avLst/>
          </a:prstGeom>
          <a:noFill/>
          <a:effectLst/>
        </p:spPr>
        <p:txBody>
          <a:bodyPr wrap="square" rtlCol="0">
            <a:spAutoFit/>
          </a:bodyPr>
          <a:lstStyle/>
          <a:p>
            <a:pPr algn="ctr">
              <a:lnSpc>
                <a:spcPct val="50000"/>
              </a:lnSpc>
            </a:pPr>
            <a:r>
              <a:rPr lang="en-US" sz="3000" dirty="0">
                <a:solidFill>
                  <a:srgbClr val="000099"/>
                </a:solidFill>
                <a:latin typeface="Calibri"/>
              </a:rPr>
              <a:t>T</a:t>
            </a:r>
          </a:p>
        </p:txBody>
      </p:sp>
      <p:sp>
        <p:nvSpPr>
          <p:cNvPr id="20" name="TextBox 102">
            <a:extLst>
              <a:ext uri="{FF2B5EF4-FFF2-40B4-BE49-F238E27FC236}">
                <a16:creationId xmlns:a16="http://schemas.microsoft.com/office/drawing/2014/main" id="{D9ADE0CC-2503-4416-0C59-C8C7A54D4A09}"/>
              </a:ext>
            </a:extLst>
          </p:cNvPr>
          <p:cNvSpPr txBox="1"/>
          <p:nvPr/>
        </p:nvSpPr>
        <p:spPr>
          <a:xfrm>
            <a:off x="6216928" y="4505582"/>
            <a:ext cx="263854" cy="507831"/>
          </a:xfrm>
          <a:prstGeom prst="rect">
            <a:avLst/>
          </a:prstGeom>
          <a:noFill/>
        </p:spPr>
        <p:txBody>
          <a:bodyPr wrap="square" lIns="0" tIns="0" rIns="0" bIns="0" rtlCol="0">
            <a:spAutoFit/>
          </a:bodyPr>
          <a:lstStyle/>
          <a:p>
            <a:pPr algn="ctr"/>
            <a:r>
              <a:rPr lang="en-US" sz="3300" dirty="0">
                <a:solidFill>
                  <a:srgbClr val="F79646">
                    <a:lumMod val="75000"/>
                  </a:srgbClr>
                </a:solidFill>
                <a:latin typeface="Calibri"/>
              </a:rPr>
              <a:t>+</a:t>
            </a:r>
          </a:p>
        </p:txBody>
      </p:sp>
      <p:grpSp>
        <p:nvGrpSpPr>
          <p:cNvPr id="33" name="组合 32">
            <a:extLst>
              <a:ext uri="{FF2B5EF4-FFF2-40B4-BE49-F238E27FC236}">
                <a16:creationId xmlns:a16="http://schemas.microsoft.com/office/drawing/2014/main" id="{0F3BDAD2-7774-C8F2-3CE8-711B71F5A5F6}"/>
              </a:ext>
            </a:extLst>
          </p:cNvPr>
          <p:cNvGrpSpPr/>
          <p:nvPr/>
        </p:nvGrpSpPr>
        <p:grpSpPr>
          <a:xfrm>
            <a:off x="2212890" y="4476899"/>
            <a:ext cx="1382849" cy="781617"/>
            <a:chOff x="2950519" y="4826198"/>
            <a:chExt cx="1843799" cy="1042156"/>
          </a:xfrm>
        </p:grpSpPr>
        <p:sp>
          <p:nvSpPr>
            <p:cNvPr id="19" name="TextBox 101">
              <a:extLst>
                <a:ext uri="{FF2B5EF4-FFF2-40B4-BE49-F238E27FC236}">
                  <a16:creationId xmlns:a16="http://schemas.microsoft.com/office/drawing/2014/main" id="{FF69C6D0-1713-A6D6-F2A2-561E72B255DE}"/>
                </a:ext>
              </a:extLst>
            </p:cNvPr>
            <p:cNvSpPr txBox="1"/>
            <p:nvPr/>
          </p:nvSpPr>
          <p:spPr>
            <a:xfrm>
              <a:off x="2950519" y="5046847"/>
              <a:ext cx="557403" cy="379507"/>
            </a:xfrm>
            <a:prstGeom prst="rect">
              <a:avLst/>
            </a:prstGeom>
            <a:noFill/>
            <a:effectLst/>
          </p:spPr>
          <p:txBody>
            <a:bodyPr wrap="square" rtlCol="0">
              <a:spAutoFit/>
            </a:bodyPr>
            <a:lstStyle/>
            <a:p>
              <a:pPr algn="ctr">
                <a:lnSpc>
                  <a:spcPct val="50000"/>
                </a:lnSpc>
              </a:pPr>
              <a:r>
                <a:rPr lang="en-US" sz="2100" dirty="0">
                  <a:solidFill>
                    <a:prstClr val="black"/>
                  </a:solidFill>
                  <a:latin typeface="Calibri"/>
                </a:rPr>
                <a:t>p</a:t>
              </a:r>
            </a:p>
          </p:txBody>
        </p:sp>
        <p:sp>
          <p:nvSpPr>
            <p:cNvPr id="21" name="Freeform 103">
              <a:extLst>
                <a:ext uri="{FF2B5EF4-FFF2-40B4-BE49-F238E27FC236}">
                  <a16:creationId xmlns:a16="http://schemas.microsoft.com/office/drawing/2014/main" id="{82C644C5-3BDF-2378-A1BF-B55EA7AC180F}"/>
                </a:ext>
              </a:extLst>
            </p:cNvPr>
            <p:cNvSpPr/>
            <p:nvPr/>
          </p:nvSpPr>
          <p:spPr>
            <a:xfrm>
              <a:off x="3004845" y="4826198"/>
              <a:ext cx="968829" cy="859971"/>
            </a:xfrm>
            <a:custGeom>
              <a:avLst/>
              <a:gdLst>
                <a:gd name="connsiteX0" fmla="*/ 466819 w 1272362"/>
                <a:gd name="connsiteY0" fmla="*/ 0 h 1360714"/>
                <a:gd name="connsiteX1" fmla="*/ 466819 w 1272362"/>
                <a:gd name="connsiteY1" fmla="*/ 0 h 1360714"/>
                <a:gd name="connsiteX2" fmla="*/ 695419 w 1272362"/>
                <a:gd name="connsiteY2" fmla="*/ 21772 h 1360714"/>
                <a:gd name="connsiteX3" fmla="*/ 738962 w 1272362"/>
                <a:gd name="connsiteY3" fmla="*/ 32657 h 1360714"/>
                <a:gd name="connsiteX4" fmla="*/ 836933 w 1272362"/>
                <a:gd name="connsiteY4" fmla="*/ 54429 h 1360714"/>
                <a:gd name="connsiteX5" fmla="*/ 869590 w 1272362"/>
                <a:gd name="connsiteY5" fmla="*/ 76200 h 1360714"/>
                <a:gd name="connsiteX6" fmla="*/ 880476 w 1272362"/>
                <a:gd name="connsiteY6" fmla="*/ 108857 h 1360714"/>
                <a:gd name="connsiteX7" fmla="*/ 913133 w 1272362"/>
                <a:gd name="connsiteY7" fmla="*/ 119743 h 1360714"/>
                <a:gd name="connsiteX8" fmla="*/ 967562 w 1272362"/>
                <a:gd name="connsiteY8" fmla="*/ 163286 h 1360714"/>
                <a:gd name="connsiteX9" fmla="*/ 1000219 w 1272362"/>
                <a:gd name="connsiteY9" fmla="*/ 185057 h 1360714"/>
                <a:gd name="connsiteX10" fmla="*/ 1043762 w 1272362"/>
                <a:gd name="connsiteY10" fmla="*/ 228600 h 1360714"/>
                <a:gd name="connsiteX11" fmla="*/ 1109076 w 1272362"/>
                <a:gd name="connsiteY11" fmla="*/ 272143 h 1360714"/>
                <a:gd name="connsiteX12" fmla="*/ 1119962 w 1272362"/>
                <a:gd name="connsiteY12" fmla="*/ 304800 h 1360714"/>
                <a:gd name="connsiteX13" fmla="*/ 1163504 w 1272362"/>
                <a:gd name="connsiteY13" fmla="*/ 359229 h 1360714"/>
                <a:gd name="connsiteX14" fmla="*/ 1185276 w 1272362"/>
                <a:gd name="connsiteY14" fmla="*/ 391886 h 1360714"/>
                <a:gd name="connsiteX15" fmla="*/ 1207047 w 1272362"/>
                <a:gd name="connsiteY15" fmla="*/ 468086 h 1360714"/>
                <a:gd name="connsiteX16" fmla="*/ 1228819 w 1272362"/>
                <a:gd name="connsiteY16" fmla="*/ 489857 h 1360714"/>
                <a:gd name="connsiteX17" fmla="*/ 1250590 w 1272362"/>
                <a:gd name="connsiteY17" fmla="*/ 555172 h 1360714"/>
                <a:gd name="connsiteX18" fmla="*/ 1261476 w 1272362"/>
                <a:gd name="connsiteY18" fmla="*/ 587829 h 1360714"/>
                <a:gd name="connsiteX19" fmla="*/ 1272362 w 1272362"/>
                <a:gd name="connsiteY19" fmla="*/ 642257 h 1360714"/>
                <a:gd name="connsiteX20" fmla="*/ 1261476 w 1272362"/>
                <a:gd name="connsiteY20" fmla="*/ 979714 h 1360714"/>
                <a:gd name="connsiteX21" fmla="*/ 1250590 w 1272362"/>
                <a:gd name="connsiteY21" fmla="*/ 1023257 h 1360714"/>
                <a:gd name="connsiteX22" fmla="*/ 1228819 w 1272362"/>
                <a:gd name="connsiteY22" fmla="*/ 1045029 h 1360714"/>
                <a:gd name="connsiteX23" fmla="*/ 1174390 w 1272362"/>
                <a:gd name="connsiteY23" fmla="*/ 1143000 h 1360714"/>
                <a:gd name="connsiteX24" fmla="*/ 1152619 w 1272362"/>
                <a:gd name="connsiteY24" fmla="*/ 1175657 h 1360714"/>
                <a:gd name="connsiteX25" fmla="*/ 1130847 w 1272362"/>
                <a:gd name="connsiteY25" fmla="*/ 1197429 h 1360714"/>
                <a:gd name="connsiteX26" fmla="*/ 1076419 w 1272362"/>
                <a:gd name="connsiteY26" fmla="*/ 1251857 h 1360714"/>
                <a:gd name="connsiteX27" fmla="*/ 1011104 w 1272362"/>
                <a:gd name="connsiteY27" fmla="*/ 1273629 h 1360714"/>
                <a:gd name="connsiteX28" fmla="*/ 978447 w 1272362"/>
                <a:gd name="connsiteY28" fmla="*/ 1295400 h 1360714"/>
                <a:gd name="connsiteX29" fmla="*/ 956676 w 1272362"/>
                <a:gd name="connsiteY29" fmla="*/ 1317172 h 1360714"/>
                <a:gd name="connsiteX30" fmla="*/ 858704 w 1272362"/>
                <a:gd name="connsiteY30" fmla="*/ 1328057 h 1360714"/>
                <a:gd name="connsiteX31" fmla="*/ 695419 w 1272362"/>
                <a:gd name="connsiteY31" fmla="*/ 1360714 h 1360714"/>
                <a:gd name="connsiteX32" fmla="*/ 510362 w 1272362"/>
                <a:gd name="connsiteY32" fmla="*/ 1349829 h 1360714"/>
                <a:gd name="connsiteX33" fmla="*/ 477704 w 1272362"/>
                <a:gd name="connsiteY33" fmla="*/ 1338943 h 1360714"/>
                <a:gd name="connsiteX34" fmla="*/ 390619 w 1272362"/>
                <a:gd name="connsiteY34" fmla="*/ 1273629 h 1360714"/>
                <a:gd name="connsiteX35" fmla="*/ 357962 w 1272362"/>
                <a:gd name="connsiteY35" fmla="*/ 1251857 h 1360714"/>
                <a:gd name="connsiteX36" fmla="*/ 336190 w 1272362"/>
                <a:gd name="connsiteY36" fmla="*/ 1230086 h 1360714"/>
                <a:gd name="connsiteX37" fmla="*/ 270876 w 1272362"/>
                <a:gd name="connsiteY37" fmla="*/ 1186543 h 1360714"/>
                <a:gd name="connsiteX38" fmla="*/ 238219 w 1272362"/>
                <a:gd name="connsiteY38" fmla="*/ 1164772 h 1360714"/>
                <a:gd name="connsiteX39" fmla="*/ 205562 w 1272362"/>
                <a:gd name="connsiteY39" fmla="*/ 1153886 h 1360714"/>
                <a:gd name="connsiteX40" fmla="*/ 194676 w 1272362"/>
                <a:gd name="connsiteY40" fmla="*/ 1121229 h 1360714"/>
                <a:gd name="connsiteX41" fmla="*/ 172904 w 1272362"/>
                <a:gd name="connsiteY41" fmla="*/ 1099457 h 1360714"/>
                <a:gd name="connsiteX42" fmla="*/ 151133 w 1272362"/>
                <a:gd name="connsiteY42" fmla="*/ 1034143 h 1360714"/>
                <a:gd name="connsiteX43" fmla="*/ 129362 w 1272362"/>
                <a:gd name="connsiteY43" fmla="*/ 968829 h 1360714"/>
                <a:gd name="connsiteX44" fmla="*/ 118476 w 1272362"/>
                <a:gd name="connsiteY44" fmla="*/ 936172 h 1360714"/>
                <a:gd name="connsiteX45" fmla="*/ 96704 w 1272362"/>
                <a:gd name="connsiteY45" fmla="*/ 859972 h 1360714"/>
                <a:gd name="connsiteX46" fmla="*/ 85819 w 1272362"/>
                <a:gd name="connsiteY46" fmla="*/ 664029 h 1360714"/>
                <a:gd name="connsiteX47" fmla="*/ 118476 w 1272362"/>
                <a:gd name="connsiteY47" fmla="*/ 228600 h 1360714"/>
                <a:gd name="connsiteX48" fmla="*/ 151133 w 1272362"/>
                <a:gd name="connsiteY48" fmla="*/ 206829 h 1360714"/>
                <a:gd name="connsiteX49" fmla="*/ 194676 w 1272362"/>
                <a:gd name="connsiteY49" fmla="*/ 152400 h 1360714"/>
                <a:gd name="connsiteX50" fmla="*/ 238219 w 1272362"/>
                <a:gd name="connsiteY50" fmla="*/ 97972 h 1360714"/>
                <a:gd name="connsiteX51" fmla="*/ 303533 w 1272362"/>
                <a:gd name="connsiteY51" fmla="*/ 65314 h 1360714"/>
                <a:gd name="connsiteX52" fmla="*/ 336190 w 1272362"/>
                <a:gd name="connsiteY52" fmla="*/ 43543 h 1360714"/>
                <a:gd name="connsiteX53" fmla="*/ 412390 w 1272362"/>
                <a:gd name="connsiteY53" fmla="*/ 21772 h 1360714"/>
                <a:gd name="connsiteX54" fmla="*/ 466819 w 1272362"/>
                <a:gd name="connsiteY54" fmla="*/ 0 h 136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72362" h="1360714">
                  <a:moveTo>
                    <a:pt x="466819" y="0"/>
                  </a:moveTo>
                  <a:lnTo>
                    <a:pt x="466819" y="0"/>
                  </a:lnTo>
                  <a:cubicBezTo>
                    <a:pt x="556120" y="6379"/>
                    <a:pt x="613484" y="6875"/>
                    <a:pt x="695419" y="21772"/>
                  </a:cubicBezTo>
                  <a:cubicBezTo>
                    <a:pt x="710139" y="24448"/>
                    <a:pt x="724292" y="29723"/>
                    <a:pt x="738962" y="32657"/>
                  </a:cubicBezTo>
                  <a:cubicBezTo>
                    <a:pt x="766837" y="38232"/>
                    <a:pt x="808685" y="40305"/>
                    <a:pt x="836933" y="54429"/>
                  </a:cubicBezTo>
                  <a:cubicBezTo>
                    <a:pt x="848635" y="60280"/>
                    <a:pt x="858704" y="68943"/>
                    <a:pt x="869590" y="76200"/>
                  </a:cubicBezTo>
                  <a:cubicBezTo>
                    <a:pt x="873219" y="87086"/>
                    <a:pt x="872362" y="100743"/>
                    <a:pt x="880476" y="108857"/>
                  </a:cubicBezTo>
                  <a:cubicBezTo>
                    <a:pt x="888590" y="116971"/>
                    <a:pt x="902870" y="114611"/>
                    <a:pt x="913133" y="119743"/>
                  </a:cubicBezTo>
                  <a:cubicBezTo>
                    <a:pt x="957808" y="142081"/>
                    <a:pt x="933810" y="136285"/>
                    <a:pt x="967562" y="163286"/>
                  </a:cubicBezTo>
                  <a:cubicBezTo>
                    <a:pt x="977778" y="171459"/>
                    <a:pt x="990286" y="176543"/>
                    <a:pt x="1000219" y="185057"/>
                  </a:cubicBezTo>
                  <a:cubicBezTo>
                    <a:pt x="1015804" y="198415"/>
                    <a:pt x="1026683" y="217214"/>
                    <a:pt x="1043762" y="228600"/>
                  </a:cubicBezTo>
                  <a:lnTo>
                    <a:pt x="1109076" y="272143"/>
                  </a:lnTo>
                  <a:cubicBezTo>
                    <a:pt x="1112705" y="283029"/>
                    <a:pt x="1114830" y="294537"/>
                    <a:pt x="1119962" y="304800"/>
                  </a:cubicBezTo>
                  <a:cubicBezTo>
                    <a:pt x="1142297" y="349470"/>
                    <a:pt x="1136506" y="325481"/>
                    <a:pt x="1163504" y="359229"/>
                  </a:cubicBezTo>
                  <a:cubicBezTo>
                    <a:pt x="1171677" y="369445"/>
                    <a:pt x="1178019" y="381000"/>
                    <a:pt x="1185276" y="391886"/>
                  </a:cubicBezTo>
                  <a:cubicBezTo>
                    <a:pt x="1187308" y="400014"/>
                    <a:pt x="1200356" y="456935"/>
                    <a:pt x="1207047" y="468086"/>
                  </a:cubicBezTo>
                  <a:cubicBezTo>
                    <a:pt x="1212327" y="476887"/>
                    <a:pt x="1221562" y="482600"/>
                    <a:pt x="1228819" y="489857"/>
                  </a:cubicBezTo>
                  <a:lnTo>
                    <a:pt x="1250590" y="555172"/>
                  </a:lnTo>
                  <a:cubicBezTo>
                    <a:pt x="1254219" y="566058"/>
                    <a:pt x="1259226" y="576577"/>
                    <a:pt x="1261476" y="587829"/>
                  </a:cubicBezTo>
                  <a:lnTo>
                    <a:pt x="1272362" y="642257"/>
                  </a:lnTo>
                  <a:cubicBezTo>
                    <a:pt x="1268733" y="754743"/>
                    <a:pt x="1267897" y="867353"/>
                    <a:pt x="1261476" y="979714"/>
                  </a:cubicBezTo>
                  <a:cubicBezTo>
                    <a:pt x="1260622" y="994651"/>
                    <a:pt x="1257281" y="1009875"/>
                    <a:pt x="1250590" y="1023257"/>
                  </a:cubicBezTo>
                  <a:cubicBezTo>
                    <a:pt x="1246000" y="1032437"/>
                    <a:pt x="1236076" y="1037772"/>
                    <a:pt x="1228819" y="1045029"/>
                  </a:cubicBezTo>
                  <a:cubicBezTo>
                    <a:pt x="1209658" y="1102510"/>
                    <a:pt x="1224298" y="1068137"/>
                    <a:pt x="1174390" y="1143000"/>
                  </a:cubicBezTo>
                  <a:cubicBezTo>
                    <a:pt x="1167133" y="1153886"/>
                    <a:pt x="1161870" y="1166406"/>
                    <a:pt x="1152619" y="1175657"/>
                  </a:cubicBezTo>
                  <a:cubicBezTo>
                    <a:pt x="1145362" y="1182914"/>
                    <a:pt x="1137258" y="1189415"/>
                    <a:pt x="1130847" y="1197429"/>
                  </a:cubicBezTo>
                  <a:cubicBezTo>
                    <a:pt x="1104821" y="1229962"/>
                    <a:pt x="1116960" y="1233839"/>
                    <a:pt x="1076419" y="1251857"/>
                  </a:cubicBezTo>
                  <a:cubicBezTo>
                    <a:pt x="1055448" y="1261178"/>
                    <a:pt x="1030199" y="1260899"/>
                    <a:pt x="1011104" y="1273629"/>
                  </a:cubicBezTo>
                  <a:cubicBezTo>
                    <a:pt x="1000218" y="1280886"/>
                    <a:pt x="988663" y="1287227"/>
                    <a:pt x="978447" y="1295400"/>
                  </a:cubicBezTo>
                  <a:cubicBezTo>
                    <a:pt x="970433" y="1301811"/>
                    <a:pt x="966578" y="1314472"/>
                    <a:pt x="956676" y="1317172"/>
                  </a:cubicBezTo>
                  <a:cubicBezTo>
                    <a:pt x="924976" y="1325818"/>
                    <a:pt x="891361" y="1324429"/>
                    <a:pt x="858704" y="1328057"/>
                  </a:cubicBezTo>
                  <a:cubicBezTo>
                    <a:pt x="762218" y="1360220"/>
                    <a:pt x="816199" y="1347295"/>
                    <a:pt x="695419" y="1360714"/>
                  </a:cubicBezTo>
                  <a:cubicBezTo>
                    <a:pt x="633733" y="1357086"/>
                    <a:pt x="571848" y="1355977"/>
                    <a:pt x="510362" y="1349829"/>
                  </a:cubicBezTo>
                  <a:cubicBezTo>
                    <a:pt x="498944" y="1348687"/>
                    <a:pt x="486884" y="1345828"/>
                    <a:pt x="477704" y="1338943"/>
                  </a:cubicBezTo>
                  <a:cubicBezTo>
                    <a:pt x="377638" y="1263893"/>
                    <a:pt x="464399" y="1298221"/>
                    <a:pt x="390619" y="1273629"/>
                  </a:cubicBezTo>
                  <a:cubicBezTo>
                    <a:pt x="379733" y="1266372"/>
                    <a:pt x="368178" y="1260030"/>
                    <a:pt x="357962" y="1251857"/>
                  </a:cubicBezTo>
                  <a:cubicBezTo>
                    <a:pt x="349948" y="1245446"/>
                    <a:pt x="344401" y="1236244"/>
                    <a:pt x="336190" y="1230086"/>
                  </a:cubicBezTo>
                  <a:cubicBezTo>
                    <a:pt x="315257" y="1214387"/>
                    <a:pt x="292647" y="1201057"/>
                    <a:pt x="270876" y="1186543"/>
                  </a:cubicBezTo>
                  <a:cubicBezTo>
                    <a:pt x="259990" y="1179286"/>
                    <a:pt x="250630" y="1168909"/>
                    <a:pt x="238219" y="1164772"/>
                  </a:cubicBezTo>
                  <a:lnTo>
                    <a:pt x="205562" y="1153886"/>
                  </a:lnTo>
                  <a:cubicBezTo>
                    <a:pt x="201933" y="1143000"/>
                    <a:pt x="200580" y="1131068"/>
                    <a:pt x="194676" y="1121229"/>
                  </a:cubicBezTo>
                  <a:cubicBezTo>
                    <a:pt x="189395" y="1112428"/>
                    <a:pt x="177494" y="1108637"/>
                    <a:pt x="172904" y="1099457"/>
                  </a:cubicBezTo>
                  <a:cubicBezTo>
                    <a:pt x="162641" y="1078931"/>
                    <a:pt x="158390" y="1055914"/>
                    <a:pt x="151133" y="1034143"/>
                  </a:cubicBezTo>
                  <a:lnTo>
                    <a:pt x="129362" y="968829"/>
                  </a:lnTo>
                  <a:cubicBezTo>
                    <a:pt x="125733" y="957943"/>
                    <a:pt x="121259" y="947304"/>
                    <a:pt x="118476" y="936172"/>
                  </a:cubicBezTo>
                  <a:cubicBezTo>
                    <a:pt x="104807" y="881497"/>
                    <a:pt x="112321" y="906822"/>
                    <a:pt x="96704" y="859972"/>
                  </a:cubicBezTo>
                  <a:cubicBezTo>
                    <a:pt x="93076" y="794658"/>
                    <a:pt x="85819" y="729444"/>
                    <a:pt x="85819" y="664029"/>
                  </a:cubicBezTo>
                  <a:cubicBezTo>
                    <a:pt x="85819" y="569719"/>
                    <a:pt x="0" y="323380"/>
                    <a:pt x="118476" y="228600"/>
                  </a:cubicBezTo>
                  <a:cubicBezTo>
                    <a:pt x="128692" y="220427"/>
                    <a:pt x="140247" y="214086"/>
                    <a:pt x="151133" y="206829"/>
                  </a:cubicBezTo>
                  <a:cubicBezTo>
                    <a:pt x="172326" y="143252"/>
                    <a:pt x="145437" y="201640"/>
                    <a:pt x="194676" y="152400"/>
                  </a:cubicBezTo>
                  <a:cubicBezTo>
                    <a:pt x="251259" y="95816"/>
                    <a:pt x="184353" y="141065"/>
                    <a:pt x="238219" y="97972"/>
                  </a:cubicBezTo>
                  <a:cubicBezTo>
                    <a:pt x="290216" y="56375"/>
                    <a:pt x="249876" y="92143"/>
                    <a:pt x="303533" y="65314"/>
                  </a:cubicBezTo>
                  <a:cubicBezTo>
                    <a:pt x="315235" y="59463"/>
                    <a:pt x="324488" y="49394"/>
                    <a:pt x="336190" y="43543"/>
                  </a:cubicBezTo>
                  <a:cubicBezTo>
                    <a:pt x="353595" y="34840"/>
                    <a:pt x="396106" y="26424"/>
                    <a:pt x="412390" y="21772"/>
                  </a:cubicBezTo>
                  <a:cubicBezTo>
                    <a:pt x="443774" y="12805"/>
                    <a:pt x="457748" y="3629"/>
                    <a:pt x="466819" y="0"/>
                  </a:cubicBezTo>
                  <a:close/>
                </a:path>
              </a:pathLst>
            </a:custGeom>
            <a:noFill/>
            <a:ln w="9525"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grpSp>
          <p:nvGrpSpPr>
            <p:cNvPr id="29" name="Group 8">
              <a:extLst>
                <a:ext uri="{FF2B5EF4-FFF2-40B4-BE49-F238E27FC236}">
                  <a16:creationId xmlns:a16="http://schemas.microsoft.com/office/drawing/2014/main" id="{9E7A5E09-8603-0AB3-37D1-DD1706F64FF8}"/>
                </a:ext>
              </a:extLst>
            </p:cNvPr>
            <p:cNvGrpSpPr/>
            <p:nvPr/>
          </p:nvGrpSpPr>
          <p:grpSpPr>
            <a:xfrm>
              <a:off x="3762096" y="4953954"/>
              <a:ext cx="1032222" cy="914400"/>
              <a:chOff x="7864160" y="1354907"/>
              <a:chExt cx="1032222" cy="914400"/>
            </a:xfrm>
          </p:grpSpPr>
          <p:sp>
            <p:nvSpPr>
              <p:cNvPr id="30" name="TextBox 99">
                <a:extLst>
                  <a:ext uri="{FF2B5EF4-FFF2-40B4-BE49-F238E27FC236}">
                    <a16:creationId xmlns:a16="http://schemas.microsoft.com/office/drawing/2014/main" id="{E436DB72-DDB7-64FD-510B-B4457FC52176}"/>
                  </a:ext>
                </a:extLst>
              </p:cNvPr>
              <p:cNvSpPr txBox="1"/>
              <p:nvPr/>
            </p:nvSpPr>
            <p:spPr>
              <a:xfrm>
                <a:off x="8338979" y="1454960"/>
                <a:ext cx="557403" cy="379507"/>
              </a:xfrm>
              <a:prstGeom prst="rect">
                <a:avLst/>
              </a:prstGeom>
              <a:noFill/>
              <a:effectLst/>
            </p:spPr>
            <p:txBody>
              <a:bodyPr wrap="square" rtlCol="0">
                <a:spAutoFit/>
              </a:bodyPr>
              <a:lstStyle/>
              <a:p>
                <a:pPr algn="ctr">
                  <a:lnSpc>
                    <a:spcPct val="50000"/>
                  </a:lnSpc>
                </a:pPr>
                <a:r>
                  <a:rPr lang="en-US" sz="2100" dirty="0">
                    <a:solidFill>
                      <a:prstClr val="black"/>
                    </a:solidFill>
                    <a:latin typeface="Calibri"/>
                  </a:rPr>
                  <a:t>q</a:t>
                </a:r>
              </a:p>
            </p:txBody>
          </p:sp>
          <p:sp>
            <p:nvSpPr>
              <p:cNvPr id="31" name="Freeform 107">
                <a:extLst>
                  <a:ext uri="{FF2B5EF4-FFF2-40B4-BE49-F238E27FC236}">
                    <a16:creationId xmlns:a16="http://schemas.microsoft.com/office/drawing/2014/main" id="{31C57089-05E4-9FE6-04E2-8800BD54CDC6}"/>
                  </a:ext>
                </a:extLst>
              </p:cNvPr>
              <p:cNvSpPr/>
              <p:nvPr/>
            </p:nvSpPr>
            <p:spPr>
              <a:xfrm>
                <a:off x="7864160" y="1354907"/>
                <a:ext cx="990600" cy="914400"/>
              </a:xfrm>
              <a:custGeom>
                <a:avLst/>
                <a:gdLst>
                  <a:gd name="connsiteX0" fmla="*/ 587829 w 1817915"/>
                  <a:gd name="connsiteY0" fmla="*/ 65314 h 1611086"/>
                  <a:gd name="connsiteX1" fmla="*/ 587829 w 1817915"/>
                  <a:gd name="connsiteY1" fmla="*/ 65314 h 1611086"/>
                  <a:gd name="connsiteX2" fmla="*/ 827315 w 1817915"/>
                  <a:gd name="connsiteY2" fmla="*/ 10886 h 1611086"/>
                  <a:gd name="connsiteX3" fmla="*/ 859972 w 1817915"/>
                  <a:gd name="connsiteY3" fmla="*/ 0 h 1611086"/>
                  <a:gd name="connsiteX4" fmla="*/ 1208315 w 1817915"/>
                  <a:gd name="connsiteY4" fmla="*/ 10886 h 1611086"/>
                  <a:gd name="connsiteX5" fmla="*/ 1284515 w 1817915"/>
                  <a:gd name="connsiteY5" fmla="*/ 32657 h 1611086"/>
                  <a:gd name="connsiteX6" fmla="*/ 1328057 w 1817915"/>
                  <a:gd name="connsiteY6" fmla="*/ 43543 h 1611086"/>
                  <a:gd name="connsiteX7" fmla="*/ 1393372 w 1817915"/>
                  <a:gd name="connsiteY7" fmla="*/ 65314 h 1611086"/>
                  <a:gd name="connsiteX8" fmla="*/ 1415143 w 1817915"/>
                  <a:gd name="connsiteY8" fmla="*/ 87086 h 1611086"/>
                  <a:gd name="connsiteX9" fmla="*/ 1480457 w 1817915"/>
                  <a:gd name="connsiteY9" fmla="*/ 108857 h 1611086"/>
                  <a:gd name="connsiteX10" fmla="*/ 1534886 w 1817915"/>
                  <a:gd name="connsiteY10" fmla="*/ 141514 h 1611086"/>
                  <a:gd name="connsiteX11" fmla="*/ 1589315 w 1817915"/>
                  <a:gd name="connsiteY11" fmla="*/ 174171 h 1611086"/>
                  <a:gd name="connsiteX12" fmla="*/ 1611086 w 1817915"/>
                  <a:gd name="connsiteY12" fmla="*/ 195943 h 1611086"/>
                  <a:gd name="connsiteX13" fmla="*/ 1643743 w 1817915"/>
                  <a:gd name="connsiteY13" fmla="*/ 217714 h 1611086"/>
                  <a:gd name="connsiteX14" fmla="*/ 1665515 w 1817915"/>
                  <a:gd name="connsiteY14" fmla="*/ 250371 h 1611086"/>
                  <a:gd name="connsiteX15" fmla="*/ 1719943 w 1817915"/>
                  <a:gd name="connsiteY15" fmla="*/ 304800 h 1611086"/>
                  <a:gd name="connsiteX16" fmla="*/ 1763486 w 1817915"/>
                  <a:gd name="connsiteY16" fmla="*/ 391886 h 1611086"/>
                  <a:gd name="connsiteX17" fmla="*/ 1785257 w 1817915"/>
                  <a:gd name="connsiteY17" fmla="*/ 457200 h 1611086"/>
                  <a:gd name="connsiteX18" fmla="*/ 1796143 w 1817915"/>
                  <a:gd name="connsiteY18" fmla="*/ 489857 h 1611086"/>
                  <a:gd name="connsiteX19" fmla="*/ 1807029 w 1817915"/>
                  <a:gd name="connsiteY19" fmla="*/ 566057 h 1611086"/>
                  <a:gd name="connsiteX20" fmla="*/ 1817915 w 1817915"/>
                  <a:gd name="connsiteY20" fmla="*/ 609600 h 1611086"/>
                  <a:gd name="connsiteX21" fmla="*/ 1807029 w 1817915"/>
                  <a:gd name="connsiteY21" fmla="*/ 979714 h 1611086"/>
                  <a:gd name="connsiteX22" fmla="*/ 1796143 w 1817915"/>
                  <a:gd name="connsiteY22" fmla="*/ 1023257 h 1611086"/>
                  <a:gd name="connsiteX23" fmla="*/ 1752600 w 1817915"/>
                  <a:gd name="connsiteY23" fmla="*/ 1077686 h 1611086"/>
                  <a:gd name="connsiteX24" fmla="*/ 1709057 w 1817915"/>
                  <a:gd name="connsiteY24" fmla="*/ 1143000 h 1611086"/>
                  <a:gd name="connsiteX25" fmla="*/ 1687286 w 1817915"/>
                  <a:gd name="connsiteY25" fmla="*/ 1175657 h 1611086"/>
                  <a:gd name="connsiteX26" fmla="*/ 1589315 w 1817915"/>
                  <a:gd name="connsiteY26" fmla="*/ 1262743 h 1611086"/>
                  <a:gd name="connsiteX27" fmla="*/ 1556657 w 1817915"/>
                  <a:gd name="connsiteY27" fmla="*/ 1306286 h 1611086"/>
                  <a:gd name="connsiteX28" fmla="*/ 1480457 w 1817915"/>
                  <a:gd name="connsiteY28" fmla="*/ 1349828 h 1611086"/>
                  <a:gd name="connsiteX29" fmla="*/ 1393372 w 1817915"/>
                  <a:gd name="connsiteY29" fmla="*/ 1426028 h 1611086"/>
                  <a:gd name="connsiteX30" fmla="*/ 1360715 w 1817915"/>
                  <a:gd name="connsiteY30" fmla="*/ 1436914 h 1611086"/>
                  <a:gd name="connsiteX31" fmla="*/ 1338943 w 1817915"/>
                  <a:gd name="connsiteY31" fmla="*/ 1458686 h 1611086"/>
                  <a:gd name="connsiteX32" fmla="*/ 1240972 w 1817915"/>
                  <a:gd name="connsiteY32" fmla="*/ 1513114 h 1611086"/>
                  <a:gd name="connsiteX33" fmla="*/ 1186543 w 1817915"/>
                  <a:gd name="connsiteY33" fmla="*/ 1524000 h 1611086"/>
                  <a:gd name="connsiteX34" fmla="*/ 1153886 w 1817915"/>
                  <a:gd name="connsiteY34" fmla="*/ 1545771 h 1611086"/>
                  <a:gd name="connsiteX35" fmla="*/ 1045029 w 1817915"/>
                  <a:gd name="connsiteY35" fmla="*/ 1578428 h 1611086"/>
                  <a:gd name="connsiteX36" fmla="*/ 1012372 w 1817915"/>
                  <a:gd name="connsiteY36" fmla="*/ 1589314 h 1611086"/>
                  <a:gd name="connsiteX37" fmla="*/ 903515 w 1817915"/>
                  <a:gd name="connsiteY37" fmla="*/ 1611086 h 1611086"/>
                  <a:gd name="connsiteX38" fmla="*/ 609600 w 1817915"/>
                  <a:gd name="connsiteY38" fmla="*/ 1600200 h 1611086"/>
                  <a:gd name="connsiteX39" fmla="*/ 566057 w 1817915"/>
                  <a:gd name="connsiteY39" fmla="*/ 1589314 h 1611086"/>
                  <a:gd name="connsiteX40" fmla="*/ 500743 w 1817915"/>
                  <a:gd name="connsiteY40" fmla="*/ 1567543 h 1611086"/>
                  <a:gd name="connsiteX41" fmla="*/ 435429 w 1817915"/>
                  <a:gd name="connsiteY41" fmla="*/ 1524000 h 1611086"/>
                  <a:gd name="connsiteX42" fmla="*/ 402772 w 1817915"/>
                  <a:gd name="connsiteY42" fmla="*/ 1502228 h 1611086"/>
                  <a:gd name="connsiteX43" fmla="*/ 370115 w 1817915"/>
                  <a:gd name="connsiteY43" fmla="*/ 1491343 h 1611086"/>
                  <a:gd name="connsiteX44" fmla="*/ 337457 w 1817915"/>
                  <a:gd name="connsiteY44" fmla="*/ 1469571 h 1611086"/>
                  <a:gd name="connsiteX45" fmla="*/ 239486 w 1817915"/>
                  <a:gd name="connsiteY45" fmla="*/ 1382486 h 1611086"/>
                  <a:gd name="connsiteX46" fmla="*/ 163286 w 1817915"/>
                  <a:gd name="connsiteY46" fmla="*/ 1284514 h 1611086"/>
                  <a:gd name="connsiteX47" fmla="*/ 130629 w 1817915"/>
                  <a:gd name="connsiteY47" fmla="*/ 1251857 h 1611086"/>
                  <a:gd name="connsiteX48" fmla="*/ 97972 w 1817915"/>
                  <a:gd name="connsiteY48" fmla="*/ 1197428 h 1611086"/>
                  <a:gd name="connsiteX49" fmla="*/ 87086 w 1817915"/>
                  <a:gd name="connsiteY49" fmla="*/ 1164771 h 1611086"/>
                  <a:gd name="connsiteX50" fmla="*/ 65315 w 1817915"/>
                  <a:gd name="connsiteY50" fmla="*/ 1132114 h 1611086"/>
                  <a:gd name="connsiteX51" fmla="*/ 32657 w 1817915"/>
                  <a:gd name="connsiteY51" fmla="*/ 1012371 h 1611086"/>
                  <a:gd name="connsiteX52" fmla="*/ 21772 w 1817915"/>
                  <a:gd name="connsiteY52" fmla="*/ 968828 h 1611086"/>
                  <a:gd name="connsiteX53" fmla="*/ 0 w 1817915"/>
                  <a:gd name="connsiteY53" fmla="*/ 903514 h 1611086"/>
                  <a:gd name="connsiteX54" fmla="*/ 10886 w 1817915"/>
                  <a:gd name="connsiteY54" fmla="*/ 522514 h 1611086"/>
                  <a:gd name="connsiteX55" fmla="*/ 43543 w 1817915"/>
                  <a:gd name="connsiteY55" fmla="*/ 457200 h 1611086"/>
                  <a:gd name="connsiteX56" fmla="*/ 65315 w 1817915"/>
                  <a:gd name="connsiteY56" fmla="*/ 435428 h 1611086"/>
                  <a:gd name="connsiteX57" fmla="*/ 87086 w 1817915"/>
                  <a:gd name="connsiteY57" fmla="*/ 402771 h 1611086"/>
                  <a:gd name="connsiteX58" fmla="*/ 119743 w 1817915"/>
                  <a:gd name="connsiteY58" fmla="*/ 381000 h 1611086"/>
                  <a:gd name="connsiteX59" fmla="*/ 141515 w 1817915"/>
                  <a:gd name="connsiteY59" fmla="*/ 359228 h 1611086"/>
                  <a:gd name="connsiteX60" fmla="*/ 174172 w 1817915"/>
                  <a:gd name="connsiteY60" fmla="*/ 337457 h 1611086"/>
                  <a:gd name="connsiteX61" fmla="*/ 261257 w 1817915"/>
                  <a:gd name="connsiteY61" fmla="*/ 272143 h 1611086"/>
                  <a:gd name="connsiteX62" fmla="*/ 304800 w 1817915"/>
                  <a:gd name="connsiteY62" fmla="*/ 206828 h 1611086"/>
                  <a:gd name="connsiteX63" fmla="*/ 359229 w 1817915"/>
                  <a:gd name="connsiteY63" fmla="*/ 152400 h 1611086"/>
                  <a:gd name="connsiteX64" fmla="*/ 381000 w 1817915"/>
                  <a:gd name="connsiteY64" fmla="*/ 130628 h 1611086"/>
                  <a:gd name="connsiteX65" fmla="*/ 511629 w 1817915"/>
                  <a:gd name="connsiteY65" fmla="*/ 87086 h 1611086"/>
                  <a:gd name="connsiteX66" fmla="*/ 576943 w 1817915"/>
                  <a:gd name="connsiteY66" fmla="*/ 65314 h 1611086"/>
                  <a:gd name="connsiteX67" fmla="*/ 587829 w 1817915"/>
                  <a:gd name="connsiteY67" fmla="*/ 65314 h 161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817915" h="1611086">
                    <a:moveTo>
                      <a:pt x="587829" y="65314"/>
                    </a:moveTo>
                    <a:lnTo>
                      <a:pt x="587829" y="65314"/>
                    </a:lnTo>
                    <a:lnTo>
                      <a:pt x="827315" y="10886"/>
                    </a:lnTo>
                    <a:cubicBezTo>
                      <a:pt x="838473" y="8208"/>
                      <a:pt x="848497" y="0"/>
                      <a:pt x="859972" y="0"/>
                    </a:cubicBezTo>
                    <a:cubicBezTo>
                      <a:pt x="976143" y="0"/>
                      <a:pt x="1092201" y="7257"/>
                      <a:pt x="1208315" y="10886"/>
                    </a:cubicBezTo>
                    <a:cubicBezTo>
                      <a:pt x="1344377" y="44900"/>
                      <a:pt x="1175239" y="1435"/>
                      <a:pt x="1284515" y="32657"/>
                    </a:cubicBezTo>
                    <a:cubicBezTo>
                      <a:pt x="1298900" y="36767"/>
                      <a:pt x="1313727" y="39244"/>
                      <a:pt x="1328057" y="43543"/>
                    </a:cubicBezTo>
                    <a:cubicBezTo>
                      <a:pt x="1350038" y="50137"/>
                      <a:pt x="1393372" y="65314"/>
                      <a:pt x="1393372" y="65314"/>
                    </a:cubicBezTo>
                    <a:cubicBezTo>
                      <a:pt x="1400629" y="72571"/>
                      <a:pt x="1405963" y="82496"/>
                      <a:pt x="1415143" y="87086"/>
                    </a:cubicBezTo>
                    <a:cubicBezTo>
                      <a:pt x="1435669" y="97349"/>
                      <a:pt x="1480457" y="108857"/>
                      <a:pt x="1480457" y="108857"/>
                    </a:cubicBezTo>
                    <a:cubicBezTo>
                      <a:pt x="1535627" y="164024"/>
                      <a:pt x="1464224" y="99115"/>
                      <a:pt x="1534886" y="141514"/>
                    </a:cubicBezTo>
                    <a:cubicBezTo>
                      <a:pt x="1609592" y="186339"/>
                      <a:pt x="1496808" y="143338"/>
                      <a:pt x="1589315" y="174171"/>
                    </a:cubicBezTo>
                    <a:cubicBezTo>
                      <a:pt x="1596572" y="181428"/>
                      <a:pt x="1603072" y="189532"/>
                      <a:pt x="1611086" y="195943"/>
                    </a:cubicBezTo>
                    <a:cubicBezTo>
                      <a:pt x="1621302" y="204116"/>
                      <a:pt x="1634492" y="208463"/>
                      <a:pt x="1643743" y="217714"/>
                    </a:cubicBezTo>
                    <a:cubicBezTo>
                      <a:pt x="1652994" y="226965"/>
                      <a:pt x="1656900" y="240525"/>
                      <a:pt x="1665515" y="250371"/>
                    </a:cubicBezTo>
                    <a:cubicBezTo>
                      <a:pt x="1682411" y="269681"/>
                      <a:pt x="1719943" y="304800"/>
                      <a:pt x="1719943" y="304800"/>
                    </a:cubicBezTo>
                    <a:cubicBezTo>
                      <a:pt x="1744961" y="379850"/>
                      <a:pt x="1725488" y="353886"/>
                      <a:pt x="1763486" y="391886"/>
                    </a:cubicBezTo>
                    <a:lnTo>
                      <a:pt x="1785257" y="457200"/>
                    </a:lnTo>
                    <a:lnTo>
                      <a:pt x="1796143" y="489857"/>
                    </a:lnTo>
                    <a:cubicBezTo>
                      <a:pt x="1799772" y="515257"/>
                      <a:pt x="1802439" y="540813"/>
                      <a:pt x="1807029" y="566057"/>
                    </a:cubicBezTo>
                    <a:cubicBezTo>
                      <a:pt x="1809705" y="580777"/>
                      <a:pt x="1817915" y="594639"/>
                      <a:pt x="1817915" y="609600"/>
                    </a:cubicBezTo>
                    <a:cubicBezTo>
                      <a:pt x="1817915" y="733025"/>
                      <a:pt x="1813516" y="856460"/>
                      <a:pt x="1807029" y="979714"/>
                    </a:cubicBezTo>
                    <a:cubicBezTo>
                      <a:pt x="1806243" y="994654"/>
                      <a:pt x="1802036" y="1009506"/>
                      <a:pt x="1796143" y="1023257"/>
                    </a:cubicBezTo>
                    <a:cubicBezTo>
                      <a:pt x="1778384" y="1064695"/>
                      <a:pt x="1776010" y="1046473"/>
                      <a:pt x="1752600" y="1077686"/>
                    </a:cubicBezTo>
                    <a:cubicBezTo>
                      <a:pt x="1736900" y="1098619"/>
                      <a:pt x="1723571" y="1121229"/>
                      <a:pt x="1709057" y="1143000"/>
                    </a:cubicBezTo>
                    <a:cubicBezTo>
                      <a:pt x="1701800" y="1153886"/>
                      <a:pt x="1698172" y="1168400"/>
                      <a:pt x="1687286" y="1175657"/>
                    </a:cubicBezTo>
                    <a:cubicBezTo>
                      <a:pt x="1644851" y="1203947"/>
                      <a:pt x="1626601" y="1213029"/>
                      <a:pt x="1589315" y="1262743"/>
                    </a:cubicBezTo>
                    <a:cubicBezTo>
                      <a:pt x="1578429" y="1277257"/>
                      <a:pt x="1569486" y="1293457"/>
                      <a:pt x="1556657" y="1306286"/>
                    </a:cubicBezTo>
                    <a:cubicBezTo>
                      <a:pt x="1541270" y="1321672"/>
                      <a:pt x="1497533" y="1341290"/>
                      <a:pt x="1480457" y="1349828"/>
                    </a:cubicBezTo>
                    <a:cubicBezTo>
                      <a:pt x="1452080" y="1378206"/>
                      <a:pt x="1429378" y="1408025"/>
                      <a:pt x="1393372" y="1426028"/>
                    </a:cubicBezTo>
                    <a:cubicBezTo>
                      <a:pt x="1383109" y="1431160"/>
                      <a:pt x="1371601" y="1433285"/>
                      <a:pt x="1360715" y="1436914"/>
                    </a:cubicBezTo>
                    <a:cubicBezTo>
                      <a:pt x="1353458" y="1444171"/>
                      <a:pt x="1347154" y="1452528"/>
                      <a:pt x="1338943" y="1458686"/>
                    </a:cubicBezTo>
                    <a:cubicBezTo>
                      <a:pt x="1298407" y="1489088"/>
                      <a:pt x="1283399" y="1502507"/>
                      <a:pt x="1240972" y="1513114"/>
                    </a:cubicBezTo>
                    <a:cubicBezTo>
                      <a:pt x="1223022" y="1517602"/>
                      <a:pt x="1204686" y="1520371"/>
                      <a:pt x="1186543" y="1524000"/>
                    </a:cubicBezTo>
                    <a:cubicBezTo>
                      <a:pt x="1175657" y="1531257"/>
                      <a:pt x="1165841" y="1540458"/>
                      <a:pt x="1153886" y="1545771"/>
                    </a:cubicBezTo>
                    <a:cubicBezTo>
                      <a:pt x="1107309" y="1566472"/>
                      <a:pt x="1089368" y="1565760"/>
                      <a:pt x="1045029" y="1578428"/>
                    </a:cubicBezTo>
                    <a:cubicBezTo>
                      <a:pt x="1033996" y="1581580"/>
                      <a:pt x="1023553" y="1586734"/>
                      <a:pt x="1012372" y="1589314"/>
                    </a:cubicBezTo>
                    <a:cubicBezTo>
                      <a:pt x="976315" y="1597635"/>
                      <a:pt x="903515" y="1611086"/>
                      <a:pt x="903515" y="1611086"/>
                    </a:cubicBezTo>
                    <a:cubicBezTo>
                      <a:pt x="805543" y="1607457"/>
                      <a:pt x="707435" y="1606512"/>
                      <a:pt x="609600" y="1600200"/>
                    </a:cubicBezTo>
                    <a:cubicBezTo>
                      <a:pt x="594670" y="1599237"/>
                      <a:pt x="580387" y="1593613"/>
                      <a:pt x="566057" y="1589314"/>
                    </a:cubicBezTo>
                    <a:cubicBezTo>
                      <a:pt x="544076" y="1582720"/>
                      <a:pt x="500743" y="1567543"/>
                      <a:pt x="500743" y="1567543"/>
                    </a:cubicBezTo>
                    <a:lnTo>
                      <a:pt x="435429" y="1524000"/>
                    </a:lnTo>
                    <a:cubicBezTo>
                      <a:pt x="424543" y="1516743"/>
                      <a:pt x="415184" y="1506365"/>
                      <a:pt x="402772" y="1502228"/>
                    </a:cubicBezTo>
                    <a:lnTo>
                      <a:pt x="370115" y="1491343"/>
                    </a:lnTo>
                    <a:cubicBezTo>
                      <a:pt x="359229" y="1484086"/>
                      <a:pt x="347236" y="1478263"/>
                      <a:pt x="337457" y="1469571"/>
                    </a:cubicBezTo>
                    <a:cubicBezTo>
                      <a:pt x="225610" y="1370152"/>
                      <a:pt x="313603" y="1431897"/>
                      <a:pt x="239486" y="1382486"/>
                    </a:cubicBezTo>
                    <a:cubicBezTo>
                      <a:pt x="206241" y="1315994"/>
                      <a:pt x="229190" y="1350418"/>
                      <a:pt x="163286" y="1284514"/>
                    </a:cubicBezTo>
                    <a:lnTo>
                      <a:pt x="130629" y="1251857"/>
                    </a:lnTo>
                    <a:cubicBezTo>
                      <a:pt x="99791" y="1159345"/>
                      <a:pt x="142799" y="1272141"/>
                      <a:pt x="97972" y="1197428"/>
                    </a:cubicBezTo>
                    <a:cubicBezTo>
                      <a:pt x="92068" y="1187589"/>
                      <a:pt x="92218" y="1175034"/>
                      <a:pt x="87086" y="1164771"/>
                    </a:cubicBezTo>
                    <a:cubicBezTo>
                      <a:pt x="81235" y="1153069"/>
                      <a:pt x="70628" y="1144069"/>
                      <a:pt x="65315" y="1132114"/>
                    </a:cubicBezTo>
                    <a:cubicBezTo>
                      <a:pt x="42659" y="1081139"/>
                      <a:pt x="44039" y="1063592"/>
                      <a:pt x="32657" y="1012371"/>
                    </a:cubicBezTo>
                    <a:cubicBezTo>
                      <a:pt x="29412" y="997766"/>
                      <a:pt x="26071" y="983158"/>
                      <a:pt x="21772" y="968828"/>
                    </a:cubicBezTo>
                    <a:cubicBezTo>
                      <a:pt x="15178" y="946847"/>
                      <a:pt x="0" y="903514"/>
                      <a:pt x="0" y="903514"/>
                    </a:cubicBezTo>
                    <a:cubicBezTo>
                      <a:pt x="3629" y="776514"/>
                      <a:pt x="4208" y="649390"/>
                      <a:pt x="10886" y="522514"/>
                    </a:cubicBezTo>
                    <a:cubicBezTo>
                      <a:pt x="12020" y="500977"/>
                      <a:pt x="31244" y="472574"/>
                      <a:pt x="43543" y="457200"/>
                    </a:cubicBezTo>
                    <a:cubicBezTo>
                      <a:pt x="49954" y="449186"/>
                      <a:pt x="58904" y="443442"/>
                      <a:pt x="65315" y="435428"/>
                    </a:cubicBezTo>
                    <a:cubicBezTo>
                      <a:pt x="73488" y="425212"/>
                      <a:pt x="77835" y="412022"/>
                      <a:pt x="87086" y="402771"/>
                    </a:cubicBezTo>
                    <a:cubicBezTo>
                      <a:pt x="96337" y="393520"/>
                      <a:pt x="109527" y="389173"/>
                      <a:pt x="119743" y="381000"/>
                    </a:cubicBezTo>
                    <a:cubicBezTo>
                      <a:pt x="127757" y="374589"/>
                      <a:pt x="133501" y="365639"/>
                      <a:pt x="141515" y="359228"/>
                    </a:cubicBezTo>
                    <a:cubicBezTo>
                      <a:pt x="151731" y="351055"/>
                      <a:pt x="164326" y="346072"/>
                      <a:pt x="174172" y="337457"/>
                    </a:cubicBezTo>
                    <a:cubicBezTo>
                      <a:pt x="251147" y="270103"/>
                      <a:pt x="197804" y="293293"/>
                      <a:pt x="261257" y="272143"/>
                    </a:cubicBezTo>
                    <a:cubicBezTo>
                      <a:pt x="336189" y="197211"/>
                      <a:pt x="212531" y="325459"/>
                      <a:pt x="304800" y="206828"/>
                    </a:cubicBezTo>
                    <a:cubicBezTo>
                      <a:pt x="320552" y="186575"/>
                      <a:pt x="341086" y="170543"/>
                      <a:pt x="359229" y="152400"/>
                    </a:cubicBezTo>
                    <a:cubicBezTo>
                      <a:pt x="366486" y="145143"/>
                      <a:pt x="371263" y="133873"/>
                      <a:pt x="381000" y="130628"/>
                    </a:cubicBezTo>
                    <a:lnTo>
                      <a:pt x="511629" y="87086"/>
                    </a:lnTo>
                    <a:lnTo>
                      <a:pt x="576943" y="65314"/>
                    </a:lnTo>
                    <a:cubicBezTo>
                      <a:pt x="613042" y="53280"/>
                      <a:pt x="609600" y="42953"/>
                      <a:pt x="587829" y="65314"/>
                    </a:cubicBezTo>
                    <a:close/>
                  </a:path>
                </a:pathLst>
              </a:custGeom>
              <a:noFill/>
              <a:ln w="9525"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grpSp>
      </p:grpSp>
      <p:sp>
        <p:nvSpPr>
          <p:cNvPr id="32" name="Title 2">
            <a:extLst>
              <a:ext uri="{FF2B5EF4-FFF2-40B4-BE49-F238E27FC236}">
                <a16:creationId xmlns:a16="http://schemas.microsoft.com/office/drawing/2014/main" id="{0DCC1D44-1542-A696-CAAC-CE2338D393CD}"/>
              </a:ext>
            </a:extLst>
          </p:cNvPr>
          <p:cNvSpPr txBox="1">
            <a:spLocks/>
          </p:cNvSpPr>
          <p:nvPr/>
        </p:nvSpPr>
        <p:spPr>
          <a:xfrm>
            <a:off x="0" y="1274794"/>
            <a:ext cx="7886700" cy="6043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dirty="0">
                <a:latin typeface="+mn-lt"/>
                <a:ea typeface="+mn-ea"/>
                <a:cs typeface="+mn-cs"/>
              </a:rPr>
              <a:t>边界物体</a:t>
            </a:r>
            <a:endParaRPr lang="en-US" sz="2700" dirty="0">
              <a:latin typeface="+mn-lt"/>
              <a:ea typeface="+mn-ea"/>
              <a:cs typeface="+mn-cs"/>
            </a:endParaRPr>
          </a:p>
        </p:txBody>
      </p:sp>
      <p:grpSp>
        <p:nvGrpSpPr>
          <p:cNvPr id="34" name="组合 33">
            <a:extLst>
              <a:ext uri="{FF2B5EF4-FFF2-40B4-BE49-F238E27FC236}">
                <a16:creationId xmlns:a16="http://schemas.microsoft.com/office/drawing/2014/main" id="{592C2BB2-61D9-45F7-1466-4C4366122741}"/>
              </a:ext>
            </a:extLst>
          </p:cNvPr>
          <p:cNvGrpSpPr/>
          <p:nvPr/>
        </p:nvGrpSpPr>
        <p:grpSpPr>
          <a:xfrm>
            <a:off x="5326004" y="4450476"/>
            <a:ext cx="767366" cy="644978"/>
            <a:chOff x="2950519" y="4826198"/>
            <a:chExt cx="1023155" cy="859971"/>
          </a:xfrm>
        </p:grpSpPr>
        <p:sp>
          <p:nvSpPr>
            <p:cNvPr id="35" name="TextBox 101">
              <a:extLst>
                <a:ext uri="{FF2B5EF4-FFF2-40B4-BE49-F238E27FC236}">
                  <a16:creationId xmlns:a16="http://schemas.microsoft.com/office/drawing/2014/main" id="{626D3A47-34F0-36C2-B52B-E1A167DCEE8C}"/>
                </a:ext>
              </a:extLst>
            </p:cNvPr>
            <p:cNvSpPr txBox="1"/>
            <p:nvPr/>
          </p:nvSpPr>
          <p:spPr>
            <a:xfrm>
              <a:off x="2950519" y="5046847"/>
              <a:ext cx="557403" cy="379507"/>
            </a:xfrm>
            <a:prstGeom prst="rect">
              <a:avLst/>
            </a:prstGeom>
            <a:noFill/>
            <a:effectLst/>
          </p:spPr>
          <p:txBody>
            <a:bodyPr wrap="square" rtlCol="0">
              <a:spAutoFit/>
            </a:bodyPr>
            <a:lstStyle/>
            <a:p>
              <a:pPr algn="ctr">
                <a:lnSpc>
                  <a:spcPct val="50000"/>
                </a:lnSpc>
              </a:pPr>
              <a:r>
                <a:rPr lang="en-US" sz="2100" dirty="0" err="1">
                  <a:solidFill>
                    <a:prstClr val="black"/>
                  </a:solidFill>
                  <a:latin typeface="Calibri"/>
                </a:rPr>
                <a:t>p</a:t>
              </a:r>
              <a:r>
                <a:rPr lang="en-US" sz="2100" baseline="-25000" dirty="0" err="1">
                  <a:solidFill>
                    <a:prstClr val="black"/>
                  </a:solidFill>
                  <a:latin typeface="Calibri"/>
                </a:rPr>
                <a:t>s</a:t>
              </a:r>
              <a:endParaRPr lang="en-US" sz="2100" baseline="-25000" dirty="0">
                <a:solidFill>
                  <a:prstClr val="black"/>
                </a:solidFill>
                <a:latin typeface="Calibri"/>
              </a:endParaRPr>
            </a:p>
          </p:txBody>
        </p:sp>
        <p:sp>
          <p:nvSpPr>
            <p:cNvPr id="36" name="Freeform 103">
              <a:extLst>
                <a:ext uri="{FF2B5EF4-FFF2-40B4-BE49-F238E27FC236}">
                  <a16:creationId xmlns:a16="http://schemas.microsoft.com/office/drawing/2014/main" id="{B19D7DFF-D791-57D2-30DC-8695C6BECB2F}"/>
                </a:ext>
              </a:extLst>
            </p:cNvPr>
            <p:cNvSpPr/>
            <p:nvPr/>
          </p:nvSpPr>
          <p:spPr>
            <a:xfrm>
              <a:off x="3004845" y="4826198"/>
              <a:ext cx="968829" cy="859971"/>
            </a:xfrm>
            <a:custGeom>
              <a:avLst/>
              <a:gdLst>
                <a:gd name="connsiteX0" fmla="*/ 466819 w 1272362"/>
                <a:gd name="connsiteY0" fmla="*/ 0 h 1360714"/>
                <a:gd name="connsiteX1" fmla="*/ 466819 w 1272362"/>
                <a:gd name="connsiteY1" fmla="*/ 0 h 1360714"/>
                <a:gd name="connsiteX2" fmla="*/ 695419 w 1272362"/>
                <a:gd name="connsiteY2" fmla="*/ 21772 h 1360714"/>
                <a:gd name="connsiteX3" fmla="*/ 738962 w 1272362"/>
                <a:gd name="connsiteY3" fmla="*/ 32657 h 1360714"/>
                <a:gd name="connsiteX4" fmla="*/ 836933 w 1272362"/>
                <a:gd name="connsiteY4" fmla="*/ 54429 h 1360714"/>
                <a:gd name="connsiteX5" fmla="*/ 869590 w 1272362"/>
                <a:gd name="connsiteY5" fmla="*/ 76200 h 1360714"/>
                <a:gd name="connsiteX6" fmla="*/ 880476 w 1272362"/>
                <a:gd name="connsiteY6" fmla="*/ 108857 h 1360714"/>
                <a:gd name="connsiteX7" fmla="*/ 913133 w 1272362"/>
                <a:gd name="connsiteY7" fmla="*/ 119743 h 1360714"/>
                <a:gd name="connsiteX8" fmla="*/ 967562 w 1272362"/>
                <a:gd name="connsiteY8" fmla="*/ 163286 h 1360714"/>
                <a:gd name="connsiteX9" fmla="*/ 1000219 w 1272362"/>
                <a:gd name="connsiteY9" fmla="*/ 185057 h 1360714"/>
                <a:gd name="connsiteX10" fmla="*/ 1043762 w 1272362"/>
                <a:gd name="connsiteY10" fmla="*/ 228600 h 1360714"/>
                <a:gd name="connsiteX11" fmla="*/ 1109076 w 1272362"/>
                <a:gd name="connsiteY11" fmla="*/ 272143 h 1360714"/>
                <a:gd name="connsiteX12" fmla="*/ 1119962 w 1272362"/>
                <a:gd name="connsiteY12" fmla="*/ 304800 h 1360714"/>
                <a:gd name="connsiteX13" fmla="*/ 1163504 w 1272362"/>
                <a:gd name="connsiteY13" fmla="*/ 359229 h 1360714"/>
                <a:gd name="connsiteX14" fmla="*/ 1185276 w 1272362"/>
                <a:gd name="connsiteY14" fmla="*/ 391886 h 1360714"/>
                <a:gd name="connsiteX15" fmla="*/ 1207047 w 1272362"/>
                <a:gd name="connsiteY15" fmla="*/ 468086 h 1360714"/>
                <a:gd name="connsiteX16" fmla="*/ 1228819 w 1272362"/>
                <a:gd name="connsiteY16" fmla="*/ 489857 h 1360714"/>
                <a:gd name="connsiteX17" fmla="*/ 1250590 w 1272362"/>
                <a:gd name="connsiteY17" fmla="*/ 555172 h 1360714"/>
                <a:gd name="connsiteX18" fmla="*/ 1261476 w 1272362"/>
                <a:gd name="connsiteY18" fmla="*/ 587829 h 1360714"/>
                <a:gd name="connsiteX19" fmla="*/ 1272362 w 1272362"/>
                <a:gd name="connsiteY19" fmla="*/ 642257 h 1360714"/>
                <a:gd name="connsiteX20" fmla="*/ 1261476 w 1272362"/>
                <a:gd name="connsiteY20" fmla="*/ 979714 h 1360714"/>
                <a:gd name="connsiteX21" fmla="*/ 1250590 w 1272362"/>
                <a:gd name="connsiteY21" fmla="*/ 1023257 h 1360714"/>
                <a:gd name="connsiteX22" fmla="*/ 1228819 w 1272362"/>
                <a:gd name="connsiteY22" fmla="*/ 1045029 h 1360714"/>
                <a:gd name="connsiteX23" fmla="*/ 1174390 w 1272362"/>
                <a:gd name="connsiteY23" fmla="*/ 1143000 h 1360714"/>
                <a:gd name="connsiteX24" fmla="*/ 1152619 w 1272362"/>
                <a:gd name="connsiteY24" fmla="*/ 1175657 h 1360714"/>
                <a:gd name="connsiteX25" fmla="*/ 1130847 w 1272362"/>
                <a:gd name="connsiteY25" fmla="*/ 1197429 h 1360714"/>
                <a:gd name="connsiteX26" fmla="*/ 1076419 w 1272362"/>
                <a:gd name="connsiteY26" fmla="*/ 1251857 h 1360714"/>
                <a:gd name="connsiteX27" fmla="*/ 1011104 w 1272362"/>
                <a:gd name="connsiteY27" fmla="*/ 1273629 h 1360714"/>
                <a:gd name="connsiteX28" fmla="*/ 978447 w 1272362"/>
                <a:gd name="connsiteY28" fmla="*/ 1295400 h 1360714"/>
                <a:gd name="connsiteX29" fmla="*/ 956676 w 1272362"/>
                <a:gd name="connsiteY29" fmla="*/ 1317172 h 1360714"/>
                <a:gd name="connsiteX30" fmla="*/ 858704 w 1272362"/>
                <a:gd name="connsiteY30" fmla="*/ 1328057 h 1360714"/>
                <a:gd name="connsiteX31" fmla="*/ 695419 w 1272362"/>
                <a:gd name="connsiteY31" fmla="*/ 1360714 h 1360714"/>
                <a:gd name="connsiteX32" fmla="*/ 510362 w 1272362"/>
                <a:gd name="connsiteY32" fmla="*/ 1349829 h 1360714"/>
                <a:gd name="connsiteX33" fmla="*/ 477704 w 1272362"/>
                <a:gd name="connsiteY33" fmla="*/ 1338943 h 1360714"/>
                <a:gd name="connsiteX34" fmla="*/ 390619 w 1272362"/>
                <a:gd name="connsiteY34" fmla="*/ 1273629 h 1360714"/>
                <a:gd name="connsiteX35" fmla="*/ 357962 w 1272362"/>
                <a:gd name="connsiteY35" fmla="*/ 1251857 h 1360714"/>
                <a:gd name="connsiteX36" fmla="*/ 336190 w 1272362"/>
                <a:gd name="connsiteY36" fmla="*/ 1230086 h 1360714"/>
                <a:gd name="connsiteX37" fmla="*/ 270876 w 1272362"/>
                <a:gd name="connsiteY37" fmla="*/ 1186543 h 1360714"/>
                <a:gd name="connsiteX38" fmla="*/ 238219 w 1272362"/>
                <a:gd name="connsiteY38" fmla="*/ 1164772 h 1360714"/>
                <a:gd name="connsiteX39" fmla="*/ 205562 w 1272362"/>
                <a:gd name="connsiteY39" fmla="*/ 1153886 h 1360714"/>
                <a:gd name="connsiteX40" fmla="*/ 194676 w 1272362"/>
                <a:gd name="connsiteY40" fmla="*/ 1121229 h 1360714"/>
                <a:gd name="connsiteX41" fmla="*/ 172904 w 1272362"/>
                <a:gd name="connsiteY41" fmla="*/ 1099457 h 1360714"/>
                <a:gd name="connsiteX42" fmla="*/ 151133 w 1272362"/>
                <a:gd name="connsiteY42" fmla="*/ 1034143 h 1360714"/>
                <a:gd name="connsiteX43" fmla="*/ 129362 w 1272362"/>
                <a:gd name="connsiteY43" fmla="*/ 968829 h 1360714"/>
                <a:gd name="connsiteX44" fmla="*/ 118476 w 1272362"/>
                <a:gd name="connsiteY44" fmla="*/ 936172 h 1360714"/>
                <a:gd name="connsiteX45" fmla="*/ 96704 w 1272362"/>
                <a:gd name="connsiteY45" fmla="*/ 859972 h 1360714"/>
                <a:gd name="connsiteX46" fmla="*/ 85819 w 1272362"/>
                <a:gd name="connsiteY46" fmla="*/ 664029 h 1360714"/>
                <a:gd name="connsiteX47" fmla="*/ 118476 w 1272362"/>
                <a:gd name="connsiteY47" fmla="*/ 228600 h 1360714"/>
                <a:gd name="connsiteX48" fmla="*/ 151133 w 1272362"/>
                <a:gd name="connsiteY48" fmla="*/ 206829 h 1360714"/>
                <a:gd name="connsiteX49" fmla="*/ 194676 w 1272362"/>
                <a:gd name="connsiteY49" fmla="*/ 152400 h 1360714"/>
                <a:gd name="connsiteX50" fmla="*/ 238219 w 1272362"/>
                <a:gd name="connsiteY50" fmla="*/ 97972 h 1360714"/>
                <a:gd name="connsiteX51" fmla="*/ 303533 w 1272362"/>
                <a:gd name="connsiteY51" fmla="*/ 65314 h 1360714"/>
                <a:gd name="connsiteX52" fmla="*/ 336190 w 1272362"/>
                <a:gd name="connsiteY52" fmla="*/ 43543 h 1360714"/>
                <a:gd name="connsiteX53" fmla="*/ 412390 w 1272362"/>
                <a:gd name="connsiteY53" fmla="*/ 21772 h 1360714"/>
                <a:gd name="connsiteX54" fmla="*/ 466819 w 1272362"/>
                <a:gd name="connsiteY54" fmla="*/ 0 h 136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72362" h="1360714">
                  <a:moveTo>
                    <a:pt x="466819" y="0"/>
                  </a:moveTo>
                  <a:lnTo>
                    <a:pt x="466819" y="0"/>
                  </a:lnTo>
                  <a:cubicBezTo>
                    <a:pt x="556120" y="6379"/>
                    <a:pt x="613484" y="6875"/>
                    <a:pt x="695419" y="21772"/>
                  </a:cubicBezTo>
                  <a:cubicBezTo>
                    <a:pt x="710139" y="24448"/>
                    <a:pt x="724292" y="29723"/>
                    <a:pt x="738962" y="32657"/>
                  </a:cubicBezTo>
                  <a:cubicBezTo>
                    <a:pt x="766837" y="38232"/>
                    <a:pt x="808685" y="40305"/>
                    <a:pt x="836933" y="54429"/>
                  </a:cubicBezTo>
                  <a:cubicBezTo>
                    <a:pt x="848635" y="60280"/>
                    <a:pt x="858704" y="68943"/>
                    <a:pt x="869590" y="76200"/>
                  </a:cubicBezTo>
                  <a:cubicBezTo>
                    <a:pt x="873219" y="87086"/>
                    <a:pt x="872362" y="100743"/>
                    <a:pt x="880476" y="108857"/>
                  </a:cubicBezTo>
                  <a:cubicBezTo>
                    <a:pt x="888590" y="116971"/>
                    <a:pt x="902870" y="114611"/>
                    <a:pt x="913133" y="119743"/>
                  </a:cubicBezTo>
                  <a:cubicBezTo>
                    <a:pt x="957808" y="142081"/>
                    <a:pt x="933810" y="136285"/>
                    <a:pt x="967562" y="163286"/>
                  </a:cubicBezTo>
                  <a:cubicBezTo>
                    <a:pt x="977778" y="171459"/>
                    <a:pt x="990286" y="176543"/>
                    <a:pt x="1000219" y="185057"/>
                  </a:cubicBezTo>
                  <a:cubicBezTo>
                    <a:pt x="1015804" y="198415"/>
                    <a:pt x="1026683" y="217214"/>
                    <a:pt x="1043762" y="228600"/>
                  </a:cubicBezTo>
                  <a:lnTo>
                    <a:pt x="1109076" y="272143"/>
                  </a:lnTo>
                  <a:cubicBezTo>
                    <a:pt x="1112705" y="283029"/>
                    <a:pt x="1114830" y="294537"/>
                    <a:pt x="1119962" y="304800"/>
                  </a:cubicBezTo>
                  <a:cubicBezTo>
                    <a:pt x="1142297" y="349470"/>
                    <a:pt x="1136506" y="325481"/>
                    <a:pt x="1163504" y="359229"/>
                  </a:cubicBezTo>
                  <a:cubicBezTo>
                    <a:pt x="1171677" y="369445"/>
                    <a:pt x="1178019" y="381000"/>
                    <a:pt x="1185276" y="391886"/>
                  </a:cubicBezTo>
                  <a:cubicBezTo>
                    <a:pt x="1187308" y="400014"/>
                    <a:pt x="1200356" y="456935"/>
                    <a:pt x="1207047" y="468086"/>
                  </a:cubicBezTo>
                  <a:cubicBezTo>
                    <a:pt x="1212327" y="476887"/>
                    <a:pt x="1221562" y="482600"/>
                    <a:pt x="1228819" y="489857"/>
                  </a:cubicBezTo>
                  <a:lnTo>
                    <a:pt x="1250590" y="555172"/>
                  </a:lnTo>
                  <a:cubicBezTo>
                    <a:pt x="1254219" y="566058"/>
                    <a:pt x="1259226" y="576577"/>
                    <a:pt x="1261476" y="587829"/>
                  </a:cubicBezTo>
                  <a:lnTo>
                    <a:pt x="1272362" y="642257"/>
                  </a:lnTo>
                  <a:cubicBezTo>
                    <a:pt x="1268733" y="754743"/>
                    <a:pt x="1267897" y="867353"/>
                    <a:pt x="1261476" y="979714"/>
                  </a:cubicBezTo>
                  <a:cubicBezTo>
                    <a:pt x="1260622" y="994651"/>
                    <a:pt x="1257281" y="1009875"/>
                    <a:pt x="1250590" y="1023257"/>
                  </a:cubicBezTo>
                  <a:cubicBezTo>
                    <a:pt x="1246000" y="1032437"/>
                    <a:pt x="1236076" y="1037772"/>
                    <a:pt x="1228819" y="1045029"/>
                  </a:cubicBezTo>
                  <a:cubicBezTo>
                    <a:pt x="1209658" y="1102510"/>
                    <a:pt x="1224298" y="1068137"/>
                    <a:pt x="1174390" y="1143000"/>
                  </a:cubicBezTo>
                  <a:cubicBezTo>
                    <a:pt x="1167133" y="1153886"/>
                    <a:pt x="1161870" y="1166406"/>
                    <a:pt x="1152619" y="1175657"/>
                  </a:cubicBezTo>
                  <a:cubicBezTo>
                    <a:pt x="1145362" y="1182914"/>
                    <a:pt x="1137258" y="1189415"/>
                    <a:pt x="1130847" y="1197429"/>
                  </a:cubicBezTo>
                  <a:cubicBezTo>
                    <a:pt x="1104821" y="1229962"/>
                    <a:pt x="1116960" y="1233839"/>
                    <a:pt x="1076419" y="1251857"/>
                  </a:cubicBezTo>
                  <a:cubicBezTo>
                    <a:pt x="1055448" y="1261178"/>
                    <a:pt x="1030199" y="1260899"/>
                    <a:pt x="1011104" y="1273629"/>
                  </a:cubicBezTo>
                  <a:cubicBezTo>
                    <a:pt x="1000218" y="1280886"/>
                    <a:pt x="988663" y="1287227"/>
                    <a:pt x="978447" y="1295400"/>
                  </a:cubicBezTo>
                  <a:cubicBezTo>
                    <a:pt x="970433" y="1301811"/>
                    <a:pt x="966578" y="1314472"/>
                    <a:pt x="956676" y="1317172"/>
                  </a:cubicBezTo>
                  <a:cubicBezTo>
                    <a:pt x="924976" y="1325818"/>
                    <a:pt x="891361" y="1324429"/>
                    <a:pt x="858704" y="1328057"/>
                  </a:cubicBezTo>
                  <a:cubicBezTo>
                    <a:pt x="762218" y="1360220"/>
                    <a:pt x="816199" y="1347295"/>
                    <a:pt x="695419" y="1360714"/>
                  </a:cubicBezTo>
                  <a:cubicBezTo>
                    <a:pt x="633733" y="1357086"/>
                    <a:pt x="571848" y="1355977"/>
                    <a:pt x="510362" y="1349829"/>
                  </a:cubicBezTo>
                  <a:cubicBezTo>
                    <a:pt x="498944" y="1348687"/>
                    <a:pt x="486884" y="1345828"/>
                    <a:pt x="477704" y="1338943"/>
                  </a:cubicBezTo>
                  <a:cubicBezTo>
                    <a:pt x="377638" y="1263893"/>
                    <a:pt x="464399" y="1298221"/>
                    <a:pt x="390619" y="1273629"/>
                  </a:cubicBezTo>
                  <a:cubicBezTo>
                    <a:pt x="379733" y="1266372"/>
                    <a:pt x="368178" y="1260030"/>
                    <a:pt x="357962" y="1251857"/>
                  </a:cubicBezTo>
                  <a:cubicBezTo>
                    <a:pt x="349948" y="1245446"/>
                    <a:pt x="344401" y="1236244"/>
                    <a:pt x="336190" y="1230086"/>
                  </a:cubicBezTo>
                  <a:cubicBezTo>
                    <a:pt x="315257" y="1214387"/>
                    <a:pt x="292647" y="1201057"/>
                    <a:pt x="270876" y="1186543"/>
                  </a:cubicBezTo>
                  <a:cubicBezTo>
                    <a:pt x="259990" y="1179286"/>
                    <a:pt x="250630" y="1168909"/>
                    <a:pt x="238219" y="1164772"/>
                  </a:cubicBezTo>
                  <a:lnTo>
                    <a:pt x="205562" y="1153886"/>
                  </a:lnTo>
                  <a:cubicBezTo>
                    <a:pt x="201933" y="1143000"/>
                    <a:pt x="200580" y="1131068"/>
                    <a:pt x="194676" y="1121229"/>
                  </a:cubicBezTo>
                  <a:cubicBezTo>
                    <a:pt x="189395" y="1112428"/>
                    <a:pt x="177494" y="1108637"/>
                    <a:pt x="172904" y="1099457"/>
                  </a:cubicBezTo>
                  <a:cubicBezTo>
                    <a:pt x="162641" y="1078931"/>
                    <a:pt x="158390" y="1055914"/>
                    <a:pt x="151133" y="1034143"/>
                  </a:cubicBezTo>
                  <a:lnTo>
                    <a:pt x="129362" y="968829"/>
                  </a:lnTo>
                  <a:cubicBezTo>
                    <a:pt x="125733" y="957943"/>
                    <a:pt x="121259" y="947304"/>
                    <a:pt x="118476" y="936172"/>
                  </a:cubicBezTo>
                  <a:cubicBezTo>
                    <a:pt x="104807" y="881497"/>
                    <a:pt x="112321" y="906822"/>
                    <a:pt x="96704" y="859972"/>
                  </a:cubicBezTo>
                  <a:cubicBezTo>
                    <a:pt x="93076" y="794658"/>
                    <a:pt x="85819" y="729444"/>
                    <a:pt x="85819" y="664029"/>
                  </a:cubicBezTo>
                  <a:cubicBezTo>
                    <a:pt x="85819" y="569719"/>
                    <a:pt x="0" y="323380"/>
                    <a:pt x="118476" y="228600"/>
                  </a:cubicBezTo>
                  <a:cubicBezTo>
                    <a:pt x="128692" y="220427"/>
                    <a:pt x="140247" y="214086"/>
                    <a:pt x="151133" y="206829"/>
                  </a:cubicBezTo>
                  <a:cubicBezTo>
                    <a:pt x="172326" y="143252"/>
                    <a:pt x="145437" y="201640"/>
                    <a:pt x="194676" y="152400"/>
                  </a:cubicBezTo>
                  <a:cubicBezTo>
                    <a:pt x="251259" y="95816"/>
                    <a:pt x="184353" y="141065"/>
                    <a:pt x="238219" y="97972"/>
                  </a:cubicBezTo>
                  <a:cubicBezTo>
                    <a:pt x="290216" y="56375"/>
                    <a:pt x="249876" y="92143"/>
                    <a:pt x="303533" y="65314"/>
                  </a:cubicBezTo>
                  <a:cubicBezTo>
                    <a:pt x="315235" y="59463"/>
                    <a:pt x="324488" y="49394"/>
                    <a:pt x="336190" y="43543"/>
                  </a:cubicBezTo>
                  <a:cubicBezTo>
                    <a:pt x="353595" y="34840"/>
                    <a:pt x="396106" y="26424"/>
                    <a:pt x="412390" y="21772"/>
                  </a:cubicBezTo>
                  <a:cubicBezTo>
                    <a:pt x="443774" y="12805"/>
                    <a:pt x="457748" y="3629"/>
                    <a:pt x="466819" y="0"/>
                  </a:cubicBezTo>
                  <a:close/>
                </a:path>
              </a:pathLst>
            </a:custGeom>
            <a:noFill/>
            <a:ln w="9525"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grpSp>
      <p:grpSp>
        <p:nvGrpSpPr>
          <p:cNvPr id="40" name="组合 39">
            <a:extLst>
              <a:ext uri="{FF2B5EF4-FFF2-40B4-BE49-F238E27FC236}">
                <a16:creationId xmlns:a16="http://schemas.microsoft.com/office/drawing/2014/main" id="{2AC462B2-064C-CEA7-3BF7-8DE9AD21A333}"/>
              </a:ext>
            </a:extLst>
          </p:cNvPr>
          <p:cNvGrpSpPr/>
          <p:nvPr/>
        </p:nvGrpSpPr>
        <p:grpSpPr>
          <a:xfrm>
            <a:off x="6457753" y="4446109"/>
            <a:ext cx="1427057" cy="828877"/>
            <a:chOff x="2950519" y="4826198"/>
            <a:chExt cx="1902742" cy="1105169"/>
          </a:xfrm>
        </p:grpSpPr>
        <p:sp>
          <p:nvSpPr>
            <p:cNvPr id="41" name="TextBox 101">
              <a:extLst>
                <a:ext uri="{FF2B5EF4-FFF2-40B4-BE49-F238E27FC236}">
                  <a16:creationId xmlns:a16="http://schemas.microsoft.com/office/drawing/2014/main" id="{8B86A289-7321-C119-4149-7FA52852FA3A}"/>
                </a:ext>
              </a:extLst>
            </p:cNvPr>
            <p:cNvSpPr txBox="1"/>
            <p:nvPr/>
          </p:nvSpPr>
          <p:spPr>
            <a:xfrm>
              <a:off x="2950519" y="5046847"/>
              <a:ext cx="557402" cy="379507"/>
            </a:xfrm>
            <a:prstGeom prst="rect">
              <a:avLst/>
            </a:prstGeom>
            <a:noFill/>
            <a:effectLst/>
          </p:spPr>
          <p:txBody>
            <a:bodyPr wrap="square" rtlCol="0">
              <a:spAutoFit/>
            </a:bodyPr>
            <a:lstStyle/>
            <a:p>
              <a:pPr algn="ctr">
                <a:lnSpc>
                  <a:spcPct val="50000"/>
                </a:lnSpc>
              </a:pPr>
              <a:r>
                <a:rPr lang="en-US" sz="2100" dirty="0" err="1">
                  <a:solidFill>
                    <a:prstClr val="black"/>
                  </a:solidFill>
                  <a:latin typeface="Calibri"/>
                </a:rPr>
                <a:t>p</a:t>
              </a:r>
              <a:r>
                <a:rPr lang="en-US" sz="2100" baseline="-25000" dirty="0" err="1">
                  <a:solidFill>
                    <a:prstClr val="black"/>
                  </a:solidFill>
                  <a:latin typeface="Calibri"/>
                </a:rPr>
                <a:t>t</a:t>
              </a:r>
              <a:endParaRPr lang="en-US" sz="2100" baseline="-25000" dirty="0">
                <a:solidFill>
                  <a:prstClr val="black"/>
                </a:solidFill>
                <a:latin typeface="Calibri"/>
              </a:endParaRPr>
            </a:p>
          </p:txBody>
        </p:sp>
        <p:sp>
          <p:nvSpPr>
            <p:cNvPr id="42" name="Freeform 103">
              <a:extLst>
                <a:ext uri="{FF2B5EF4-FFF2-40B4-BE49-F238E27FC236}">
                  <a16:creationId xmlns:a16="http://schemas.microsoft.com/office/drawing/2014/main" id="{7D06BBE0-87F5-DA0D-BF1C-BA02356A48D9}"/>
                </a:ext>
              </a:extLst>
            </p:cNvPr>
            <p:cNvSpPr/>
            <p:nvPr/>
          </p:nvSpPr>
          <p:spPr>
            <a:xfrm>
              <a:off x="3004845" y="4826198"/>
              <a:ext cx="968829" cy="859971"/>
            </a:xfrm>
            <a:custGeom>
              <a:avLst/>
              <a:gdLst>
                <a:gd name="connsiteX0" fmla="*/ 466819 w 1272362"/>
                <a:gd name="connsiteY0" fmla="*/ 0 h 1360714"/>
                <a:gd name="connsiteX1" fmla="*/ 466819 w 1272362"/>
                <a:gd name="connsiteY1" fmla="*/ 0 h 1360714"/>
                <a:gd name="connsiteX2" fmla="*/ 695419 w 1272362"/>
                <a:gd name="connsiteY2" fmla="*/ 21772 h 1360714"/>
                <a:gd name="connsiteX3" fmla="*/ 738962 w 1272362"/>
                <a:gd name="connsiteY3" fmla="*/ 32657 h 1360714"/>
                <a:gd name="connsiteX4" fmla="*/ 836933 w 1272362"/>
                <a:gd name="connsiteY4" fmla="*/ 54429 h 1360714"/>
                <a:gd name="connsiteX5" fmla="*/ 869590 w 1272362"/>
                <a:gd name="connsiteY5" fmla="*/ 76200 h 1360714"/>
                <a:gd name="connsiteX6" fmla="*/ 880476 w 1272362"/>
                <a:gd name="connsiteY6" fmla="*/ 108857 h 1360714"/>
                <a:gd name="connsiteX7" fmla="*/ 913133 w 1272362"/>
                <a:gd name="connsiteY7" fmla="*/ 119743 h 1360714"/>
                <a:gd name="connsiteX8" fmla="*/ 967562 w 1272362"/>
                <a:gd name="connsiteY8" fmla="*/ 163286 h 1360714"/>
                <a:gd name="connsiteX9" fmla="*/ 1000219 w 1272362"/>
                <a:gd name="connsiteY9" fmla="*/ 185057 h 1360714"/>
                <a:gd name="connsiteX10" fmla="*/ 1043762 w 1272362"/>
                <a:gd name="connsiteY10" fmla="*/ 228600 h 1360714"/>
                <a:gd name="connsiteX11" fmla="*/ 1109076 w 1272362"/>
                <a:gd name="connsiteY11" fmla="*/ 272143 h 1360714"/>
                <a:gd name="connsiteX12" fmla="*/ 1119962 w 1272362"/>
                <a:gd name="connsiteY12" fmla="*/ 304800 h 1360714"/>
                <a:gd name="connsiteX13" fmla="*/ 1163504 w 1272362"/>
                <a:gd name="connsiteY13" fmla="*/ 359229 h 1360714"/>
                <a:gd name="connsiteX14" fmla="*/ 1185276 w 1272362"/>
                <a:gd name="connsiteY14" fmla="*/ 391886 h 1360714"/>
                <a:gd name="connsiteX15" fmla="*/ 1207047 w 1272362"/>
                <a:gd name="connsiteY15" fmla="*/ 468086 h 1360714"/>
                <a:gd name="connsiteX16" fmla="*/ 1228819 w 1272362"/>
                <a:gd name="connsiteY16" fmla="*/ 489857 h 1360714"/>
                <a:gd name="connsiteX17" fmla="*/ 1250590 w 1272362"/>
                <a:gd name="connsiteY17" fmla="*/ 555172 h 1360714"/>
                <a:gd name="connsiteX18" fmla="*/ 1261476 w 1272362"/>
                <a:gd name="connsiteY18" fmla="*/ 587829 h 1360714"/>
                <a:gd name="connsiteX19" fmla="*/ 1272362 w 1272362"/>
                <a:gd name="connsiteY19" fmla="*/ 642257 h 1360714"/>
                <a:gd name="connsiteX20" fmla="*/ 1261476 w 1272362"/>
                <a:gd name="connsiteY20" fmla="*/ 979714 h 1360714"/>
                <a:gd name="connsiteX21" fmla="*/ 1250590 w 1272362"/>
                <a:gd name="connsiteY21" fmla="*/ 1023257 h 1360714"/>
                <a:gd name="connsiteX22" fmla="*/ 1228819 w 1272362"/>
                <a:gd name="connsiteY22" fmla="*/ 1045029 h 1360714"/>
                <a:gd name="connsiteX23" fmla="*/ 1174390 w 1272362"/>
                <a:gd name="connsiteY23" fmla="*/ 1143000 h 1360714"/>
                <a:gd name="connsiteX24" fmla="*/ 1152619 w 1272362"/>
                <a:gd name="connsiteY24" fmla="*/ 1175657 h 1360714"/>
                <a:gd name="connsiteX25" fmla="*/ 1130847 w 1272362"/>
                <a:gd name="connsiteY25" fmla="*/ 1197429 h 1360714"/>
                <a:gd name="connsiteX26" fmla="*/ 1076419 w 1272362"/>
                <a:gd name="connsiteY26" fmla="*/ 1251857 h 1360714"/>
                <a:gd name="connsiteX27" fmla="*/ 1011104 w 1272362"/>
                <a:gd name="connsiteY27" fmla="*/ 1273629 h 1360714"/>
                <a:gd name="connsiteX28" fmla="*/ 978447 w 1272362"/>
                <a:gd name="connsiteY28" fmla="*/ 1295400 h 1360714"/>
                <a:gd name="connsiteX29" fmla="*/ 956676 w 1272362"/>
                <a:gd name="connsiteY29" fmla="*/ 1317172 h 1360714"/>
                <a:gd name="connsiteX30" fmla="*/ 858704 w 1272362"/>
                <a:gd name="connsiteY30" fmla="*/ 1328057 h 1360714"/>
                <a:gd name="connsiteX31" fmla="*/ 695419 w 1272362"/>
                <a:gd name="connsiteY31" fmla="*/ 1360714 h 1360714"/>
                <a:gd name="connsiteX32" fmla="*/ 510362 w 1272362"/>
                <a:gd name="connsiteY32" fmla="*/ 1349829 h 1360714"/>
                <a:gd name="connsiteX33" fmla="*/ 477704 w 1272362"/>
                <a:gd name="connsiteY33" fmla="*/ 1338943 h 1360714"/>
                <a:gd name="connsiteX34" fmla="*/ 390619 w 1272362"/>
                <a:gd name="connsiteY34" fmla="*/ 1273629 h 1360714"/>
                <a:gd name="connsiteX35" fmla="*/ 357962 w 1272362"/>
                <a:gd name="connsiteY35" fmla="*/ 1251857 h 1360714"/>
                <a:gd name="connsiteX36" fmla="*/ 336190 w 1272362"/>
                <a:gd name="connsiteY36" fmla="*/ 1230086 h 1360714"/>
                <a:gd name="connsiteX37" fmla="*/ 270876 w 1272362"/>
                <a:gd name="connsiteY37" fmla="*/ 1186543 h 1360714"/>
                <a:gd name="connsiteX38" fmla="*/ 238219 w 1272362"/>
                <a:gd name="connsiteY38" fmla="*/ 1164772 h 1360714"/>
                <a:gd name="connsiteX39" fmla="*/ 205562 w 1272362"/>
                <a:gd name="connsiteY39" fmla="*/ 1153886 h 1360714"/>
                <a:gd name="connsiteX40" fmla="*/ 194676 w 1272362"/>
                <a:gd name="connsiteY40" fmla="*/ 1121229 h 1360714"/>
                <a:gd name="connsiteX41" fmla="*/ 172904 w 1272362"/>
                <a:gd name="connsiteY41" fmla="*/ 1099457 h 1360714"/>
                <a:gd name="connsiteX42" fmla="*/ 151133 w 1272362"/>
                <a:gd name="connsiteY42" fmla="*/ 1034143 h 1360714"/>
                <a:gd name="connsiteX43" fmla="*/ 129362 w 1272362"/>
                <a:gd name="connsiteY43" fmla="*/ 968829 h 1360714"/>
                <a:gd name="connsiteX44" fmla="*/ 118476 w 1272362"/>
                <a:gd name="connsiteY44" fmla="*/ 936172 h 1360714"/>
                <a:gd name="connsiteX45" fmla="*/ 96704 w 1272362"/>
                <a:gd name="connsiteY45" fmla="*/ 859972 h 1360714"/>
                <a:gd name="connsiteX46" fmla="*/ 85819 w 1272362"/>
                <a:gd name="connsiteY46" fmla="*/ 664029 h 1360714"/>
                <a:gd name="connsiteX47" fmla="*/ 118476 w 1272362"/>
                <a:gd name="connsiteY47" fmla="*/ 228600 h 1360714"/>
                <a:gd name="connsiteX48" fmla="*/ 151133 w 1272362"/>
                <a:gd name="connsiteY48" fmla="*/ 206829 h 1360714"/>
                <a:gd name="connsiteX49" fmla="*/ 194676 w 1272362"/>
                <a:gd name="connsiteY49" fmla="*/ 152400 h 1360714"/>
                <a:gd name="connsiteX50" fmla="*/ 238219 w 1272362"/>
                <a:gd name="connsiteY50" fmla="*/ 97972 h 1360714"/>
                <a:gd name="connsiteX51" fmla="*/ 303533 w 1272362"/>
                <a:gd name="connsiteY51" fmla="*/ 65314 h 1360714"/>
                <a:gd name="connsiteX52" fmla="*/ 336190 w 1272362"/>
                <a:gd name="connsiteY52" fmla="*/ 43543 h 1360714"/>
                <a:gd name="connsiteX53" fmla="*/ 412390 w 1272362"/>
                <a:gd name="connsiteY53" fmla="*/ 21772 h 1360714"/>
                <a:gd name="connsiteX54" fmla="*/ 466819 w 1272362"/>
                <a:gd name="connsiteY54" fmla="*/ 0 h 136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72362" h="1360714">
                  <a:moveTo>
                    <a:pt x="466819" y="0"/>
                  </a:moveTo>
                  <a:lnTo>
                    <a:pt x="466819" y="0"/>
                  </a:lnTo>
                  <a:cubicBezTo>
                    <a:pt x="556120" y="6379"/>
                    <a:pt x="613484" y="6875"/>
                    <a:pt x="695419" y="21772"/>
                  </a:cubicBezTo>
                  <a:cubicBezTo>
                    <a:pt x="710139" y="24448"/>
                    <a:pt x="724292" y="29723"/>
                    <a:pt x="738962" y="32657"/>
                  </a:cubicBezTo>
                  <a:cubicBezTo>
                    <a:pt x="766837" y="38232"/>
                    <a:pt x="808685" y="40305"/>
                    <a:pt x="836933" y="54429"/>
                  </a:cubicBezTo>
                  <a:cubicBezTo>
                    <a:pt x="848635" y="60280"/>
                    <a:pt x="858704" y="68943"/>
                    <a:pt x="869590" y="76200"/>
                  </a:cubicBezTo>
                  <a:cubicBezTo>
                    <a:pt x="873219" y="87086"/>
                    <a:pt x="872362" y="100743"/>
                    <a:pt x="880476" y="108857"/>
                  </a:cubicBezTo>
                  <a:cubicBezTo>
                    <a:pt x="888590" y="116971"/>
                    <a:pt x="902870" y="114611"/>
                    <a:pt x="913133" y="119743"/>
                  </a:cubicBezTo>
                  <a:cubicBezTo>
                    <a:pt x="957808" y="142081"/>
                    <a:pt x="933810" y="136285"/>
                    <a:pt x="967562" y="163286"/>
                  </a:cubicBezTo>
                  <a:cubicBezTo>
                    <a:pt x="977778" y="171459"/>
                    <a:pt x="990286" y="176543"/>
                    <a:pt x="1000219" y="185057"/>
                  </a:cubicBezTo>
                  <a:cubicBezTo>
                    <a:pt x="1015804" y="198415"/>
                    <a:pt x="1026683" y="217214"/>
                    <a:pt x="1043762" y="228600"/>
                  </a:cubicBezTo>
                  <a:lnTo>
                    <a:pt x="1109076" y="272143"/>
                  </a:lnTo>
                  <a:cubicBezTo>
                    <a:pt x="1112705" y="283029"/>
                    <a:pt x="1114830" y="294537"/>
                    <a:pt x="1119962" y="304800"/>
                  </a:cubicBezTo>
                  <a:cubicBezTo>
                    <a:pt x="1142297" y="349470"/>
                    <a:pt x="1136506" y="325481"/>
                    <a:pt x="1163504" y="359229"/>
                  </a:cubicBezTo>
                  <a:cubicBezTo>
                    <a:pt x="1171677" y="369445"/>
                    <a:pt x="1178019" y="381000"/>
                    <a:pt x="1185276" y="391886"/>
                  </a:cubicBezTo>
                  <a:cubicBezTo>
                    <a:pt x="1187308" y="400014"/>
                    <a:pt x="1200356" y="456935"/>
                    <a:pt x="1207047" y="468086"/>
                  </a:cubicBezTo>
                  <a:cubicBezTo>
                    <a:pt x="1212327" y="476887"/>
                    <a:pt x="1221562" y="482600"/>
                    <a:pt x="1228819" y="489857"/>
                  </a:cubicBezTo>
                  <a:lnTo>
                    <a:pt x="1250590" y="555172"/>
                  </a:lnTo>
                  <a:cubicBezTo>
                    <a:pt x="1254219" y="566058"/>
                    <a:pt x="1259226" y="576577"/>
                    <a:pt x="1261476" y="587829"/>
                  </a:cubicBezTo>
                  <a:lnTo>
                    <a:pt x="1272362" y="642257"/>
                  </a:lnTo>
                  <a:cubicBezTo>
                    <a:pt x="1268733" y="754743"/>
                    <a:pt x="1267897" y="867353"/>
                    <a:pt x="1261476" y="979714"/>
                  </a:cubicBezTo>
                  <a:cubicBezTo>
                    <a:pt x="1260622" y="994651"/>
                    <a:pt x="1257281" y="1009875"/>
                    <a:pt x="1250590" y="1023257"/>
                  </a:cubicBezTo>
                  <a:cubicBezTo>
                    <a:pt x="1246000" y="1032437"/>
                    <a:pt x="1236076" y="1037772"/>
                    <a:pt x="1228819" y="1045029"/>
                  </a:cubicBezTo>
                  <a:cubicBezTo>
                    <a:pt x="1209658" y="1102510"/>
                    <a:pt x="1224298" y="1068137"/>
                    <a:pt x="1174390" y="1143000"/>
                  </a:cubicBezTo>
                  <a:cubicBezTo>
                    <a:pt x="1167133" y="1153886"/>
                    <a:pt x="1161870" y="1166406"/>
                    <a:pt x="1152619" y="1175657"/>
                  </a:cubicBezTo>
                  <a:cubicBezTo>
                    <a:pt x="1145362" y="1182914"/>
                    <a:pt x="1137258" y="1189415"/>
                    <a:pt x="1130847" y="1197429"/>
                  </a:cubicBezTo>
                  <a:cubicBezTo>
                    <a:pt x="1104821" y="1229962"/>
                    <a:pt x="1116960" y="1233839"/>
                    <a:pt x="1076419" y="1251857"/>
                  </a:cubicBezTo>
                  <a:cubicBezTo>
                    <a:pt x="1055448" y="1261178"/>
                    <a:pt x="1030199" y="1260899"/>
                    <a:pt x="1011104" y="1273629"/>
                  </a:cubicBezTo>
                  <a:cubicBezTo>
                    <a:pt x="1000218" y="1280886"/>
                    <a:pt x="988663" y="1287227"/>
                    <a:pt x="978447" y="1295400"/>
                  </a:cubicBezTo>
                  <a:cubicBezTo>
                    <a:pt x="970433" y="1301811"/>
                    <a:pt x="966578" y="1314472"/>
                    <a:pt x="956676" y="1317172"/>
                  </a:cubicBezTo>
                  <a:cubicBezTo>
                    <a:pt x="924976" y="1325818"/>
                    <a:pt x="891361" y="1324429"/>
                    <a:pt x="858704" y="1328057"/>
                  </a:cubicBezTo>
                  <a:cubicBezTo>
                    <a:pt x="762218" y="1360220"/>
                    <a:pt x="816199" y="1347295"/>
                    <a:pt x="695419" y="1360714"/>
                  </a:cubicBezTo>
                  <a:cubicBezTo>
                    <a:pt x="633733" y="1357086"/>
                    <a:pt x="571848" y="1355977"/>
                    <a:pt x="510362" y="1349829"/>
                  </a:cubicBezTo>
                  <a:cubicBezTo>
                    <a:pt x="498944" y="1348687"/>
                    <a:pt x="486884" y="1345828"/>
                    <a:pt x="477704" y="1338943"/>
                  </a:cubicBezTo>
                  <a:cubicBezTo>
                    <a:pt x="377638" y="1263893"/>
                    <a:pt x="464399" y="1298221"/>
                    <a:pt x="390619" y="1273629"/>
                  </a:cubicBezTo>
                  <a:cubicBezTo>
                    <a:pt x="379733" y="1266372"/>
                    <a:pt x="368178" y="1260030"/>
                    <a:pt x="357962" y="1251857"/>
                  </a:cubicBezTo>
                  <a:cubicBezTo>
                    <a:pt x="349948" y="1245446"/>
                    <a:pt x="344401" y="1236244"/>
                    <a:pt x="336190" y="1230086"/>
                  </a:cubicBezTo>
                  <a:cubicBezTo>
                    <a:pt x="315257" y="1214387"/>
                    <a:pt x="292647" y="1201057"/>
                    <a:pt x="270876" y="1186543"/>
                  </a:cubicBezTo>
                  <a:cubicBezTo>
                    <a:pt x="259990" y="1179286"/>
                    <a:pt x="250630" y="1168909"/>
                    <a:pt x="238219" y="1164772"/>
                  </a:cubicBezTo>
                  <a:lnTo>
                    <a:pt x="205562" y="1153886"/>
                  </a:lnTo>
                  <a:cubicBezTo>
                    <a:pt x="201933" y="1143000"/>
                    <a:pt x="200580" y="1131068"/>
                    <a:pt x="194676" y="1121229"/>
                  </a:cubicBezTo>
                  <a:cubicBezTo>
                    <a:pt x="189395" y="1112428"/>
                    <a:pt x="177494" y="1108637"/>
                    <a:pt x="172904" y="1099457"/>
                  </a:cubicBezTo>
                  <a:cubicBezTo>
                    <a:pt x="162641" y="1078931"/>
                    <a:pt x="158390" y="1055914"/>
                    <a:pt x="151133" y="1034143"/>
                  </a:cubicBezTo>
                  <a:lnTo>
                    <a:pt x="129362" y="968829"/>
                  </a:lnTo>
                  <a:cubicBezTo>
                    <a:pt x="125733" y="957943"/>
                    <a:pt x="121259" y="947304"/>
                    <a:pt x="118476" y="936172"/>
                  </a:cubicBezTo>
                  <a:cubicBezTo>
                    <a:pt x="104807" y="881497"/>
                    <a:pt x="112321" y="906822"/>
                    <a:pt x="96704" y="859972"/>
                  </a:cubicBezTo>
                  <a:cubicBezTo>
                    <a:pt x="93076" y="794658"/>
                    <a:pt x="85819" y="729444"/>
                    <a:pt x="85819" y="664029"/>
                  </a:cubicBezTo>
                  <a:cubicBezTo>
                    <a:pt x="85819" y="569719"/>
                    <a:pt x="0" y="323380"/>
                    <a:pt x="118476" y="228600"/>
                  </a:cubicBezTo>
                  <a:cubicBezTo>
                    <a:pt x="128692" y="220427"/>
                    <a:pt x="140247" y="214086"/>
                    <a:pt x="151133" y="206829"/>
                  </a:cubicBezTo>
                  <a:cubicBezTo>
                    <a:pt x="172326" y="143252"/>
                    <a:pt x="145437" y="201640"/>
                    <a:pt x="194676" y="152400"/>
                  </a:cubicBezTo>
                  <a:cubicBezTo>
                    <a:pt x="251259" y="95816"/>
                    <a:pt x="184353" y="141065"/>
                    <a:pt x="238219" y="97972"/>
                  </a:cubicBezTo>
                  <a:cubicBezTo>
                    <a:pt x="290216" y="56375"/>
                    <a:pt x="249876" y="92143"/>
                    <a:pt x="303533" y="65314"/>
                  </a:cubicBezTo>
                  <a:cubicBezTo>
                    <a:pt x="315235" y="59463"/>
                    <a:pt x="324488" y="49394"/>
                    <a:pt x="336190" y="43543"/>
                  </a:cubicBezTo>
                  <a:cubicBezTo>
                    <a:pt x="353595" y="34840"/>
                    <a:pt x="396106" y="26424"/>
                    <a:pt x="412390" y="21772"/>
                  </a:cubicBezTo>
                  <a:cubicBezTo>
                    <a:pt x="443774" y="12805"/>
                    <a:pt x="457748" y="3629"/>
                    <a:pt x="466819" y="0"/>
                  </a:cubicBezTo>
                  <a:close/>
                </a:path>
              </a:pathLst>
            </a:custGeom>
            <a:noFill/>
            <a:ln w="9525"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grpSp>
          <p:nvGrpSpPr>
            <p:cNvPr id="43" name="Group 8">
              <a:extLst>
                <a:ext uri="{FF2B5EF4-FFF2-40B4-BE49-F238E27FC236}">
                  <a16:creationId xmlns:a16="http://schemas.microsoft.com/office/drawing/2014/main" id="{04380121-7A0F-48F3-412E-68F30F462CF7}"/>
                </a:ext>
              </a:extLst>
            </p:cNvPr>
            <p:cNvGrpSpPr/>
            <p:nvPr/>
          </p:nvGrpSpPr>
          <p:grpSpPr>
            <a:xfrm>
              <a:off x="3809087" y="5016967"/>
              <a:ext cx="1044174" cy="914400"/>
              <a:chOff x="7911151" y="1417920"/>
              <a:chExt cx="1044174" cy="914400"/>
            </a:xfrm>
          </p:grpSpPr>
          <p:sp>
            <p:nvSpPr>
              <p:cNvPr id="44" name="TextBox 99">
                <a:extLst>
                  <a:ext uri="{FF2B5EF4-FFF2-40B4-BE49-F238E27FC236}">
                    <a16:creationId xmlns:a16="http://schemas.microsoft.com/office/drawing/2014/main" id="{EA852C4C-A060-47E9-3519-210C2E22B8CC}"/>
                  </a:ext>
                </a:extLst>
              </p:cNvPr>
              <p:cNvSpPr txBox="1"/>
              <p:nvPr/>
            </p:nvSpPr>
            <p:spPr>
              <a:xfrm>
                <a:off x="8397921" y="1547853"/>
                <a:ext cx="557404" cy="379507"/>
              </a:xfrm>
              <a:prstGeom prst="rect">
                <a:avLst/>
              </a:prstGeom>
              <a:noFill/>
              <a:effectLst/>
            </p:spPr>
            <p:txBody>
              <a:bodyPr wrap="square" rtlCol="0">
                <a:spAutoFit/>
              </a:bodyPr>
              <a:lstStyle/>
              <a:p>
                <a:pPr algn="ctr">
                  <a:lnSpc>
                    <a:spcPct val="50000"/>
                  </a:lnSpc>
                </a:pPr>
                <a:r>
                  <a:rPr lang="en-US" sz="2100" dirty="0">
                    <a:solidFill>
                      <a:prstClr val="black"/>
                    </a:solidFill>
                    <a:latin typeface="Calibri"/>
                  </a:rPr>
                  <a:t>q</a:t>
                </a:r>
              </a:p>
            </p:txBody>
          </p:sp>
          <p:sp>
            <p:nvSpPr>
              <p:cNvPr id="45" name="Freeform 107">
                <a:extLst>
                  <a:ext uri="{FF2B5EF4-FFF2-40B4-BE49-F238E27FC236}">
                    <a16:creationId xmlns:a16="http://schemas.microsoft.com/office/drawing/2014/main" id="{9765EEFC-1388-D561-E809-E05666A11297}"/>
                  </a:ext>
                </a:extLst>
              </p:cNvPr>
              <p:cNvSpPr/>
              <p:nvPr/>
            </p:nvSpPr>
            <p:spPr>
              <a:xfrm>
                <a:off x="7911151" y="1417920"/>
                <a:ext cx="990600" cy="914400"/>
              </a:xfrm>
              <a:custGeom>
                <a:avLst/>
                <a:gdLst>
                  <a:gd name="connsiteX0" fmla="*/ 587829 w 1817915"/>
                  <a:gd name="connsiteY0" fmla="*/ 65314 h 1611086"/>
                  <a:gd name="connsiteX1" fmla="*/ 587829 w 1817915"/>
                  <a:gd name="connsiteY1" fmla="*/ 65314 h 1611086"/>
                  <a:gd name="connsiteX2" fmla="*/ 827315 w 1817915"/>
                  <a:gd name="connsiteY2" fmla="*/ 10886 h 1611086"/>
                  <a:gd name="connsiteX3" fmla="*/ 859972 w 1817915"/>
                  <a:gd name="connsiteY3" fmla="*/ 0 h 1611086"/>
                  <a:gd name="connsiteX4" fmla="*/ 1208315 w 1817915"/>
                  <a:gd name="connsiteY4" fmla="*/ 10886 h 1611086"/>
                  <a:gd name="connsiteX5" fmla="*/ 1284515 w 1817915"/>
                  <a:gd name="connsiteY5" fmla="*/ 32657 h 1611086"/>
                  <a:gd name="connsiteX6" fmla="*/ 1328057 w 1817915"/>
                  <a:gd name="connsiteY6" fmla="*/ 43543 h 1611086"/>
                  <a:gd name="connsiteX7" fmla="*/ 1393372 w 1817915"/>
                  <a:gd name="connsiteY7" fmla="*/ 65314 h 1611086"/>
                  <a:gd name="connsiteX8" fmla="*/ 1415143 w 1817915"/>
                  <a:gd name="connsiteY8" fmla="*/ 87086 h 1611086"/>
                  <a:gd name="connsiteX9" fmla="*/ 1480457 w 1817915"/>
                  <a:gd name="connsiteY9" fmla="*/ 108857 h 1611086"/>
                  <a:gd name="connsiteX10" fmla="*/ 1534886 w 1817915"/>
                  <a:gd name="connsiteY10" fmla="*/ 141514 h 1611086"/>
                  <a:gd name="connsiteX11" fmla="*/ 1589315 w 1817915"/>
                  <a:gd name="connsiteY11" fmla="*/ 174171 h 1611086"/>
                  <a:gd name="connsiteX12" fmla="*/ 1611086 w 1817915"/>
                  <a:gd name="connsiteY12" fmla="*/ 195943 h 1611086"/>
                  <a:gd name="connsiteX13" fmla="*/ 1643743 w 1817915"/>
                  <a:gd name="connsiteY13" fmla="*/ 217714 h 1611086"/>
                  <a:gd name="connsiteX14" fmla="*/ 1665515 w 1817915"/>
                  <a:gd name="connsiteY14" fmla="*/ 250371 h 1611086"/>
                  <a:gd name="connsiteX15" fmla="*/ 1719943 w 1817915"/>
                  <a:gd name="connsiteY15" fmla="*/ 304800 h 1611086"/>
                  <a:gd name="connsiteX16" fmla="*/ 1763486 w 1817915"/>
                  <a:gd name="connsiteY16" fmla="*/ 391886 h 1611086"/>
                  <a:gd name="connsiteX17" fmla="*/ 1785257 w 1817915"/>
                  <a:gd name="connsiteY17" fmla="*/ 457200 h 1611086"/>
                  <a:gd name="connsiteX18" fmla="*/ 1796143 w 1817915"/>
                  <a:gd name="connsiteY18" fmla="*/ 489857 h 1611086"/>
                  <a:gd name="connsiteX19" fmla="*/ 1807029 w 1817915"/>
                  <a:gd name="connsiteY19" fmla="*/ 566057 h 1611086"/>
                  <a:gd name="connsiteX20" fmla="*/ 1817915 w 1817915"/>
                  <a:gd name="connsiteY20" fmla="*/ 609600 h 1611086"/>
                  <a:gd name="connsiteX21" fmla="*/ 1807029 w 1817915"/>
                  <a:gd name="connsiteY21" fmla="*/ 979714 h 1611086"/>
                  <a:gd name="connsiteX22" fmla="*/ 1796143 w 1817915"/>
                  <a:gd name="connsiteY22" fmla="*/ 1023257 h 1611086"/>
                  <a:gd name="connsiteX23" fmla="*/ 1752600 w 1817915"/>
                  <a:gd name="connsiteY23" fmla="*/ 1077686 h 1611086"/>
                  <a:gd name="connsiteX24" fmla="*/ 1709057 w 1817915"/>
                  <a:gd name="connsiteY24" fmla="*/ 1143000 h 1611086"/>
                  <a:gd name="connsiteX25" fmla="*/ 1687286 w 1817915"/>
                  <a:gd name="connsiteY25" fmla="*/ 1175657 h 1611086"/>
                  <a:gd name="connsiteX26" fmla="*/ 1589315 w 1817915"/>
                  <a:gd name="connsiteY26" fmla="*/ 1262743 h 1611086"/>
                  <a:gd name="connsiteX27" fmla="*/ 1556657 w 1817915"/>
                  <a:gd name="connsiteY27" fmla="*/ 1306286 h 1611086"/>
                  <a:gd name="connsiteX28" fmla="*/ 1480457 w 1817915"/>
                  <a:gd name="connsiteY28" fmla="*/ 1349828 h 1611086"/>
                  <a:gd name="connsiteX29" fmla="*/ 1393372 w 1817915"/>
                  <a:gd name="connsiteY29" fmla="*/ 1426028 h 1611086"/>
                  <a:gd name="connsiteX30" fmla="*/ 1360715 w 1817915"/>
                  <a:gd name="connsiteY30" fmla="*/ 1436914 h 1611086"/>
                  <a:gd name="connsiteX31" fmla="*/ 1338943 w 1817915"/>
                  <a:gd name="connsiteY31" fmla="*/ 1458686 h 1611086"/>
                  <a:gd name="connsiteX32" fmla="*/ 1240972 w 1817915"/>
                  <a:gd name="connsiteY32" fmla="*/ 1513114 h 1611086"/>
                  <a:gd name="connsiteX33" fmla="*/ 1186543 w 1817915"/>
                  <a:gd name="connsiteY33" fmla="*/ 1524000 h 1611086"/>
                  <a:gd name="connsiteX34" fmla="*/ 1153886 w 1817915"/>
                  <a:gd name="connsiteY34" fmla="*/ 1545771 h 1611086"/>
                  <a:gd name="connsiteX35" fmla="*/ 1045029 w 1817915"/>
                  <a:gd name="connsiteY35" fmla="*/ 1578428 h 1611086"/>
                  <a:gd name="connsiteX36" fmla="*/ 1012372 w 1817915"/>
                  <a:gd name="connsiteY36" fmla="*/ 1589314 h 1611086"/>
                  <a:gd name="connsiteX37" fmla="*/ 903515 w 1817915"/>
                  <a:gd name="connsiteY37" fmla="*/ 1611086 h 1611086"/>
                  <a:gd name="connsiteX38" fmla="*/ 609600 w 1817915"/>
                  <a:gd name="connsiteY38" fmla="*/ 1600200 h 1611086"/>
                  <a:gd name="connsiteX39" fmla="*/ 566057 w 1817915"/>
                  <a:gd name="connsiteY39" fmla="*/ 1589314 h 1611086"/>
                  <a:gd name="connsiteX40" fmla="*/ 500743 w 1817915"/>
                  <a:gd name="connsiteY40" fmla="*/ 1567543 h 1611086"/>
                  <a:gd name="connsiteX41" fmla="*/ 435429 w 1817915"/>
                  <a:gd name="connsiteY41" fmla="*/ 1524000 h 1611086"/>
                  <a:gd name="connsiteX42" fmla="*/ 402772 w 1817915"/>
                  <a:gd name="connsiteY42" fmla="*/ 1502228 h 1611086"/>
                  <a:gd name="connsiteX43" fmla="*/ 370115 w 1817915"/>
                  <a:gd name="connsiteY43" fmla="*/ 1491343 h 1611086"/>
                  <a:gd name="connsiteX44" fmla="*/ 337457 w 1817915"/>
                  <a:gd name="connsiteY44" fmla="*/ 1469571 h 1611086"/>
                  <a:gd name="connsiteX45" fmla="*/ 239486 w 1817915"/>
                  <a:gd name="connsiteY45" fmla="*/ 1382486 h 1611086"/>
                  <a:gd name="connsiteX46" fmla="*/ 163286 w 1817915"/>
                  <a:gd name="connsiteY46" fmla="*/ 1284514 h 1611086"/>
                  <a:gd name="connsiteX47" fmla="*/ 130629 w 1817915"/>
                  <a:gd name="connsiteY47" fmla="*/ 1251857 h 1611086"/>
                  <a:gd name="connsiteX48" fmla="*/ 97972 w 1817915"/>
                  <a:gd name="connsiteY48" fmla="*/ 1197428 h 1611086"/>
                  <a:gd name="connsiteX49" fmla="*/ 87086 w 1817915"/>
                  <a:gd name="connsiteY49" fmla="*/ 1164771 h 1611086"/>
                  <a:gd name="connsiteX50" fmla="*/ 65315 w 1817915"/>
                  <a:gd name="connsiteY50" fmla="*/ 1132114 h 1611086"/>
                  <a:gd name="connsiteX51" fmla="*/ 32657 w 1817915"/>
                  <a:gd name="connsiteY51" fmla="*/ 1012371 h 1611086"/>
                  <a:gd name="connsiteX52" fmla="*/ 21772 w 1817915"/>
                  <a:gd name="connsiteY52" fmla="*/ 968828 h 1611086"/>
                  <a:gd name="connsiteX53" fmla="*/ 0 w 1817915"/>
                  <a:gd name="connsiteY53" fmla="*/ 903514 h 1611086"/>
                  <a:gd name="connsiteX54" fmla="*/ 10886 w 1817915"/>
                  <a:gd name="connsiteY54" fmla="*/ 522514 h 1611086"/>
                  <a:gd name="connsiteX55" fmla="*/ 43543 w 1817915"/>
                  <a:gd name="connsiteY55" fmla="*/ 457200 h 1611086"/>
                  <a:gd name="connsiteX56" fmla="*/ 65315 w 1817915"/>
                  <a:gd name="connsiteY56" fmla="*/ 435428 h 1611086"/>
                  <a:gd name="connsiteX57" fmla="*/ 87086 w 1817915"/>
                  <a:gd name="connsiteY57" fmla="*/ 402771 h 1611086"/>
                  <a:gd name="connsiteX58" fmla="*/ 119743 w 1817915"/>
                  <a:gd name="connsiteY58" fmla="*/ 381000 h 1611086"/>
                  <a:gd name="connsiteX59" fmla="*/ 141515 w 1817915"/>
                  <a:gd name="connsiteY59" fmla="*/ 359228 h 1611086"/>
                  <a:gd name="connsiteX60" fmla="*/ 174172 w 1817915"/>
                  <a:gd name="connsiteY60" fmla="*/ 337457 h 1611086"/>
                  <a:gd name="connsiteX61" fmla="*/ 261257 w 1817915"/>
                  <a:gd name="connsiteY61" fmla="*/ 272143 h 1611086"/>
                  <a:gd name="connsiteX62" fmla="*/ 304800 w 1817915"/>
                  <a:gd name="connsiteY62" fmla="*/ 206828 h 1611086"/>
                  <a:gd name="connsiteX63" fmla="*/ 359229 w 1817915"/>
                  <a:gd name="connsiteY63" fmla="*/ 152400 h 1611086"/>
                  <a:gd name="connsiteX64" fmla="*/ 381000 w 1817915"/>
                  <a:gd name="connsiteY64" fmla="*/ 130628 h 1611086"/>
                  <a:gd name="connsiteX65" fmla="*/ 511629 w 1817915"/>
                  <a:gd name="connsiteY65" fmla="*/ 87086 h 1611086"/>
                  <a:gd name="connsiteX66" fmla="*/ 576943 w 1817915"/>
                  <a:gd name="connsiteY66" fmla="*/ 65314 h 1611086"/>
                  <a:gd name="connsiteX67" fmla="*/ 587829 w 1817915"/>
                  <a:gd name="connsiteY67" fmla="*/ 65314 h 161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817915" h="1611086">
                    <a:moveTo>
                      <a:pt x="587829" y="65314"/>
                    </a:moveTo>
                    <a:lnTo>
                      <a:pt x="587829" y="65314"/>
                    </a:lnTo>
                    <a:lnTo>
                      <a:pt x="827315" y="10886"/>
                    </a:lnTo>
                    <a:cubicBezTo>
                      <a:pt x="838473" y="8208"/>
                      <a:pt x="848497" y="0"/>
                      <a:pt x="859972" y="0"/>
                    </a:cubicBezTo>
                    <a:cubicBezTo>
                      <a:pt x="976143" y="0"/>
                      <a:pt x="1092201" y="7257"/>
                      <a:pt x="1208315" y="10886"/>
                    </a:cubicBezTo>
                    <a:cubicBezTo>
                      <a:pt x="1344377" y="44900"/>
                      <a:pt x="1175239" y="1435"/>
                      <a:pt x="1284515" y="32657"/>
                    </a:cubicBezTo>
                    <a:cubicBezTo>
                      <a:pt x="1298900" y="36767"/>
                      <a:pt x="1313727" y="39244"/>
                      <a:pt x="1328057" y="43543"/>
                    </a:cubicBezTo>
                    <a:cubicBezTo>
                      <a:pt x="1350038" y="50137"/>
                      <a:pt x="1393372" y="65314"/>
                      <a:pt x="1393372" y="65314"/>
                    </a:cubicBezTo>
                    <a:cubicBezTo>
                      <a:pt x="1400629" y="72571"/>
                      <a:pt x="1405963" y="82496"/>
                      <a:pt x="1415143" y="87086"/>
                    </a:cubicBezTo>
                    <a:cubicBezTo>
                      <a:pt x="1435669" y="97349"/>
                      <a:pt x="1480457" y="108857"/>
                      <a:pt x="1480457" y="108857"/>
                    </a:cubicBezTo>
                    <a:cubicBezTo>
                      <a:pt x="1535627" y="164024"/>
                      <a:pt x="1464224" y="99115"/>
                      <a:pt x="1534886" y="141514"/>
                    </a:cubicBezTo>
                    <a:cubicBezTo>
                      <a:pt x="1609592" y="186339"/>
                      <a:pt x="1496808" y="143338"/>
                      <a:pt x="1589315" y="174171"/>
                    </a:cubicBezTo>
                    <a:cubicBezTo>
                      <a:pt x="1596572" y="181428"/>
                      <a:pt x="1603072" y="189532"/>
                      <a:pt x="1611086" y="195943"/>
                    </a:cubicBezTo>
                    <a:cubicBezTo>
                      <a:pt x="1621302" y="204116"/>
                      <a:pt x="1634492" y="208463"/>
                      <a:pt x="1643743" y="217714"/>
                    </a:cubicBezTo>
                    <a:cubicBezTo>
                      <a:pt x="1652994" y="226965"/>
                      <a:pt x="1656900" y="240525"/>
                      <a:pt x="1665515" y="250371"/>
                    </a:cubicBezTo>
                    <a:cubicBezTo>
                      <a:pt x="1682411" y="269681"/>
                      <a:pt x="1719943" y="304800"/>
                      <a:pt x="1719943" y="304800"/>
                    </a:cubicBezTo>
                    <a:cubicBezTo>
                      <a:pt x="1744961" y="379850"/>
                      <a:pt x="1725488" y="353886"/>
                      <a:pt x="1763486" y="391886"/>
                    </a:cubicBezTo>
                    <a:lnTo>
                      <a:pt x="1785257" y="457200"/>
                    </a:lnTo>
                    <a:lnTo>
                      <a:pt x="1796143" y="489857"/>
                    </a:lnTo>
                    <a:cubicBezTo>
                      <a:pt x="1799772" y="515257"/>
                      <a:pt x="1802439" y="540813"/>
                      <a:pt x="1807029" y="566057"/>
                    </a:cubicBezTo>
                    <a:cubicBezTo>
                      <a:pt x="1809705" y="580777"/>
                      <a:pt x="1817915" y="594639"/>
                      <a:pt x="1817915" y="609600"/>
                    </a:cubicBezTo>
                    <a:cubicBezTo>
                      <a:pt x="1817915" y="733025"/>
                      <a:pt x="1813516" y="856460"/>
                      <a:pt x="1807029" y="979714"/>
                    </a:cubicBezTo>
                    <a:cubicBezTo>
                      <a:pt x="1806243" y="994654"/>
                      <a:pt x="1802036" y="1009506"/>
                      <a:pt x="1796143" y="1023257"/>
                    </a:cubicBezTo>
                    <a:cubicBezTo>
                      <a:pt x="1778384" y="1064695"/>
                      <a:pt x="1776010" y="1046473"/>
                      <a:pt x="1752600" y="1077686"/>
                    </a:cubicBezTo>
                    <a:cubicBezTo>
                      <a:pt x="1736900" y="1098619"/>
                      <a:pt x="1723571" y="1121229"/>
                      <a:pt x="1709057" y="1143000"/>
                    </a:cubicBezTo>
                    <a:cubicBezTo>
                      <a:pt x="1701800" y="1153886"/>
                      <a:pt x="1698172" y="1168400"/>
                      <a:pt x="1687286" y="1175657"/>
                    </a:cubicBezTo>
                    <a:cubicBezTo>
                      <a:pt x="1644851" y="1203947"/>
                      <a:pt x="1626601" y="1213029"/>
                      <a:pt x="1589315" y="1262743"/>
                    </a:cubicBezTo>
                    <a:cubicBezTo>
                      <a:pt x="1578429" y="1277257"/>
                      <a:pt x="1569486" y="1293457"/>
                      <a:pt x="1556657" y="1306286"/>
                    </a:cubicBezTo>
                    <a:cubicBezTo>
                      <a:pt x="1541270" y="1321672"/>
                      <a:pt x="1497533" y="1341290"/>
                      <a:pt x="1480457" y="1349828"/>
                    </a:cubicBezTo>
                    <a:cubicBezTo>
                      <a:pt x="1452080" y="1378206"/>
                      <a:pt x="1429378" y="1408025"/>
                      <a:pt x="1393372" y="1426028"/>
                    </a:cubicBezTo>
                    <a:cubicBezTo>
                      <a:pt x="1383109" y="1431160"/>
                      <a:pt x="1371601" y="1433285"/>
                      <a:pt x="1360715" y="1436914"/>
                    </a:cubicBezTo>
                    <a:cubicBezTo>
                      <a:pt x="1353458" y="1444171"/>
                      <a:pt x="1347154" y="1452528"/>
                      <a:pt x="1338943" y="1458686"/>
                    </a:cubicBezTo>
                    <a:cubicBezTo>
                      <a:pt x="1298407" y="1489088"/>
                      <a:pt x="1283399" y="1502507"/>
                      <a:pt x="1240972" y="1513114"/>
                    </a:cubicBezTo>
                    <a:cubicBezTo>
                      <a:pt x="1223022" y="1517602"/>
                      <a:pt x="1204686" y="1520371"/>
                      <a:pt x="1186543" y="1524000"/>
                    </a:cubicBezTo>
                    <a:cubicBezTo>
                      <a:pt x="1175657" y="1531257"/>
                      <a:pt x="1165841" y="1540458"/>
                      <a:pt x="1153886" y="1545771"/>
                    </a:cubicBezTo>
                    <a:cubicBezTo>
                      <a:pt x="1107309" y="1566472"/>
                      <a:pt x="1089368" y="1565760"/>
                      <a:pt x="1045029" y="1578428"/>
                    </a:cubicBezTo>
                    <a:cubicBezTo>
                      <a:pt x="1033996" y="1581580"/>
                      <a:pt x="1023553" y="1586734"/>
                      <a:pt x="1012372" y="1589314"/>
                    </a:cubicBezTo>
                    <a:cubicBezTo>
                      <a:pt x="976315" y="1597635"/>
                      <a:pt x="903515" y="1611086"/>
                      <a:pt x="903515" y="1611086"/>
                    </a:cubicBezTo>
                    <a:cubicBezTo>
                      <a:pt x="805543" y="1607457"/>
                      <a:pt x="707435" y="1606512"/>
                      <a:pt x="609600" y="1600200"/>
                    </a:cubicBezTo>
                    <a:cubicBezTo>
                      <a:pt x="594670" y="1599237"/>
                      <a:pt x="580387" y="1593613"/>
                      <a:pt x="566057" y="1589314"/>
                    </a:cubicBezTo>
                    <a:cubicBezTo>
                      <a:pt x="544076" y="1582720"/>
                      <a:pt x="500743" y="1567543"/>
                      <a:pt x="500743" y="1567543"/>
                    </a:cubicBezTo>
                    <a:lnTo>
                      <a:pt x="435429" y="1524000"/>
                    </a:lnTo>
                    <a:cubicBezTo>
                      <a:pt x="424543" y="1516743"/>
                      <a:pt x="415184" y="1506365"/>
                      <a:pt x="402772" y="1502228"/>
                    </a:cubicBezTo>
                    <a:lnTo>
                      <a:pt x="370115" y="1491343"/>
                    </a:lnTo>
                    <a:cubicBezTo>
                      <a:pt x="359229" y="1484086"/>
                      <a:pt x="347236" y="1478263"/>
                      <a:pt x="337457" y="1469571"/>
                    </a:cubicBezTo>
                    <a:cubicBezTo>
                      <a:pt x="225610" y="1370152"/>
                      <a:pt x="313603" y="1431897"/>
                      <a:pt x="239486" y="1382486"/>
                    </a:cubicBezTo>
                    <a:cubicBezTo>
                      <a:pt x="206241" y="1315994"/>
                      <a:pt x="229190" y="1350418"/>
                      <a:pt x="163286" y="1284514"/>
                    </a:cubicBezTo>
                    <a:lnTo>
                      <a:pt x="130629" y="1251857"/>
                    </a:lnTo>
                    <a:cubicBezTo>
                      <a:pt x="99791" y="1159345"/>
                      <a:pt x="142799" y="1272141"/>
                      <a:pt x="97972" y="1197428"/>
                    </a:cubicBezTo>
                    <a:cubicBezTo>
                      <a:pt x="92068" y="1187589"/>
                      <a:pt x="92218" y="1175034"/>
                      <a:pt x="87086" y="1164771"/>
                    </a:cubicBezTo>
                    <a:cubicBezTo>
                      <a:pt x="81235" y="1153069"/>
                      <a:pt x="70628" y="1144069"/>
                      <a:pt x="65315" y="1132114"/>
                    </a:cubicBezTo>
                    <a:cubicBezTo>
                      <a:pt x="42659" y="1081139"/>
                      <a:pt x="44039" y="1063592"/>
                      <a:pt x="32657" y="1012371"/>
                    </a:cubicBezTo>
                    <a:cubicBezTo>
                      <a:pt x="29412" y="997766"/>
                      <a:pt x="26071" y="983158"/>
                      <a:pt x="21772" y="968828"/>
                    </a:cubicBezTo>
                    <a:cubicBezTo>
                      <a:pt x="15178" y="946847"/>
                      <a:pt x="0" y="903514"/>
                      <a:pt x="0" y="903514"/>
                    </a:cubicBezTo>
                    <a:cubicBezTo>
                      <a:pt x="3629" y="776514"/>
                      <a:pt x="4208" y="649390"/>
                      <a:pt x="10886" y="522514"/>
                    </a:cubicBezTo>
                    <a:cubicBezTo>
                      <a:pt x="12020" y="500977"/>
                      <a:pt x="31244" y="472574"/>
                      <a:pt x="43543" y="457200"/>
                    </a:cubicBezTo>
                    <a:cubicBezTo>
                      <a:pt x="49954" y="449186"/>
                      <a:pt x="58904" y="443442"/>
                      <a:pt x="65315" y="435428"/>
                    </a:cubicBezTo>
                    <a:cubicBezTo>
                      <a:pt x="73488" y="425212"/>
                      <a:pt x="77835" y="412022"/>
                      <a:pt x="87086" y="402771"/>
                    </a:cubicBezTo>
                    <a:cubicBezTo>
                      <a:pt x="96337" y="393520"/>
                      <a:pt x="109527" y="389173"/>
                      <a:pt x="119743" y="381000"/>
                    </a:cubicBezTo>
                    <a:cubicBezTo>
                      <a:pt x="127757" y="374589"/>
                      <a:pt x="133501" y="365639"/>
                      <a:pt x="141515" y="359228"/>
                    </a:cubicBezTo>
                    <a:cubicBezTo>
                      <a:pt x="151731" y="351055"/>
                      <a:pt x="164326" y="346072"/>
                      <a:pt x="174172" y="337457"/>
                    </a:cubicBezTo>
                    <a:cubicBezTo>
                      <a:pt x="251147" y="270103"/>
                      <a:pt x="197804" y="293293"/>
                      <a:pt x="261257" y="272143"/>
                    </a:cubicBezTo>
                    <a:cubicBezTo>
                      <a:pt x="336189" y="197211"/>
                      <a:pt x="212531" y="325459"/>
                      <a:pt x="304800" y="206828"/>
                    </a:cubicBezTo>
                    <a:cubicBezTo>
                      <a:pt x="320552" y="186575"/>
                      <a:pt x="341086" y="170543"/>
                      <a:pt x="359229" y="152400"/>
                    </a:cubicBezTo>
                    <a:cubicBezTo>
                      <a:pt x="366486" y="145143"/>
                      <a:pt x="371263" y="133873"/>
                      <a:pt x="381000" y="130628"/>
                    </a:cubicBezTo>
                    <a:lnTo>
                      <a:pt x="511629" y="87086"/>
                    </a:lnTo>
                    <a:lnTo>
                      <a:pt x="576943" y="65314"/>
                    </a:lnTo>
                    <a:cubicBezTo>
                      <a:pt x="613042" y="53280"/>
                      <a:pt x="609600" y="42953"/>
                      <a:pt x="587829" y="65314"/>
                    </a:cubicBezTo>
                    <a:close/>
                  </a:path>
                </a:pathLst>
              </a:custGeom>
              <a:noFill/>
              <a:ln w="9525"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grpSp>
      </p:grpSp>
      <p:sp>
        <p:nvSpPr>
          <p:cNvPr id="37" name="Right Arrow 84">
            <a:extLst>
              <a:ext uri="{FF2B5EF4-FFF2-40B4-BE49-F238E27FC236}">
                <a16:creationId xmlns:a16="http://schemas.microsoft.com/office/drawing/2014/main" id="{B0375A14-3A4E-A8FC-1E9C-C019EBF0509A}"/>
              </a:ext>
            </a:extLst>
          </p:cNvPr>
          <p:cNvSpPr/>
          <p:nvPr/>
        </p:nvSpPr>
        <p:spPr>
          <a:xfrm>
            <a:off x="4141871" y="3484003"/>
            <a:ext cx="346703" cy="128615"/>
          </a:xfrm>
          <a:prstGeom prst="rightArrow">
            <a:avLst/>
          </a:prstGeom>
          <a:solidFill>
            <a:srgbClr val="F79646">
              <a:lumMod val="75000"/>
            </a:srgbClr>
          </a:solidFill>
          <a:ln w="25400" cap="flat" cmpd="sng" algn="ctr">
            <a:solidFill>
              <a:srgbClr val="F79646">
                <a:lumMod val="75000"/>
              </a:srgbClr>
            </a:solidFill>
            <a:prstDash val="solid"/>
          </a:ln>
          <a:effectLst/>
        </p:spPr>
        <p:txBody>
          <a:bodyPr rtlCol="0" anchor="ctr"/>
          <a:lstStyle/>
          <a:p>
            <a:pPr algn="ctr">
              <a:defRPr/>
            </a:pPr>
            <a:endParaRPr lang="en-US" kern="0">
              <a:solidFill>
                <a:prstClr val="white"/>
              </a:solidFill>
              <a:latin typeface="Calibri"/>
            </a:endParaRPr>
          </a:p>
        </p:txBody>
      </p:sp>
      <p:sp>
        <p:nvSpPr>
          <p:cNvPr id="38" name="Rectangle 85">
            <a:extLst>
              <a:ext uri="{FF2B5EF4-FFF2-40B4-BE49-F238E27FC236}">
                <a16:creationId xmlns:a16="http://schemas.microsoft.com/office/drawing/2014/main" id="{F8CAAE98-6114-DA02-F0F8-71FE63A39419}"/>
              </a:ext>
            </a:extLst>
          </p:cNvPr>
          <p:cNvSpPr/>
          <p:nvPr/>
        </p:nvSpPr>
        <p:spPr>
          <a:xfrm>
            <a:off x="6983731" y="3065326"/>
            <a:ext cx="1165982" cy="1085850"/>
          </a:xfrm>
          <a:prstGeom prst="rect">
            <a:avLst/>
          </a:prstGeom>
          <a:solidFill>
            <a:sysClr val="window" lastClr="FFFFFF">
              <a:lumMod val="75000"/>
            </a:sysClr>
          </a:solidFill>
          <a:ln w="25400" cap="flat" cmpd="sng" algn="ctr">
            <a:noFill/>
            <a:prstDash val="solid"/>
          </a:ln>
          <a:effectLst/>
        </p:spPr>
        <p:txBody>
          <a:bodyPr rtlCol="0" anchor="ctr"/>
          <a:lstStyle/>
          <a:p>
            <a:pPr algn="ctr">
              <a:defRPr/>
            </a:pPr>
            <a:endParaRPr lang="en-US" kern="0">
              <a:solidFill>
                <a:prstClr val="white"/>
              </a:solidFill>
              <a:latin typeface="Calibri"/>
            </a:endParaRPr>
          </a:p>
        </p:txBody>
      </p:sp>
      <p:sp>
        <p:nvSpPr>
          <p:cNvPr id="39" name="Rectangle 86">
            <a:extLst>
              <a:ext uri="{FF2B5EF4-FFF2-40B4-BE49-F238E27FC236}">
                <a16:creationId xmlns:a16="http://schemas.microsoft.com/office/drawing/2014/main" id="{9A918EE7-2EDD-296C-028E-A38B3FE16C05}"/>
              </a:ext>
            </a:extLst>
          </p:cNvPr>
          <p:cNvSpPr/>
          <p:nvPr/>
        </p:nvSpPr>
        <p:spPr>
          <a:xfrm>
            <a:off x="2750220" y="3069692"/>
            <a:ext cx="1165982" cy="1085850"/>
          </a:xfrm>
          <a:prstGeom prst="rect">
            <a:avLst/>
          </a:prstGeom>
          <a:solidFill>
            <a:sysClr val="window" lastClr="FFFFFF">
              <a:lumMod val="75000"/>
            </a:sysClr>
          </a:solidFill>
          <a:ln w="25400" cap="flat" cmpd="sng" algn="ctr">
            <a:noFill/>
            <a:prstDash val="solid"/>
          </a:ln>
          <a:effectLst/>
        </p:spPr>
        <p:txBody>
          <a:bodyPr rtlCol="0" anchor="ctr"/>
          <a:lstStyle/>
          <a:p>
            <a:pPr algn="ctr">
              <a:defRPr/>
            </a:pPr>
            <a:endParaRPr lang="en-US" kern="0">
              <a:solidFill>
                <a:prstClr val="white"/>
              </a:solidFill>
              <a:latin typeface="Calibri"/>
            </a:endParaRPr>
          </a:p>
        </p:txBody>
      </p:sp>
      <p:sp>
        <p:nvSpPr>
          <p:cNvPr id="46" name="Rectangle 87">
            <a:extLst>
              <a:ext uri="{FF2B5EF4-FFF2-40B4-BE49-F238E27FC236}">
                <a16:creationId xmlns:a16="http://schemas.microsoft.com/office/drawing/2014/main" id="{AC63E6BD-8916-D657-9B92-F65F9291AB21}"/>
              </a:ext>
            </a:extLst>
          </p:cNvPr>
          <p:cNvSpPr/>
          <p:nvPr/>
        </p:nvSpPr>
        <p:spPr>
          <a:xfrm>
            <a:off x="1573923" y="3069692"/>
            <a:ext cx="1165982" cy="1085850"/>
          </a:xfrm>
          <a:prstGeom prst="rect">
            <a:avLst/>
          </a:prstGeom>
          <a:solidFill>
            <a:srgbClr val="D7FFB3"/>
          </a:solidFill>
          <a:ln w="25400" cap="flat" cmpd="sng" algn="ctr">
            <a:noFill/>
            <a:prstDash val="solid"/>
          </a:ln>
          <a:effectLst/>
        </p:spPr>
        <p:txBody>
          <a:bodyPr rtlCol="0" anchor="ctr"/>
          <a:lstStyle/>
          <a:p>
            <a:pPr algn="ctr">
              <a:defRPr/>
            </a:pPr>
            <a:endParaRPr lang="en-US" kern="0">
              <a:solidFill>
                <a:prstClr val="white"/>
              </a:solidFill>
              <a:latin typeface="Calibri"/>
            </a:endParaRPr>
          </a:p>
        </p:txBody>
      </p:sp>
      <p:sp>
        <p:nvSpPr>
          <p:cNvPr id="47" name="Rectangle 88">
            <a:extLst>
              <a:ext uri="{FF2B5EF4-FFF2-40B4-BE49-F238E27FC236}">
                <a16:creationId xmlns:a16="http://schemas.microsoft.com/office/drawing/2014/main" id="{92E45F0D-DB22-D40C-495C-45DFE8D9D4FD}"/>
              </a:ext>
            </a:extLst>
          </p:cNvPr>
          <p:cNvSpPr/>
          <p:nvPr/>
        </p:nvSpPr>
        <p:spPr>
          <a:xfrm>
            <a:off x="4712081" y="3075656"/>
            <a:ext cx="1165982" cy="1085850"/>
          </a:xfrm>
          <a:prstGeom prst="rect">
            <a:avLst/>
          </a:prstGeom>
          <a:solidFill>
            <a:srgbClr val="D7FFB3"/>
          </a:solidFill>
          <a:ln w="25400" cap="flat" cmpd="sng" algn="ctr">
            <a:noFill/>
            <a:prstDash val="solid"/>
          </a:ln>
          <a:effectLst/>
        </p:spPr>
        <p:txBody>
          <a:bodyPr rtlCol="0" anchor="ctr"/>
          <a:lstStyle/>
          <a:p>
            <a:pPr algn="ctr">
              <a:defRPr/>
            </a:pPr>
            <a:endParaRPr lang="en-US" kern="0">
              <a:solidFill>
                <a:prstClr val="white"/>
              </a:solidFill>
              <a:latin typeface="Calibri"/>
            </a:endParaRPr>
          </a:p>
        </p:txBody>
      </p:sp>
      <p:sp>
        <p:nvSpPr>
          <p:cNvPr id="48" name="Rectangle 89">
            <a:extLst>
              <a:ext uri="{FF2B5EF4-FFF2-40B4-BE49-F238E27FC236}">
                <a16:creationId xmlns:a16="http://schemas.microsoft.com/office/drawing/2014/main" id="{B8704823-A65C-C7FF-6B53-1D0075C5CDCE}"/>
              </a:ext>
            </a:extLst>
          </p:cNvPr>
          <p:cNvSpPr/>
          <p:nvPr/>
        </p:nvSpPr>
        <p:spPr>
          <a:xfrm>
            <a:off x="1573924" y="3069692"/>
            <a:ext cx="2336315" cy="1085850"/>
          </a:xfrm>
          <a:prstGeom prst="rect">
            <a:avLst/>
          </a:prstGeom>
          <a:noFill/>
          <a:ln w="254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cxnSp>
        <p:nvCxnSpPr>
          <p:cNvPr id="49" name="Straight Connector 90">
            <a:extLst>
              <a:ext uri="{FF2B5EF4-FFF2-40B4-BE49-F238E27FC236}">
                <a16:creationId xmlns:a16="http://schemas.microsoft.com/office/drawing/2014/main" id="{DADF8FC6-DE0B-C954-79E1-728AA1DA838A}"/>
              </a:ext>
            </a:extLst>
          </p:cNvPr>
          <p:cNvCxnSpPr>
            <a:stCxn id="48" idx="0"/>
            <a:endCxn id="48" idx="2"/>
          </p:cNvCxnSpPr>
          <p:nvPr/>
        </p:nvCxnSpPr>
        <p:spPr>
          <a:xfrm>
            <a:off x="2742081" y="3069692"/>
            <a:ext cx="0" cy="1085850"/>
          </a:xfrm>
          <a:prstGeom prst="line">
            <a:avLst/>
          </a:prstGeom>
          <a:noFill/>
          <a:ln w="25400" cap="flat" cmpd="sng" algn="ctr">
            <a:solidFill>
              <a:sysClr val="windowText" lastClr="000000"/>
            </a:solidFill>
            <a:prstDash val="dashDot"/>
          </a:ln>
          <a:effectLst/>
        </p:spPr>
      </p:cxnSp>
      <p:sp>
        <p:nvSpPr>
          <p:cNvPr id="50" name="TextBox 91">
            <a:extLst>
              <a:ext uri="{FF2B5EF4-FFF2-40B4-BE49-F238E27FC236}">
                <a16:creationId xmlns:a16="http://schemas.microsoft.com/office/drawing/2014/main" id="{4023C514-60F7-3048-6CE4-4C23D1BDB100}"/>
              </a:ext>
            </a:extLst>
          </p:cNvPr>
          <p:cNvSpPr txBox="1"/>
          <p:nvPr/>
        </p:nvSpPr>
        <p:spPr>
          <a:xfrm>
            <a:off x="1662699" y="3173544"/>
            <a:ext cx="398242" cy="274691"/>
          </a:xfrm>
          <a:prstGeom prst="rect">
            <a:avLst/>
          </a:prstGeom>
          <a:noFill/>
          <a:effectLst/>
        </p:spPr>
        <p:txBody>
          <a:bodyPr wrap="square" lIns="0" tIns="0" rIns="0" bIns="0" rtlCol="0">
            <a:spAutoFit/>
          </a:bodyPr>
          <a:lstStyle/>
          <a:p>
            <a:pPr>
              <a:lnSpc>
                <a:spcPct val="50000"/>
              </a:lnSpc>
            </a:pPr>
            <a:r>
              <a:rPr lang="en-US" sz="3000" dirty="0">
                <a:solidFill>
                  <a:prstClr val="black"/>
                </a:solidFill>
                <a:latin typeface="Calibri"/>
              </a:rPr>
              <a:t>S</a:t>
            </a:r>
          </a:p>
        </p:txBody>
      </p:sp>
      <p:sp>
        <p:nvSpPr>
          <p:cNvPr id="51" name="TextBox 92">
            <a:extLst>
              <a:ext uri="{FF2B5EF4-FFF2-40B4-BE49-F238E27FC236}">
                <a16:creationId xmlns:a16="http://schemas.microsoft.com/office/drawing/2014/main" id="{D1D6E539-9E16-62C4-A51C-231AB29B8526}"/>
              </a:ext>
            </a:extLst>
          </p:cNvPr>
          <p:cNvSpPr txBox="1"/>
          <p:nvPr/>
        </p:nvSpPr>
        <p:spPr>
          <a:xfrm>
            <a:off x="3574174" y="3137765"/>
            <a:ext cx="418052" cy="367024"/>
          </a:xfrm>
          <a:prstGeom prst="rect">
            <a:avLst/>
          </a:prstGeom>
          <a:noFill/>
          <a:effectLst/>
        </p:spPr>
        <p:txBody>
          <a:bodyPr wrap="square" rtlCol="0">
            <a:spAutoFit/>
          </a:bodyPr>
          <a:lstStyle/>
          <a:p>
            <a:pPr algn="ctr">
              <a:lnSpc>
                <a:spcPct val="50000"/>
              </a:lnSpc>
            </a:pPr>
            <a:r>
              <a:rPr lang="en-US" sz="3000" dirty="0">
                <a:solidFill>
                  <a:srgbClr val="000099"/>
                </a:solidFill>
                <a:latin typeface="Calibri"/>
              </a:rPr>
              <a:t>T</a:t>
            </a:r>
          </a:p>
        </p:txBody>
      </p:sp>
      <p:sp>
        <p:nvSpPr>
          <p:cNvPr id="52" name="Rectangle 93">
            <a:extLst>
              <a:ext uri="{FF2B5EF4-FFF2-40B4-BE49-F238E27FC236}">
                <a16:creationId xmlns:a16="http://schemas.microsoft.com/office/drawing/2014/main" id="{98C663C8-F627-B390-7098-5001DDB6A86A}"/>
              </a:ext>
            </a:extLst>
          </p:cNvPr>
          <p:cNvSpPr/>
          <p:nvPr/>
        </p:nvSpPr>
        <p:spPr>
          <a:xfrm>
            <a:off x="4706119" y="3069692"/>
            <a:ext cx="1165982" cy="1085850"/>
          </a:xfrm>
          <a:prstGeom prst="rect">
            <a:avLst/>
          </a:prstGeom>
          <a:noFill/>
          <a:ln w="254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sp>
        <p:nvSpPr>
          <p:cNvPr id="53" name="TextBox 94">
            <a:extLst>
              <a:ext uri="{FF2B5EF4-FFF2-40B4-BE49-F238E27FC236}">
                <a16:creationId xmlns:a16="http://schemas.microsoft.com/office/drawing/2014/main" id="{0D0BD3A0-A82B-E601-F60D-F48B587E16FE}"/>
              </a:ext>
            </a:extLst>
          </p:cNvPr>
          <p:cNvSpPr txBox="1"/>
          <p:nvPr/>
        </p:nvSpPr>
        <p:spPr>
          <a:xfrm>
            <a:off x="4750521" y="3143728"/>
            <a:ext cx="174065" cy="367024"/>
          </a:xfrm>
          <a:prstGeom prst="rect">
            <a:avLst/>
          </a:prstGeom>
          <a:noFill/>
          <a:effectLst/>
        </p:spPr>
        <p:txBody>
          <a:bodyPr wrap="square" rtlCol="0">
            <a:spAutoFit/>
          </a:bodyPr>
          <a:lstStyle/>
          <a:p>
            <a:pPr algn="ctr">
              <a:lnSpc>
                <a:spcPct val="50000"/>
              </a:lnSpc>
            </a:pPr>
            <a:r>
              <a:rPr lang="en-US" sz="3000" dirty="0">
                <a:solidFill>
                  <a:prstClr val="black"/>
                </a:solidFill>
                <a:latin typeface="Calibri"/>
              </a:rPr>
              <a:t>S</a:t>
            </a:r>
          </a:p>
        </p:txBody>
      </p:sp>
      <p:sp>
        <p:nvSpPr>
          <p:cNvPr id="54" name="Rectangle 96">
            <a:extLst>
              <a:ext uri="{FF2B5EF4-FFF2-40B4-BE49-F238E27FC236}">
                <a16:creationId xmlns:a16="http://schemas.microsoft.com/office/drawing/2014/main" id="{C0CFE0A5-52D6-9600-4836-B9A3B5C45E32}"/>
              </a:ext>
            </a:extLst>
          </p:cNvPr>
          <p:cNvSpPr/>
          <p:nvPr/>
        </p:nvSpPr>
        <p:spPr>
          <a:xfrm>
            <a:off x="6980377" y="3065326"/>
            <a:ext cx="1165982" cy="1085850"/>
          </a:xfrm>
          <a:prstGeom prst="rect">
            <a:avLst/>
          </a:prstGeom>
          <a:noFill/>
          <a:ln w="254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sp>
        <p:nvSpPr>
          <p:cNvPr id="55" name="TextBox 97">
            <a:extLst>
              <a:ext uri="{FF2B5EF4-FFF2-40B4-BE49-F238E27FC236}">
                <a16:creationId xmlns:a16="http://schemas.microsoft.com/office/drawing/2014/main" id="{27A175BA-3AC9-ED8B-0CC5-E4D6D8ACCEBB}"/>
              </a:ext>
            </a:extLst>
          </p:cNvPr>
          <p:cNvSpPr txBox="1"/>
          <p:nvPr/>
        </p:nvSpPr>
        <p:spPr>
          <a:xfrm>
            <a:off x="7918983" y="3135697"/>
            <a:ext cx="174065" cy="367024"/>
          </a:xfrm>
          <a:prstGeom prst="rect">
            <a:avLst/>
          </a:prstGeom>
          <a:noFill/>
          <a:effectLst/>
        </p:spPr>
        <p:txBody>
          <a:bodyPr wrap="square" rtlCol="0">
            <a:spAutoFit/>
          </a:bodyPr>
          <a:lstStyle/>
          <a:p>
            <a:pPr algn="ctr">
              <a:lnSpc>
                <a:spcPct val="50000"/>
              </a:lnSpc>
            </a:pPr>
            <a:r>
              <a:rPr lang="en-US" sz="3000" dirty="0">
                <a:solidFill>
                  <a:srgbClr val="000099"/>
                </a:solidFill>
                <a:latin typeface="Calibri"/>
              </a:rPr>
              <a:t>T</a:t>
            </a:r>
          </a:p>
        </p:txBody>
      </p:sp>
      <p:sp>
        <p:nvSpPr>
          <p:cNvPr id="56" name="TextBox 102">
            <a:extLst>
              <a:ext uri="{FF2B5EF4-FFF2-40B4-BE49-F238E27FC236}">
                <a16:creationId xmlns:a16="http://schemas.microsoft.com/office/drawing/2014/main" id="{D12D1DD3-77B9-EC1D-6EF5-EA393CABEE9F}"/>
              </a:ext>
            </a:extLst>
          </p:cNvPr>
          <p:cNvSpPr txBox="1"/>
          <p:nvPr/>
        </p:nvSpPr>
        <p:spPr>
          <a:xfrm>
            <a:off x="6222738" y="3296571"/>
            <a:ext cx="263854" cy="507831"/>
          </a:xfrm>
          <a:prstGeom prst="rect">
            <a:avLst/>
          </a:prstGeom>
          <a:noFill/>
        </p:spPr>
        <p:txBody>
          <a:bodyPr wrap="square" lIns="0" tIns="0" rIns="0" bIns="0" rtlCol="0">
            <a:spAutoFit/>
          </a:bodyPr>
          <a:lstStyle/>
          <a:p>
            <a:pPr algn="ctr"/>
            <a:r>
              <a:rPr lang="en-US" sz="3300" dirty="0">
                <a:solidFill>
                  <a:srgbClr val="F79646">
                    <a:lumMod val="75000"/>
                  </a:srgbClr>
                </a:solidFill>
                <a:latin typeface="Calibri"/>
              </a:rPr>
              <a:t>+</a:t>
            </a:r>
          </a:p>
        </p:txBody>
      </p:sp>
      <p:grpSp>
        <p:nvGrpSpPr>
          <p:cNvPr id="57" name="组合 56">
            <a:extLst>
              <a:ext uri="{FF2B5EF4-FFF2-40B4-BE49-F238E27FC236}">
                <a16:creationId xmlns:a16="http://schemas.microsoft.com/office/drawing/2014/main" id="{30A5CEAE-4ED4-A9E0-9AD0-EB3D01B917BF}"/>
              </a:ext>
            </a:extLst>
          </p:cNvPr>
          <p:cNvGrpSpPr/>
          <p:nvPr/>
        </p:nvGrpSpPr>
        <p:grpSpPr>
          <a:xfrm>
            <a:off x="2209536" y="3241143"/>
            <a:ext cx="1422958" cy="781617"/>
            <a:chOff x="2950519" y="4826198"/>
            <a:chExt cx="1897277" cy="1042156"/>
          </a:xfrm>
        </p:grpSpPr>
        <p:sp>
          <p:nvSpPr>
            <p:cNvPr id="58" name="TextBox 101">
              <a:extLst>
                <a:ext uri="{FF2B5EF4-FFF2-40B4-BE49-F238E27FC236}">
                  <a16:creationId xmlns:a16="http://schemas.microsoft.com/office/drawing/2014/main" id="{8CFC49FC-07D9-E09C-2C9D-836F85A7A22E}"/>
                </a:ext>
              </a:extLst>
            </p:cNvPr>
            <p:cNvSpPr txBox="1"/>
            <p:nvPr/>
          </p:nvSpPr>
          <p:spPr>
            <a:xfrm>
              <a:off x="2950519" y="5046847"/>
              <a:ext cx="557403" cy="379507"/>
            </a:xfrm>
            <a:prstGeom prst="rect">
              <a:avLst/>
            </a:prstGeom>
            <a:noFill/>
            <a:effectLst/>
          </p:spPr>
          <p:txBody>
            <a:bodyPr wrap="square" rtlCol="0">
              <a:spAutoFit/>
            </a:bodyPr>
            <a:lstStyle/>
            <a:p>
              <a:pPr algn="ctr">
                <a:lnSpc>
                  <a:spcPct val="50000"/>
                </a:lnSpc>
              </a:pPr>
              <a:r>
                <a:rPr lang="en-US" sz="2100" dirty="0">
                  <a:solidFill>
                    <a:prstClr val="black"/>
                  </a:solidFill>
                  <a:latin typeface="Calibri"/>
                </a:rPr>
                <a:t>p</a:t>
              </a:r>
            </a:p>
          </p:txBody>
        </p:sp>
        <p:sp>
          <p:nvSpPr>
            <p:cNvPr id="59" name="Freeform 103">
              <a:extLst>
                <a:ext uri="{FF2B5EF4-FFF2-40B4-BE49-F238E27FC236}">
                  <a16:creationId xmlns:a16="http://schemas.microsoft.com/office/drawing/2014/main" id="{FC39D6B4-6FB9-A124-291D-FAB34329ECF9}"/>
                </a:ext>
              </a:extLst>
            </p:cNvPr>
            <p:cNvSpPr/>
            <p:nvPr/>
          </p:nvSpPr>
          <p:spPr>
            <a:xfrm>
              <a:off x="3004845" y="4826198"/>
              <a:ext cx="968829" cy="859971"/>
            </a:xfrm>
            <a:custGeom>
              <a:avLst/>
              <a:gdLst>
                <a:gd name="connsiteX0" fmla="*/ 466819 w 1272362"/>
                <a:gd name="connsiteY0" fmla="*/ 0 h 1360714"/>
                <a:gd name="connsiteX1" fmla="*/ 466819 w 1272362"/>
                <a:gd name="connsiteY1" fmla="*/ 0 h 1360714"/>
                <a:gd name="connsiteX2" fmla="*/ 695419 w 1272362"/>
                <a:gd name="connsiteY2" fmla="*/ 21772 h 1360714"/>
                <a:gd name="connsiteX3" fmla="*/ 738962 w 1272362"/>
                <a:gd name="connsiteY3" fmla="*/ 32657 h 1360714"/>
                <a:gd name="connsiteX4" fmla="*/ 836933 w 1272362"/>
                <a:gd name="connsiteY4" fmla="*/ 54429 h 1360714"/>
                <a:gd name="connsiteX5" fmla="*/ 869590 w 1272362"/>
                <a:gd name="connsiteY5" fmla="*/ 76200 h 1360714"/>
                <a:gd name="connsiteX6" fmla="*/ 880476 w 1272362"/>
                <a:gd name="connsiteY6" fmla="*/ 108857 h 1360714"/>
                <a:gd name="connsiteX7" fmla="*/ 913133 w 1272362"/>
                <a:gd name="connsiteY7" fmla="*/ 119743 h 1360714"/>
                <a:gd name="connsiteX8" fmla="*/ 967562 w 1272362"/>
                <a:gd name="connsiteY8" fmla="*/ 163286 h 1360714"/>
                <a:gd name="connsiteX9" fmla="*/ 1000219 w 1272362"/>
                <a:gd name="connsiteY9" fmla="*/ 185057 h 1360714"/>
                <a:gd name="connsiteX10" fmla="*/ 1043762 w 1272362"/>
                <a:gd name="connsiteY10" fmla="*/ 228600 h 1360714"/>
                <a:gd name="connsiteX11" fmla="*/ 1109076 w 1272362"/>
                <a:gd name="connsiteY11" fmla="*/ 272143 h 1360714"/>
                <a:gd name="connsiteX12" fmla="*/ 1119962 w 1272362"/>
                <a:gd name="connsiteY12" fmla="*/ 304800 h 1360714"/>
                <a:gd name="connsiteX13" fmla="*/ 1163504 w 1272362"/>
                <a:gd name="connsiteY13" fmla="*/ 359229 h 1360714"/>
                <a:gd name="connsiteX14" fmla="*/ 1185276 w 1272362"/>
                <a:gd name="connsiteY14" fmla="*/ 391886 h 1360714"/>
                <a:gd name="connsiteX15" fmla="*/ 1207047 w 1272362"/>
                <a:gd name="connsiteY15" fmla="*/ 468086 h 1360714"/>
                <a:gd name="connsiteX16" fmla="*/ 1228819 w 1272362"/>
                <a:gd name="connsiteY16" fmla="*/ 489857 h 1360714"/>
                <a:gd name="connsiteX17" fmla="*/ 1250590 w 1272362"/>
                <a:gd name="connsiteY17" fmla="*/ 555172 h 1360714"/>
                <a:gd name="connsiteX18" fmla="*/ 1261476 w 1272362"/>
                <a:gd name="connsiteY18" fmla="*/ 587829 h 1360714"/>
                <a:gd name="connsiteX19" fmla="*/ 1272362 w 1272362"/>
                <a:gd name="connsiteY19" fmla="*/ 642257 h 1360714"/>
                <a:gd name="connsiteX20" fmla="*/ 1261476 w 1272362"/>
                <a:gd name="connsiteY20" fmla="*/ 979714 h 1360714"/>
                <a:gd name="connsiteX21" fmla="*/ 1250590 w 1272362"/>
                <a:gd name="connsiteY21" fmla="*/ 1023257 h 1360714"/>
                <a:gd name="connsiteX22" fmla="*/ 1228819 w 1272362"/>
                <a:gd name="connsiteY22" fmla="*/ 1045029 h 1360714"/>
                <a:gd name="connsiteX23" fmla="*/ 1174390 w 1272362"/>
                <a:gd name="connsiteY23" fmla="*/ 1143000 h 1360714"/>
                <a:gd name="connsiteX24" fmla="*/ 1152619 w 1272362"/>
                <a:gd name="connsiteY24" fmla="*/ 1175657 h 1360714"/>
                <a:gd name="connsiteX25" fmla="*/ 1130847 w 1272362"/>
                <a:gd name="connsiteY25" fmla="*/ 1197429 h 1360714"/>
                <a:gd name="connsiteX26" fmla="*/ 1076419 w 1272362"/>
                <a:gd name="connsiteY26" fmla="*/ 1251857 h 1360714"/>
                <a:gd name="connsiteX27" fmla="*/ 1011104 w 1272362"/>
                <a:gd name="connsiteY27" fmla="*/ 1273629 h 1360714"/>
                <a:gd name="connsiteX28" fmla="*/ 978447 w 1272362"/>
                <a:gd name="connsiteY28" fmla="*/ 1295400 h 1360714"/>
                <a:gd name="connsiteX29" fmla="*/ 956676 w 1272362"/>
                <a:gd name="connsiteY29" fmla="*/ 1317172 h 1360714"/>
                <a:gd name="connsiteX30" fmla="*/ 858704 w 1272362"/>
                <a:gd name="connsiteY30" fmla="*/ 1328057 h 1360714"/>
                <a:gd name="connsiteX31" fmla="*/ 695419 w 1272362"/>
                <a:gd name="connsiteY31" fmla="*/ 1360714 h 1360714"/>
                <a:gd name="connsiteX32" fmla="*/ 510362 w 1272362"/>
                <a:gd name="connsiteY32" fmla="*/ 1349829 h 1360714"/>
                <a:gd name="connsiteX33" fmla="*/ 477704 w 1272362"/>
                <a:gd name="connsiteY33" fmla="*/ 1338943 h 1360714"/>
                <a:gd name="connsiteX34" fmla="*/ 390619 w 1272362"/>
                <a:gd name="connsiteY34" fmla="*/ 1273629 h 1360714"/>
                <a:gd name="connsiteX35" fmla="*/ 357962 w 1272362"/>
                <a:gd name="connsiteY35" fmla="*/ 1251857 h 1360714"/>
                <a:gd name="connsiteX36" fmla="*/ 336190 w 1272362"/>
                <a:gd name="connsiteY36" fmla="*/ 1230086 h 1360714"/>
                <a:gd name="connsiteX37" fmla="*/ 270876 w 1272362"/>
                <a:gd name="connsiteY37" fmla="*/ 1186543 h 1360714"/>
                <a:gd name="connsiteX38" fmla="*/ 238219 w 1272362"/>
                <a:gd name="connsiteY38" fmla="*/ 1164772 h 1360714"/>
                <a:gd name="connsiteX39" fmla="*/ 205562 w 1272362"/>
                <a:gd name="connsiteY39" fmla="*/ 1153886 h 1360714"/>
                <a:gd name="connsiteX40" fmla="*/ 194676 w 1272362"/>
                <a:gd name="connsiteY40" fmla="*/ 1121229 h 1360714"/>
                <a:gd name="connsiteX41" fmla="*/ 172904 w 1272362"/>
                <a:gd name="connsiteY41" fmla="*/ 1099457 h 1360714"/>
                <a:gd name="connsiteX42" fmla="*/ 151133 w 1272362"/>
                <a:gd name="connsiteY42" fmla="*/ 1034143 h 1360714"/>
                <a:gd name="connsiteX43" fmla="*/ 129362 w 1272362"/>
                <a:gd name="connsiteY43" fmla="*/ 968829 h 1360714"/>
                <a:gd name="connsiteX44" fmla="*/ 118476 w 1272362"/>
                <a:gd name="connsiteY44" fmla="*/ 936172 h 1360714"/>
                <a:gd name="connsiteX45" fmla="*/ 96704 w 1272362"/>
                <a:gd name="connsiteY45" fmla="*/ 859972 h 1360714"/>
                <a:gd name="connsiteX46" fmla="*/ 85819 w 1272362"/>
                <a:gd name="connsiteY46" fmla="*/ 664029 h 1360714"/>
                <a:gd name="connsiteX47" fmla="*/ 118476 w 1272362"/>
                <a:gd name="connsiteY47" fmla="*/ 228600 h 1360714"/>
                <a:gd name="connsiteX48" fmla="*/ 151133 w 1272362"/>
                <a:gd name="connsiteY48" fmla="*/ 206829 h 1360714"/>
                <a:gd name="connsiteX49" fmla="*/ 194676 w 1272362"/>
                <a:gd name="connsiteY49" fmla="*/ 152400 h 1360714"/>
                <a:gd name="connsiteX50" fmla="*/ 238219 w 1272362"/>
                <a:gd name="connsiteY50" fmla="*/ 97972 h 1360714"/>
                <a:gd name="connsiteX51" fmla="*/ 303533 w 1272362"/>
                <a:gd name="connsiteY51" fmla="*/ 65314 h 1360714"/>
                <a:gd name="connsiteX52" fmla="*/ 336190 w 1272362"/>
                <a:gd name="connsiteY52" fmla="*/ 43543 h 1360714"/>
                <a:gd name="connsiteX53" fmla="*/ 412390 w 1272362"/>
                <a:gd name="connsiteY53" fmla="*/ 21772 h 1360714"/>
                <a:gd name="connsiteX54" fmla="*/ 466819 w 1272362"/>
                <a:gd name="connsiteY54" fmla="*/ 0 h 136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72362" h="1360714">
                  <a:moveTo>
                    <a:pt x="466819" y="0"/>
                  </a:moveTo>
                  <a:lnTo>
                    <a:pt x="466819" y="0"/>
                  </a:lnTo>
                  <a:cubicBezTo>
                    <a:pt x="556120" y="6379"/>
                    <a:pt x="613484" y="6875"/>
                    <a:pt x="695419" y="21772"/>
                  </a:cubicBezTo>
                  <a:cubicBezTo>
                    <a:pt x="710139" y="24448"/>
                    <a:pt x="724292" y="29723"/>
                    <a:pt x="738962" y="32657"/>
                  </a:cubicBezTo>
                  <a:cubicBezTo>
                    <a:pt x="766837" y="38232"/>
                    <a:pt x="808685" y="40305"/>
                    <a:pt x="836933" y="54429"/>
                  </a:cubicBezTo>
                  <a:cubicBezTo>
                    <a:pt x="848635" y="60280"/>
                    <a:pt x="858704" y="68943"/>
                    <a:pt x="869590" y="76200"/>
                  </a:cubicBezTo>
                  <a:cubicBezTo>
                    <a:pt x="873219" y="87086"/>
                    <a:pt x="872362" y="100743"/>
                    <a:pt x="880476" y="108857"/>
                  </a:cubicBezTo>
                  <a:cubicBezTo>
                    <a:pt x="888590" y="116971"/>
                    <a:pt x="902870" y="114611"/>
                    <a:pt x="913133" y="119743"/>
                  </a:cubicBezTo>
                  <a:cubicBezTo>
                    <a:pt x="957808" y="142081"/>
                    <a:pt x="933810" y="136285"/>
                    <a:pt x="967562" y="163286"/>
                  </a:cubicBezTo>
                  <a:cubicBezTo>
                    <a:pt x="977778" y="171459"/>
                    <a:pt x="990286" y="176543"/>
                    <a:pt x="1000219" y="185057"/>
                  </a:cubicBezTo>
                  <a:cubicBezTo>
                    <a:pt x="1015804" y="198415"/>
                    <a:pt x="1026683" y="217214"/>
                    <a:pt x="1043762" y="228600"/>
                  </a:cubicBezTo>
                  <a:lnTo>
                    <a:pt x="1109076" y="272143"/>
                  </a:lnTo>
                  <a:cubicBezTo>
                    <a:pt x="1112705" y="283029"/>
                    <a:pt x="1114830" y="294537"/>
                    <a:pt x="1119962" y="304800"/>
                  </a:cubicBezTo>
                  <a:cubicBezTo>
                    <a:pt x="1142297" y="349470"/>
                    <a:pt x="1136506" y="325481"/>
                    <a:pt x="1163504" y="359229"/>
                  </a:cubicBezTo>
                  <a:cubicBezTo>
                    <a:pt x="1171677" y="369445"/>
                    <a:pt x="1178019" y="381000"/>
                    <a:pt x="1185276" y="391886"/>
                  </a:cubicBezTo>
                  <a:cubicBezTo>
                    <a:pt x="1187308" y="400014"/>
                    <a:pt x="1200356" y="456935"/>
                    <a:pt x="1207047" y="468086"/>
                  </a:cubicBezTo>
                  <a:cubicBezTo>
                    <a:pt x="1212327" y="476887"/>
                    <a:pt x="1221562" y="482600"/>
                    <a:pt x="1228819" y="489857"/>
                  </a:cubicBezTo>
                  <a:lnTo>
                    <a:pt x="1250590" y="555172"/>
                  </a:lnTo>
                  <a:cubicBezTo>
                    <a:pt x="1254219" y="566058"/>
                    <a:pt x="1259226" y="576577"/>
                    <a:pt x="1261476" y="587829"/>
                  </a:cubicBezTo>
                  <a:lnTo>
                    <a:pt x="1272362" y="642257"/>
                  </a:lnTo>
                  <a:cubicBezTo>
                    <a:pt x="1268733" y="754743"/>
                    <a:pt x="1267897" y="867353"/>
                    <a:pt x="1261476" y="979714"/>
                  </a:cubicBezTo>
                  <a:cubicBezTo>
                    <a:pt x="1260622" y="994651"/>
                    <a:pt x="1257281" y="1009875"/>
                    <a:pt x="1250590" y="1023257"/>
                  </a:cubicBezTo>
                  <a:cubicBezTo>
                    <a:pt x="1246000" y="1032437"/>
                    <a:pt x="1236076" y="1037772"/>
                    <a:pt x="1228819" y="1045029"/>
                  </a:cubicBezTo>
                  <a:cubicBezTo>
                    <a:pt x="1209658" y="1102510"/>
                    <a:pt x="1224298" y="1068137"/>
                    <a:pt x="1174390" y="1143000"/>
                  </a:cubicBezTo>
                  <a:cubicBezTo>
                    <a:pt x="1167133" y="1153886"/>
                    <a:pt x="1161870" y="1166406"/>
                    <a:pt x="1152619" y="1175657"/>
                  </a:cubicBezTo>
                  <a:cubicBezTo>
                    <a:pt x="1145362" y="1182914"/>
                    <a:pt x="1137258" y="1189415"/>
                    <a:pt x="1130847" y="1197429"/>
                  </a:cubicBezTo>
                  <a:cubicBezTo>
                    <a:pt x="1104821" y="1229962"/>
                    <a:pt x="1116960" y="1233839"/>
                    <a:pt x="1076419" y="1251857"/>
                  </a:cubicBezTo>
                  <a:cubicBezTo>
                    <a:pt x="1055448" y="1261178"/>
                    <a:pt x="1030199" y="1260899"/>
                    <a:pt x="1011104" y="1273629"/>
                  </a:cubicBezTo>
                  <a:cubicBezTo>
                    <a:pt x="1000218" y="1280886"/>
                    <a:pt x="988663" y="1287227"/>
                    <a:pt x="978447" y="1295400"/>
                  </a:cubicBezTo>
                  <a:cubicBezTo>
                    <a:pt x="970433" y="1301811"/>
                    <a:pt x="966578" y="1314472"/>
                    <a:pt x="956676" y="1317172"/>
                  </a:cubicBezTo>
                  <a:cubicBezTo>
                    <a:pt x="924976" y="1325818"/>
                    <a:pt x="891361" y="1324429"/>
                    <a:pt x="858704" y="1328057"/>
                  </a:cubicBezTo>
                  <a:cubicBezTo>
                    <a:pt x="762218" y="1360220"/>
                    <a:pt x="816199" y="1347295"/>
                    <a:pt x="695419" y="1360714"/>
                  </a:cubicBezTo>
                  <a:cubicBezTo>
                    <a:pt x="633733" y="1357086"/>
                    <a:pt x="571848" y="1355977"/>
                    <a:pt x="510362" y="1349829"/>
                  </a:cubicBezTo>
                  <a:cubicBezTo>
                    <a:pt x="498944" y="1348687"/>
                    <a:pt x="486884" y="1345828"/>
                    <a:pt x="477704" y="1338943"/>
                  </a:cubicBezTo>
                  <a:cubicBezTo>
                    <a:pt x="377638" y="1263893"/>
                    <a:pt x="464399" y="1298221"/>
                    <a:pt x="390619" y="1273629"/>
                  </a:cubicBezTo>
                  <a:cubicBezTo>
                    <a:pt x="379733" y="1266372"/>
                    <a:pt x="368178" y="1260030"/>
                    <a:pt x="357962" y="1251857"/>
                  </a:cubicBezTo>
                  <a:cubicBezTo>
                    <a:pt x="349948" y="1245446"/>
                    <a:pt x="344401" y="1236244"/>
                    <a:pt x="336190" y="1230086"/>
                  </a:cubicBezTo>
                  <a:cubicBezTo>
                    <a:pt x="315257" y="1214387"/>
                    <a:pt x="292647" y="1201057"/>
                    <a:pt x="270876" y="1186543"/>
                  </a:cubicBezTo>
                  <a:cubicBezTo>
                    <a:pt x="259990" y="1179286"/>
                    <a:pt x="250630" y="1168909"/>
                    <a:pt x="238219" y="1164772"/>
                  </a:cubicBezTo>
                  <a:lnTo>
                    <a:pt x="205562" y="1153886"/>
                  </a:lnTo>
                  <a:cubicBezTo>
                    <a:pt x="201933" y="1143000"/>
                    <a:pt x="200580" y="1131068"/>
                    <a:pt x="194676" y="1121229"/>
                  </a:cubicBezTo>
                  <a:cubicBezTo>
                    <a:pt x="189395" y="1112428"/>
                    <a:pt x="177494" y="1108637"/>
                    <a:pt x="172904" y="1099457"/>
                  </a:cubicBezTo>
                  <a:cubicBezTo>
                    <a:pt x="162641" y="1078931"/>
                    <a:pt x="158390" y="1055914"/>
                    <a:pt x="151133" y="1034143"/>
                  </a:cubicBezTo>
                  <a:lnTo>
                    <a:pt x="129362" y="968829"/>
                  </a:lnTo>
                  <a:cubicBezTo>
                    <a:pt x="125733" y="957943"/>
                    <a:pt x="121259" y="947304"/>
                    <a:pt x="118476" y="936172"/>
                  </a:cubicBezTo>
                  <a:cubicBezTo>
                    <a:pt x="104807" y="881497"/>
                    <a:pt x="112321" y="906822"/>
                    <a:pt x="96704" y="859972"/>
                  </a:cubicBezTo>
                  <a:cubicBezTo>
                    <a:pt x="93076" y="794658"/>
                    <a:pt x="85819" y="729444"/>
                    <a:pt x="85819" y="664029"/>
                  </a:cubicBezTo>
                  <a:cubicBezTo>
                    <a:pt x="85819" y="569719"/>
                    <a:pt x="0" y="323380"/>
                    <a:pt x="118476" y="228600"/>
                  </a:cubicBezTo>
                  <a:cubicBezTo>
                    <a:pt x="128692" y="220427"/>
                    <a:pt x="140247" y="214086"/>
                    <a:pt x="151133" y="206829"/>
                  </a:cubicBezTo>
                  <a:cubicBezTo>
                    <a:pt x="172326" y="143252"/>
                    <a:pt x="145437" y="201640"/>
                    <a:pt x="194676" y="152400"/>
                  </a:cubicBezTo>
                  <a:cubicBezTo>
                    <a:pt x="251259" y="95816"/>
                    <a:pt x="184353" y="141065"/>
                    <a:pt x="238219" y="97972"/>
                  </a:cubicBezTo>
                  <a:cubicBezTo>
                    <a:pt x="290216" y="56375"/>
                    <a:pt x="249876" y="92143"/>
                    <a:pt x="303533" y="65314"/>
                  </a:cubicBezTo>
                  <a:cubicBezTo>
                    <a:pt x="315235" y="59463"/>
                    <a:pt x="324488" y="49394"/>
                    <a:pt x="336190" y="43543"/>
                  </a:cubicBezTo>
                  <a:cubicBezTo>
                    <a:pt x="353595" y="34840"/>
                    <a:pt x="396106" y="26424"/>
                    <a:pt x="412390" y="21772"/>
                  </a:cubicBezTo>
                  <a:cubicBezTo>
                    <a:pt x="443774" y="12805"/>
                    <a:pt x="457748" y="3629"/>
                    <a:pt x="466819" y="0"/>
                  </a:cubicBezTo>
                  <a:close/>
                </a:path>
              </a:pathLst>
            </a:custGeom>
            <a:noFill/>
            <a:ln w="9525"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grpSp>
          <p:nvGrpSpPr>
            <p:cNvPr id="60" name="Group 8">
              <a:extLst>
                <a:ext uri="{FF2B5EF4-FFF2-40B4-BE49-F238E27FC236}">
                  <a16:creationId xmlns:a16="http://schemas.microsoft.com/office/drawing/2014/main" id="{30983192-66C5-3F0A-D142-A10ADAD56CE4}"/>
                </a:ext>
              </a:extLst>
            </p:cNvPr>
            <p:cNvGrpSpPr/>
            <p:nvPr/>
          </p:nvGrpSpPr>
          <p:grpSpPr>
            <a:xfrm>
              <a:off x="3762096" y="4953954"/>
              <a:ext cx="1085700" cy="914400"/>
              <a:chOff x="7864160" y="1354907"/>
              <a:chExt cx="1085700" cy="914400"/>
            </a:xfrm>
          </p:grpSpPr>
          <p:sp>
            <p:nvSpPr>
              <p:cNvPr id="61" name="TextBox 99">
                <a:extLst>
                  <a:ext uri="{FF2B5EF4-FFF2-40B4-BE49-F238E27FC236}">
                    <a16:creationId xmlns:a16="http://schemas.microsoft.com/office/drawing/2014/main" id="{C6123BEE-3BC9-194B-230B-4A1DCFE28416}"/>
                  </a:ext>
                </a:extLst>
              </p:cNvPr>
              <p:cNvSpPr txBox="1"/>
              <p:nvPr/>
            </p:nvSpPr>
            <p:spPr>
              <a:xfrm>
                <a:off x="8392457" y="1496763"/>
                <a:ext cx="557403" cy="379507"/>
              </a:xfrm>
              <a:prstGeom prst="rect">
                <a:avLst/>
              </a:prstGeom>
              <a:noFill/>
              <a:effectLst/>
            </p:spPr>
            <p:txBody>
              <a:bodyPr wrap="square" rtlCol="0">
                <a:spAutoFit/>
              </a:bodyPr>
              <a:lstStyle/>
              <a:p>
                <a:pPr algn="ctr">
                  <a:lnSpc>
                    <a:spcPct val="50000"/>
                  </a:lnSpc>
                </a:pPr>
                <a:r>
                  <a:rPr lang="en-US" sz="2100" dirty="0">
                    <a:solidFill>
                      <a:prstClr val="black"/>
                    </a:solidFill>
                    <a:latin typeface="Calibri"/>
                  </a:rPr>
                  <a:t>q</a:t>
                </a:r>
              </a:p>
            </p:txBody>
          </p:sp>
          <p:sp>
            <p:nvSpPr>
              <p:cNvPr id="62" name="Freeform 107">
                <a:extLst>
                  <a:ext uri="{FF2B5EF4-FFF2-40B4-BE49-F238E27FC236}">
                    <a16:creationId xmlns:a16="http://schemas.microsoft.com/office/drawing/2014/main" id="{3609682D-74A8-FFB3-6EEC-BBB68BC470E1}"/>
                  </a:ext>
                </a:extLst>
              </p:cNvPr>
              <p:cNvSpPr/>
              <p:nvPr/>
            </p:nvSpPr>
            <p:spPr>
              <a:xfrm>
                <a:off x="7864160" y="1354907"/>
                <a:ext cx="990600" cy="914400"/>
              </a:xfrm>
              <a:custGeom>
                <a:avLst/>
                <a:gdLst>
                  <a:gd name="connsiteX0" fmla="*/ 587829 w 1817915"/>
                  <a:gd name="connsiteY0" fmla="*/ 65314 h 1611086"/>
                  <a:gd name="connsiteX1" fmla="*/ 587829 w 1817915"/>
                  <a:gd name="connsiteY1" fmla="*/ 65314 h 1611086"/>
                  <a:gd name="connsiteX2" fmla="*/ 827315 w 1817915"/>
                  <a:gd name="connsiteY2" fmla="*/ 10886 h 1611086"/>
                  <a:gd name="connsiteX3" fmla="*/ 859972 w 1817915"/>
                  <a:gd name="connsiteY3" fmla="*/ 0 h 1611086"/>
                  <a:gd name="connsiteX4" fmla="*/ 1208315 w 1817915"/>
                  <a:gd name="connsiteY4" fmla="*/ 10886 h 1611086"/>
                  <a:gd name="connsiteX5" fmla="*/ 1284515 w 1817915"/>
                  <a:gd name="connsiteY5" fmla="*/ 32657 h 1611086"/>
                  <a:gd name="connsiteX6" fmla="*/ 1328057 w 1817915"/>
                  <a:gd name="connsiteY6" fmla="*/ 43543 h 1611086"/>
                  <a:gd name="connsiteX7" fmla="*/ 1393372 w 1817915"/>
                  <a:gd name="connsiteY7" fmla="*/ 65314 h 1611086"/>
                  <a:gd name="connsiteX8" fmla="*/ 1415143 w 1817915"/>
                  <a:gd name="connsiteY8" fmla="*/ 87086 h 1611086"/>
                  <a:gd name="connsiteX9" fmla="*/ 1480457 w 1817915"/>
                  <a:gd name="connsiteY9" fmla="*/ 108857 h 1611086"/>
                  <a:gd name="connsiteX10" fmla="*/ 1534886 w 1817915"/>
                  <a:gd name="connsiteY10" fmla="*/ 141514 h 1611086"/>
                  <a:gd name="connsiteX11" fmla="*/ 1589315 w 1817915"/>
                  <a:gd name="connsiteY11" fmla="*/ 174171 h 1611086"/>
                  <a:gd name="connsiteX12" fmla="*/ 1611086 w 1817915"/>
                  <a:gd name="connsiteY12" fmla="*/ 195943 h 1611086"/>
                  <a:gd name="connsiteX13" fmla="*/ 1643743 w 1817915"/>
                  <a:gd name="connsiteY13" fmla="*/ 217714 h 1611086"/>
                  <a:gd name="connsiteX14" fmla="*/ 1665515 w 1817915"/>
                  <a:gd name="connsiteY14" fmla="*/ 250371 h 1611086"/>
                  <a:gd name="connsiteX15" fmla="*/ 1719943 w 1817915"/>
                  <a:gd name="connsiteY15" fmla="*/ 304800 h 1611086"/>
                  <a:gd name="connsiteX16" fmla="*/ 1763486 w 1817915"/>
                  <a:gd name="connsiteY16" fmla="*/ 391886 h 1611086"/>
                  <a:gd name="connsiteX17" fmla="*/ 1785257 w 1817915"/>
                  <a:gd name="connsiteY17" fmla="*/ 457200 h 1611086"/>
                  <a:gd name="connsiteX18" fmla="*/ 1796143 w 1817915"/>
                  <a:gd name="connsiteY18" fmla="*/ 489857 h 1611086"/>
                  <a:gd name="connsiteX19" fmla="*/ 1807029 w 1817915"/>
                  <a:gd name="connsiteY19" fmla="*/ 566057 h 1611086"/>
                  <a:gd name="connsiteX20" fmla="*/ 1817915 w 1817915"/>
                  <a:gd name="connsiteY20" fmla="*/ 609600 h 1611086"/>
                  <a:gd name="connsiteX21" fmla="*/ 1807029 w 1817915"/>
                  <a:gd name="connsiteY21" fmla="*/ 979714 h 1611086"/>
                  <a:gd name="connsiteX22" fmla="*/ 1796143 w 1817915"/>
                  <a:gd name="connsiteY22" fmla="*/ 1023257 h 1611086"/>
                  <a:gd name="connsiteX23" fmla="*/ 1752600 w 1817915"/>
                  <a:gd name="connsiteY23" fmla="*/ 1077686 h 1611086"/>
                  <a:gd name="connsiteX24" fmla="*/ 1709057 w 1817915"/>
                  <a:gd name="connsiteY24" fmla="*/ 1143000 h 1611086"/>
                  <a:gd name="connsiteX25" fmla="*/ 1687286 w 1817915"/>
                  <a:gd name="connsiteY25" fmla="*/ 1175657 h 1611086"/>
                  <a:gd name="connsiteX26" fmla="*/ 1589315 w 1817915"/>
                  <a:gd name="connsiteY26" fmla="*/ 1262743 h 1611086"/>
                  <a:gd name="connsiteX27" fmla="*/ 1556657 w 1817915"/>
                  <a:gd name="connsiteY27" fmla="*/ 1306286 h 1611086"/>
                  <a:gd name="connsiteX28" fmla="*/ 1480457 w 1817915"/>
                  <a:gd name="connsiteY28" fmla="*/ 1349828 h 1611086"/>
                  <a:gd name="connsiteX29" fmla="*/ 1393372 w 1817915"/>
                  <a:gd name="connsiteY29" fmla="*/ 1426028 h 1611086"/>
                  <a:gd name="connsiteX30" fmla="*/ 1360715 w 1817915"/>
                  <a:gd name="connsiteY30" fmla="*/ 1436914 h 1611086"/>
                  <a:gd name="connsiteX31" fmla="*/ 1338943 w 1817915"/>
                  <a:gd name="connsiteY31" fmla="*/ 1458686 h 1611086"/>
                  <a:gd name="connsiteX32" fmla="*/ 1240972 w 1817915"/>
                  <a:gd name="connsiteY32" fmla="*/ 1513114 h 1611086"/>
                  <a:gd name="connsiteX33" fmla="*/ 1186543 w 1817915"/>
                  <a:gd name="connsiteY33" fmla="*/ 1524000 h 1611086"/>
                  <a:gd name="connsiteX34" fmla="*/ 1153886 w 1817915"/>
                  <a:gd name="connsiteY34" fmla="*/ 1545771 h 1611086"/>
                  <a:gd name="connsiteX35" fmla="*/ 1045029 w 1817915"/>
                  <a:gd name="connsiteY35" fmla="*/ 1578428 h 1611086"/>
                  <a:gd name="connsiteX36" fmla="*/ 1012372 w 1817915"/>
                  <a:gd name="connsiteY36" fmla="*/ 1589314 h 1611086"/>
                  <a:gd name="connsiteX37" fmla="*/ 903515 w 1817915"/>
                  <a:gd name="connsiteY37" fmla="*/ 1611086 h 1611086"/>
                  <a:gd name="connsiteX38" fmla="*/ 609600 w 1817915"/>
                  <a:gd name="connsiteY38" fmla="*/ 1600200 h 1611086"/>
                  <a:gd name="connsiteX39" fmla="*/ 566057 w 1817915"/>
                  <a:gd name="connsiteY39" fmla="*/ 1589314 h 1611086"/>
                  <a:gd name="connsiteX40" fmla="*/ 500743 w 1817915"/>
                  <a:gd name="connsiteY40" fmla="*/ 1567543 h 1611086"/>
                  <a:gd name="connsiteX41" fmla="*/ 435429 w 1817915"/>
                  <a:gd name="connsiteY41" fmla="*/ 1524000 h 1611086"/>
                  <a:gd name="connsiteX42" fmla="*/ 402772 w 1817915"/>
                  <a:gd name="connsiteY42" fmla="*/ 1502228 h 1611086"/>
                  <a:gd name="connsiteX43" fmla="*/ 370115 w 1817915"/>
                  <a:gd name="connsiteY43" fmla="*/ 1491343 h 1611086"/>
                  <a:gd name="connsiteX44" fmla="*/ 337457 w 1817915"/>
                  <a:gd name="connsiteY44" fmla="*/ 1469571 h 1611086"/>
                  <a:gd name="connsiteX45" fmla="*/ 239486 w 1817915"/>
                  <a:gd name="connsiteY45" fmla="*/ 1382486 h 1611086"/>
                  <a:gd name="connsiteX46" fmla="*/ 163286 w 1817915"/>
                  <a:gd name="connsiteY46" fmla="*/ 1284514 h 1611086"/>
                  <a:gd name="connsiteX47" fmla="*/ 130629 w 1817915"/>
                  <a:gd name="connsiteY47" fmla="*/ 1251857 h 1611086"/>
                  <a:gd name="connsiteX48" fmla="*/ 97972 w 1817915"/>
                  <a:gd name="connsiteY48" fmla="*/ 1197428 h 1611086"/>
                  <a:gd name="connsiteX49" fmla="*/ 87086 w 1817915"/>
                  <a:gd name="connsiteY49" fmla="*/ 1164771 h 1611086"/>
                  <a:gd name="connsiteX50" fmla="*/ 65315 w 1817915"/>
                  <a:gd name="connsiteY50" fmla="*/ 1132114 h 1611086"/>
                  <a:gd name="connsiteX51" fmla="*/ 32657 w 1817915"/>
                  <a:gd name="connsiteY51" fmla="*/ 1012371 h 1611086"/>
                  <a:gd name="connsiteX52" fmla="*/ 21772 w 1817915"/>
                  <a:gd name="connsiteY52" fmla="*/ 968828 h 1611086"/>
                  <a:gd name="connsiteX53" fmla="*/ 0 w 1817915"/>
                  <a:gd name="connsiteY53" fmla="*/ 903514 h 1611086"/>
                  <a:gd name="connsiteX54" fmla="*/ 10886 w 1817915"/>
                  <a:gd name="connsiteY54" fmla="*/ 522514 h 1611086"/>
                  <a:gd name="connsiteX55" fmla="*/ 43543 w 1817915"/>
                  <a:gd name="connsiteY55" fmla="*/ 457200 h 1611086"/>
                  <a:gd name="connsiteX56" fmla="*/ 65315 w 1817915"/>
                  <a:gd name="connsiteY56" fmla="*/ 435428 h 1611086"/>
                  <a:gd name="connsiteX57" fmla="*/ 87086 w 1817915"/>
                  <a:gd name="connsiteY57" fmla="*/ 402771 h 1611086"/>
                  <a:gd name="connsiteX58" fmla="*/ 119743 w 1817915"/>
                  <a:gd name="connsiteY58" fmla="*/ 381000 h 1611086"/>
                  <a:gd name="connsiteX59" fmla="*/ 141515 w 1817915"/>
                  <a:gd name="connsiteY59" fmla="*/ 359228 h 1611086"/>
                  <a:gd name="connsiteX60" fmla="*/ 174172 w 1817915"/>
                  <a:gd name="connsiteY60" fmla="*/ 337457 h 1611086"/>
                  <a:gd name="connsiteX61" fmla="*/ 261257 w 1817915"/>
                  <a:gd name="connsiteY61" fmla="*/ 272143 h 1611086"/>
                  <a:gd name="connsiteX62" fmla="*/ 304800 w 1817915"/>
                  <a:gd name="connsiteY62" fmla="*/ 206828 h 1611086"/>
                  <a:gd name="connsiteX63" fmla="*/ 359229 w 1817915"/>
                  <a:gd name="connsiteY63" fmla="*/ 152400 h 1611086"/>
                  <a:gd name="connsiteX64" fmla="*/ 381000 w 1817915"/>
                  <a:gd name="connsiteY64" fmla="*/ 130628 h 1611086"/>
                  <a:gd name="connsiteX65" fmla="*/ 511629 w 1817915"/>
                  <a:gd name="connsiteY65" fmla="*/ 87086 h 1611086"/>
                  <a:gd name="connsiteX66" fmla="*/ 576943 w 1817915"/>
                  <a:gd name="connsiteY66" fmla="*/ 65314 h 1611086"/>
                  <a:gd name="connsiteX67" fmla="*/ 587829 w 1817915"/>
                  <a:gd name="connsiteY67" fmla="*/ 65314 h 161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817915" h="1611086">
                    <a:moveTo>
                      <a:pt x="587829" y="65314"/>
                    </a:moveTo>
                    <a:lnTo>
                      <a:pt x="587829" y="65314"/>
                    </a:lnTo>
                    <a:lnTo>
                      <a:pt x="827315" y="10886"/>
                    </a:lnTo>
                    <a:cubicBezTo>
                      <a:pt x="838473" y="8208"/>
                      <a:pt x="848497" y="0"/>
                      <a:pt x="859972" y="0"/>
                    </a:cubicBezTo>
                    <a:cubicBezTo>
                      <a:pt x="976143" y="0"/>
                      <a:pt x="1092201" y="7257"/>
                      <a:pt x="1208315" y="10886"/>
                    </a:cubicBezTo>
                    <a:cubicBezTo>
                      <a:pt x="1344377" y="44900"/>
                      <a:pt x="1175239" y="1435"/>
                      <a:pt x="1284515" y="32657"/>
                    </a:cubicBezTo>
                    <a:cubicBezTo>
                      <a:pt x="1298900" y="36767"/>
                      <a:pt x="1313727" y="39244"/>
                      <a:pt x="1328057" y="43543"/>
                    </a:cubicBezTo>
                    <a:cubicBezTo>
                      <a:pt x="1350038" y="50137"/>
                      <a:pt x="1393372" y="65314"/>
                      <a:pt x="1393372" y="65314"/>
                    </a:cubicBezTo>
                    <a:cubicBezTo>
                      <a:pt x="1400629" y="72571"/>
                      <a:pt x="1405963" y="82496"/>
                      <a:pt x="1415143" y="87086"/>
                    </a:cubicBezTo>
                    <a:cubicBezTo>
                      <a:pt x="1435669" y="97349"/>
                      <a:pt x="1480457" y="108857"/>
                      <a:pt x="1480457" y="108857"/>
                    </a:cubicBezTo>
                    <a:cubicBezTo>
                      <a:pt x="1535627" y="164024"/>
                      <a:pt x="1464224" y="99115"/>
                      <a:pt x="1534886" y="141514"/>
                    </a:cubicBezTo>
                    <a:cubicBezTo>
                      <a:pt x="1609592" y="186339"/>
                      <a:pt x="1496808" y="143338"/>
                      <a:pt x="1589315" y="174171"/>
                    </a:cubicBezTo>
                    <a:cubicBezTo>
                      <a:pt x="1596572" y="181428"/>
                      <a:pt x="1603072" y="189532"/>
                      <a:pt x="1611086" y="195943"/>
                    </a:cubicBezTo>
                    <a:cubicBezTo>
                      <a:pt x="1621302" y="204116"/>
                      <a:pt x="1634492" y="208463"/>
                      <a:pt x="1643743" y="217714"/>
                    </a:cubicBezTo>
                    <a:cubicBezTo>
                      <a:pt x="1652994" y="226965"/>
                      <a:pt x="1656900" y="240525"/>
                      <a:pt x="1665515" y="250371"/>
                    </a:cubicBezTo>
                    <a:cubicBezTo>
                      <a:pt x="1682411" y="269681"/>
                      <a:pt x="1719943" y="304800"/>
                      <a:pt x="1719943" y="304800"/>
                    </a:cubicBezTo>
                    <a:cubicBezTo>
                      <a:pt x="1744961" y="379850"/>
                      <a:pt x="1725488" y="353886"/>
                      <a:pt x="1763486" y="391886"/>
                    </a:cubicBezTo>
                    <a:lnTo>
                      <a:pt x="1785257" y="457200"/>
                    </a:lnTo>
                    <a:lnTo>
                      <a:pt x="1796143" y="489857"/>
                    </a:lnTo>
                    <a:cubicBezTo>
                      <a:pt x="1799772" y="515257"/>
                      <a:pt x="1802439" y="540813"/>
                      <a:pt x="1807029" y="566057"/>
                    </a:cubicBezTo>
                    <a:cubicBezTo>
                      <a:pt x="1809705" y="580777"/>
                      <a:pt x="1817915" y="594639"/>
                      <a:pt x="1817915" y="609600"/>
                    </a:cubicBezTo>
                    <a:cubicBezTo>
                      <a:pt x="1817915" y="733025"/>
                      <a:pt x="1813516" y="856460"/>
                      <a:pt x="1807029" y="979714"/>
                    </a:cubicBezTo>
                    <a:cubicBezTo>
                      <a:pt x="1806243" y="994654"/>
                      <a:pt x="1802036" y="1009506"/>
                      <a:pt x="1796143" y="1023257"/>
                    </a:cubicBezTo>
                    <a:cubicBezTo>
                      <a:pt x="1778384" y="1064695"/>
                      <a:pt x="1776010" y="1046473"/>
                      <a:pt x="1752600" y="1077686"/>
                    </a:cubicBezTo>
                    <a:cubicBezTo>
                      <a:pt x="1736900" y="1098619"/>
                      <a:pt x="1723571" y="1121229"/>
                      <a:pt x="1709057" y="1143000"/>
                    </a:cubicBezTo>
                    <a:cubicBezTo>
                      <a:pt x="1701800" y="1153886"/>
                      <a:pt x="1698172" y="1168400"/>
                      <a:pt x="1687286" y="1175657"/>
                    </a:cubicBezTo>
                    <a:cubicBezTo>
                      <a:pt x="1644851" y="1203947"/>
                      <a:pt x="1626601" y="1213029"/>
                      <a:pt x="1589315" y="1262743"/>
                    </a:cubicBezTo>
                    <a:cubicBezTo>
                      <a:pt x="1578429" y="1277257"/>
                      <a:pt x="1569486" y="1293457"/>
                      <a:pt x="1556657" y="1306286"/>
                    </a:cubicBezTo>
                    <a:cubicBezTo>
                      <a:pt x="1541270" y="1321672"/>
                      <a:pt x="1497533" y="1341290"/>
                      <a:pt x="1480457" y="1349828"/>
                    </a:cubicBezTo>
                    <a:cubicBezTo>
                      <a:pt x="1452080" y="1378206"/>
                      <a:pt x="1429378" y="1408025"/>
                      <a:pt x="1393372" y="1426028"/>
                    </a:cubicBezTo>
                    <a:cubicBezTo>
                      <a:pt x="1383109" y="1431160"/>
                      <a:pt x="1371601" y="1433285"/>
                      <a:pt x="1360715" y="1436914"/>
                    </a:cubicBezTo>
                    <a:cubicBezTo>
                      <a:pt x="1353458" y="1444171"/>
                      <a:pt x="1347154" y="1452528"/>
                      <a:pt x="1338943" y="1458686"/>
                    </a:cubicBezTo>
                    <a:cubicBezTo>
                      <a:pt x="1298407" y="1489088"/>
                      <a:pt x="1283399" y="1502507"/>
                      <a:pt x="1240972" y="1513114"/>
                    </a:cubicBezTo>
                    <a:cubicBezTo>
                      <a:pt x="1223022" y="1517602"/>
                      <a:pt x="1204686" y="1520371"/>
                      <a:pt x="1186543" y="1524000"/>
                    </a:cubicBezTo>
                    <a:cubicBezTo>
                      <a:pt x="1175657" y="1531257"/>
                      <a:pt x="1165841" y="1540458"/>
                      <a:pt x="1153886" y="1545771"/>
                    </a:cubicBezTo>
                    <a:cubicBezTo>
                      <a:pt x="1107309" y="1566472"/>
                      <a:pt x="1089368" y="1565760"/>
                      <a:pt x="1045029" y="1578428"/>
                    </a:cubicBezTo>
                    <a:cubicBezTo>
                      <a:pt x="1033996" y="1581580"/>
                      <a:pt x="1023553" y="1586734"/>
                      <a:pt x="1012372" y="1589314"/>
                    </a:cubicBezTo>
                    <a:cubicBezTo>
                      <a:pt x="976315" y="1597635"/>
                      <a:pt x="903515" y="1611086"/>
                      <a:pt x="903515" y="1611086"/>
                    </a:cubicBezTo>
                    <a:cubicBezTo>
                      <a:pt x="805543" y="1607457"/>
                      <a:pt x="707435" y="1606512"/>
                      <a:pt x="609600" y="1600200"/>
                    </a:cubicBezTo>
                    <a:cubicBezTo>
                      <a:pt x="594670" y="1599237"/>
                      <a:pt x="580387" y="1593613"/>
                      <a:pt x="566057" y="1589314"/>
                    </a:cubicBezTo>
                    <a:cubicBezTo>
                      <a:pt x="544076" y="1582720"/>
                      <a:pt x="500743" y="1567543"/>
                      <a:pt x="500743" y="1567543"/>
                    </a:cubicBezTo>
                    <a:lnTo>
                      <a:pt x="435429" y="1524000"/>
                    </a:lnTo>
                    <a:cubicBezTo>
                      <a:pt x="424543" y="1516743"/>
                      <a:pt x="415184" y="1506365"/>
                      <a:pt x="402772" y="1502228"/>
                    </a:cubicBezTo>
                    <a:lnTo>
                      <a:pt x="370115" y="1491343"/>
                    </a:lnTo>
                    <a:cubicBezTo>
                      <a:pt x="359229" y="1484086"/>
                      <a:pt x="347236" y="1478263"/>
                      <a:pt x="337457" y="1469571"/>
                    </a:cubicBezTo>
                    <a:cubicBezTo>
                      <a:pt x="225610" y="1370152"/>
                      <a:pt x="313603" y="1431897"/>
                      <a:pt x="239486" y="1382486"/>
                    </a:cubicBezTo>
                    <a:cubicBezTo>
                      <a:pt x="206241" y="1315994"/>
                      <a:pt x="229190" y="1350418"/>
                      <a:pt x="163286" y="1284514"/>
                    </a:cubicBezTo>
                    <a:lnTo>
                      <a:pt x="130629" y="1251857"/>
                    </a:lnTo>
                    <a:cubicBezTo>
                      <a:pt x="99791" y="1159345"/>
                      <a:pt x="142799" y="1272141"/>
                      <a:pt x="97972" y="1197428"/>
                    </a:cubicBezTo>
                    <a:cubicBezTo>
                      <a:pt x="92068" y="1187589"/>
                      <a:pt x="92218" y="1175034"/>
                      <a:pt x="87086" y="1164771"/>
                    </a:cubicBezTo>
                    <a:cubicBezTo>
                      <a:pt x="81235" y="1153069"/>
                      <a:pt x="70628" y="1144069"/>
                      <a:pt x="65315" y="1132114"/>
                    </a:cubicBezTo>
                    <a:cubicBezTo>
                      <a:pt x="42659" y="1081139"/>
                      <a:pt x="44039" y="1063592"/>
                      <a:pt x="32657" y="1012371"/>
                    </a:cubicBezTo>
                    <a:cubicBezTo>
                      <a:pt x="29412" y="997766"/>
                      <a:pt x="26071" y="983158"/>
                      <a:pt x="21772" y="968828"/>
                    </a:cubicBezTo>
                    <a:cubicBezTo>
                      <a:pt x="15178" y="946847"/>
                      <a:pt x="0" y="903514"/>
                      <a:pt x="0" y="903514"/>
                    </a:cubicBezTo>
                    <a:cubicBezTo>
                      <a:pt x="3629" y="776514"/>
                      <a:pt x="4208" y="649390"/>
                      <a:pt x="10886" y="522514"/>
                    </a:cubicBezTo>
                    <a:cubicBezTo>
                      <a:pt x="12020" y="500977"/>
                      <a:pt x="31244" y="472574"/>
                      <a:pt x="43543" y="457200"/>
                    </a:cubicBezTo>
                    <a:cubicBezTo>
                      <a:pt x="49954" y="449186"/>
                      <a:pt x="58904" y="443442"/>
                      <a:pt x="65315" y="435428"/>
                    </a:cubicBezTo>
                    <a:cubicBezTo>
                      <a:pt x="73488" y="425212"/>
                      <a:pt x="77835" y="412022"/>
                      <a:pt x="87086" y="402771"/>
                    </a:cubicBezTo>
                    <a:cubicBezTo>
                      <a:pt x="96337" y="393520"/>
                      <a:pt x="109527" y="389173"/>
                      <a:pt x="119743" y="381000"/>
                    </a:cubicBezTo>
                    <a:cubicBezTo>
                      <a:pt x="127757" y="374589"/>
                      <a:pt x="133501" y="365639"/>
                      <a:pt x="141515" y="359228"/>
                    </a:cubicBezTo>
                    <a:cubicBezTo>
                      <a:pt x="151731" y="351055"/>
                      <a:pt x="164326" y="346072"/>
                      <a:pt x="174172" y="337457"/>
                    </a:cubicBezTo>
                    <a:cubicBezTo>
                      <a:pt x="251147" y="270103"/>
                      <a:pt x="197804" y="293293"/>
                      <a:pt x="261257" y="272143"/>
                    </a:cubicBezTo>
                    <a:cubicBezTo>
                      <a:pt x="336189" y="197211"/>
                      <a:pt x="212531" y="325459"/>
                      <a:pt x="304800" y="206828"/>
                    </a:cubicBezTo>
                    <a:cubicBezTo>
                      <a:pt x="320552" y="186575"/>
                      <a:pt x="341086" y="170543"/>
                      <a:pt x="359229" y="152400"/>
                    </a:cubicBezTo>
                    <a:cubicBezTo>
                      <a:pt x="366486" y="145143"/>
                      <a:pt x="371263" y="133873"/>
                      <a:pt x="381000" y="130628"/>
                    </a:cubicBezTo>
                    <a:lnTo>
                      <a:pt x="511629" y="87086"/>
                    </a:lnTo>
                    <a:lnTo>
                      <a:pt x="576943" y="65314"/>
                    </a:lnTo>
                    <a:cubicBezTo>
                      <a:pt x="613042" y="53280"/>
                      <a:pt x="609600" y="42953"/>
                      <a:pt x="587829" y="65314"/>
                    </a:cubicBezTo>
                    <a:close/>
                  </a:path>
                </a:pathLst>
              </a:custGeom>
              <a:noFill/>
              <a:ln w="9525"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grpSp>
      </p:grpSp>
      <p:grpSp>
        <p:nvGrpSpPr>
          <p:cNvPr id="63" name="组合 62">
            <a:extLst>
              <a:ext uri="{FF2B5EF4-FFF2-40B4-BE49-F238E27FC236}">
                <a16:creationId xmlns:a16="http://schemas.microsoft.com/office/drawing/2014/main" id="{3057EB51-E278-6EA0-8930-DABDA823DA78}"/>
              </a:ext>
            </a:extLst>
          </p:cNvPr>
          <p:cNvGrpSpPr/>
          <p:nvPr/>
        </p:nvGrpSpPr>
        <p:grpSpPr>
          <a:xfrm>
            <a:off x="5322650" y="3214720"/>
            <a:ext cx="767366" cy="644978"/>
            <a:chOff x="2950519" y="4826198"/>
            <a:chExt cx="1023155" cy="859971"/>
          </a:xfrm>
        </p:grpSpPr>
        <p:sp>
          <p:nvSpPr>
            <p:cNvPr id="64" name="TextBox 101">
              <a:extLst>
                <a:ext uri="{FF2B5EF4-FFF2-40B4-BE49-F238E27FC236}">
                  <a16:creationId xmlns:a16="http://schemas.microsoft.com/office/drawing/2014/main" id="{381E381E-5B36-13B7-1CA2-544C7495E023}"/>
                </a:ext>
              </a:extLst>
            </p:cNvPr>
            <p:cNvSpPr txBox="1"/>
            <p:nvPr/>
          </p:nvSpPr>
          <p:spPr>
            <a:xfrm>
              <a:off x="2950519" y="5046847"/>
              <a:ext cx="557403" cy="379507"/>
            </a:xfrm>
            <a:prstGeom prst="rect">
              <a:avLst/>
            </a:prstGeom>
            <a:noFill/>
            <a:effectLst/>
          </p:spPr>
          <p:txBody>
            <a:bodyPr wrap="square" rtlCol="0">
              <a:spAutoFit/>
            </a:bodyPr>
            <a:lstStyle/>
            <a:p>
              <a:pPr algn="ctr">
                <a:lnSpc>
                  <a:spcPct val="50000"/>
                </a:lnSpc>
              </a:pPr>
              <a:r>
                <a:rPr lang="en-US" sz="2100" dirty="0">
                  <a:solidFill>
                    <a:prstClr val="black"/>
                  </a:solidFill>
                  <a:latin typeface="Calibri"/>
                </a:rPr>
                <a:t>p</a:t>
              </a:r>
              <a:endParaRPr lang="en-US" sz="2100" baseline="-25000" dirty="0">
                <a:solidFill>
                  <a:prstClr val="black"/>
                </a:solidFill>
                <a:latin typeface="Calibri"/>
              </a:endParaRPr>
            </a:p>
          </p:txBody>
        </p:sp>
        <p:sp>
          <p:nvSpPr>
            <p:cNvPr id="65" name="Freeform 103">
              <a:extLst>
                <a:ext uri="{FF2B5EF4-FFF2-40B4-BE49-F238E27FC236}">
                  <a16:creationId xmlns:a16="http://schemas.microsoft.com/office/drawing/2014/main" id="{8632954E-679A-8E0A-BC9B-A3FE47E29FD3}"/>
                </a:ext>
              </a:extLst>
            </p:cNvPr>
            <p:cNvSpPr/>
            <p:nvPr/>
          </p:nvSpPr>
          <p:spPr>
            <a:xfrm>
              <a:off x="3004845" y="4826198"/>
              <a:ext cx="968829" cy="859971"/>
            </a:xfrm>
            <a:custGeom>
              <a:avLst/>
              <a:gdLst>
                <a:gd name="connsiteX0" fmla="*/ 466819 w 1272362"/>
                <a:gd name="connsiteY0" fmla="*/ 0 h 1360714"/>
                <a:gd name="connsiteX1" fmla="*/ 466819 w 1272362"/>
                <a:gd name="connsiteY1" fmla="*/ 0 h 1360714"/>
                <a:gd name="connsiteX2" fmla="*/ 695419 w 1272362"/>
                <a:gd name="connsiteY2" fmla="*/ 21772 h 1360714"/>
                <a:gd name="connsiteX3" fmla="*/ 738962 w 1272362"/>
                <a:gd name="connsiteY3" fmla="*/ 32657 h 1360714"/>
                <a:gd name="connsiteX4" fmla="*/ 836933 w 1272362"/>
                <a:gd name="connsiteY4" fmla="*/ 54429 h 1360714"/>
                <a:gd name="connsiteX5" fmla="*/ 869590 w 1272362"/>
                <a:gd name="connsiteY5" fmla="*/ 76200 h 1360714"/>
                <a:gd name="connsiteX6" fmla="*/ 880476 w 1272362"/>
                <a:gd name="connsiteY6" fmla="*/ 108857 h 1360714"/>
                <a:gd name="connsiteX7" fmla="*/ 913133 w 1272362"/>
                <a:gd name="connsiteY7" fmla="*/ 119743 h 1360714"/>
                <a:gd name="connsiteX8" fmla="*/ 967562 w 1272362"/>
                <a:gd name="connsiteY8" fmla="*/ 163286 h 1360714"/>
                <a:gd name="connsiteX9" fmla="*/ 1000219 w 1272362"/>
                <a:gd name="connsiteY9" fmla="*/ 185057 h 1360714"/>
                <a:gd name="connsiteX10" fmla="*/ 1043762 w 1272362"/>
                <a:gd name="connsiteY10" fmla="*/ 228600 h 1360714"/>
                <a:gd name="connsiteX11" fmla="*/ 1109076 w 1272362"/>
                <a:gd name="connsiteY11" fmla="*/ 272143 h 1360714"/>
                <a:gd name="connsiteX12" fmla="*/ 1119962 w 1272362"/>
                <a:gd name="connsiteY12" fmla="*/ 304800 h 1360714"/>
                <a:gd name="connsiteX13" fmla="*/ 1163504 w 1272362"/>
                <a:gd name="connsiteY13" fmla="*/ 359229 h 1360714"/>
                <a:gd name="connsiteX14" fmla="*/ 1185276 w 1272362"/>
                <a:gd name="connsiteY14" fmla="*/ 391886 h 1360714"/>
                <a:gd name="connsiteX15" fmla="*/ 1207047 w 1272362"/>
                <a:gd name="connsiteY15" fmla="*/ 468086 h 1360714"/>
                <a:gd name="connsiteX16" fmla="*/ 1228819 w 1272362"/>
                <a:gd name="connsiteY16" fmla="*/ 489857 h 1360714"/>
                <a:gd name="connsiteX17" fmla="*/ 1250590 w 1272362"/>
                <a:gd name="connsiteY17" fmla="*/ 555172 h 1360714"/>
                <a:gd name="connsiteX18" fmla="*/ 1261476 w 1272362"/>
                <a:gd name="connsiteY18" fmla="*/ 587829 h 1360714"/>
                <a:gd name="connsiteX19" fmla="*/ 1272362 w 1272362"/>
                <a:gd name="connsiteY19" fmla="*/ 642257 h 1360714"/>
                <a:gd name="connsiteX20" fmla="*/ 1261476 w 1272362"/>
                <a:gd name="connsiteY20" fmla="*/ 979714 h 1360714"/>
                <a:gd name="connsiteX21" fmla="*/ 1250590 w 1272362"/>
                <a:gd name="connsiteY21" fmla="*/ 1023257 h 1360714"/>
                <a:gd name="connsiteX22" fmla="*/ 1228819 w 1272362"/>
                <a:gd name="connsiteY22" fmla="*/ 1045029 h 1360714"/>
                <a:gd name="connsiteX23" fmla="*/ 1174390 w 1272362"/>
                <a:gd name="connsiteY23" fmla="*/ 1143000 h 1360714"/>
                <a:gd name="connsiteX24" fmla="*/ 1152619 w 1272362"/>
                <a:gd name="connsiteY24" fmla="*/ 1175657 h 1360714"/>
                <a:gd name="connsiteX25" fmla="*/ 1130847 w 1272362"/>
                <a:gd name="connsiteY25" fmla="*/ 1197429 h 1360714"/>
                <a:gd name="connsiteX26" fmla="*/ 1076419 w 1272362"/>
                <a:gd name="connsiteY26" fmla="*/ 1251857 h 1360714"/>
                <a:gd name="connsiteX27" fmla="*/ 1011104 w 1272362"/>
                <a:gd name="connsiteY27" fmla="*/ 1273629 h 1360714"/>
                <a:gd name="connsiteX28" fmla="*/ 978447 w 1272362"/>
                <a:gd name="connsiteY28" fmla="*/ 1295400 h 1360714"/>
                <a:gd name="connsiteX29" fmla="*/ 956676 w 1272362"/>
                <a:gd name="connsiteY29" fmla="*/ 1317172 h 1360714"/>
                <a:gd name="connsiteX30" fmla="*/ 858704 w 1272362"/>
                <a:gd name="connsiteY30" fmla="*/ 1328057 h 1360714"/>
                <a:gd name="connsiteX31" fmla="*/ 695419 w 1272362"/>
                <a:gd name="connsiteY31" fmla="*/ 1360714 h 1360714"/>
                <a:gd name="connsiteX32" fmla="*/ 510362 w 1272362"/>
                <a:gd name="connsiteY32" fmla="*/ 1349829 h 1360714"/>
                <a:gd name="connsiteX33" fmla="*/ 477704 w 1272362"/>
                <a:gd name="connsiteY33" fmla="*/ 1338943 h 1360714"/>
                <a:gd name="connsiteX34" fmla="*/ 390619 w 1272362"/>
                <a:gd name="connsiteY34" fmla="*/ 1273629 h 1360714"/>
                <a:gd name="connsiteX35" fmla="*/ 357962 w 1272362"/>
                <a:gd name="connsiteY35" fmla="*/ 1251857 h 1360714"/>
                <a:gd name="connsiteX36" fmla="*/ 336190 w 1272362"/>
                <a:gd name="connsiteY36" fmla="*/ 1230086 h 1360714"/>
                <a:gd name="connsiteX37" fmla="*/ 270876 w 1272362"/>
                <a:gd name="connsiteY37" fmla="*/ 1186543 h 1360714"/>
                <a:gd name="connsiteX38" fmla="*/ 238219 w 1272362"/>
                <a:gd name="connsiteY38" fmla="*/ 1164772 h 1360714"/>
                <a:gd name="connsiteX39" fmla="*/ 205562 w 1272362"/>
                <a:gd name="connsiteY39" fmla="*/ 1153886 h 1360714"/>
                <a:gd name="connsiteX40" fmla="*/ 194676 w 1272362"/>
                <a:gd name="connsiteY40" fmla="*/ 1121229 h 1360714"/>
                <a:gd name="connsiteX41" fmla="*/ 172904 w 1272362"/>
                <a:gd name="connsiteY41" fmla="*/ 1099457 h 1360714"/>
                <a:gd name="connsiteX42" fmla="*/ 151133 w 1272362"/>
                <a:gd name="connsiteY42" fmla="*/ 1034143 h 1360714"/>
                <a:gd name="connsiteX43" fmla="*/ 129362 w 1272362"/>
                <a:gd name="connsiteY43" fmla="*/ 968829 h 1360714"/>
                <a:gd name="connsiteX44" fmla="*/ 118476 w 1272362"/>
                <a:gd name="connsiteY44" fmla="*/ 936172 h 1360714"/>
                <a:gd name="connsiteX45" fmla="*/ 96704 w 1272362"/>
                <a:gd name="connsiteY45" fmla="*/ 859972 h 1360714"/>
                <a:gd name="connsiteX46" fmla="*/ 85819 w 1272362"/>
                <a:gd name="connsiteY46" fmla="*/ 664029 h 1360714"/>
                <a:gd name="connsiteX47" fmla="*/ 118476 w 1272362"/>
                <a:gd name="connsiteY47" fmla="*/ 228600 h 1360714"/>
                <a:gd name="connsiteX48" fmla="*/ 151133 w 1272362"/>
                <a:gd name="connsiteY48" fmla="*/ 206829 h 1360714"/>
                <a:gd name="connsiteX49" fmla="*/ 194676 w 1272362"/>
                <a:gd name="connsiteY49" fmla="*/ 152400 h 1360714"/>
                <a:gd name="connsiteX50" fmla="*/ 238219 w 1272362"/>
                <a:gd name="connsiteY50" fmla="*/ 97972 h 1360714"/>
                <a:gd name="connsiteX51" fmla="*/ 303533 w 1272362"/>
                <a:gd name="connsiteY51" fmla="*/ 65314 h 1360714"/>
                <a:gd name="connsiteX52" fmla="*/ 336190 w 1272362"/>
                <a:gd name="connsiteY52" fmla="*/ 43543 h 1360714"/>
                <a:gd name="connsiteX53" fmla="*/ 412390 w 1272362"/>
                <a:gd name="connsiteY53" fmla="*/ 21772 h 1360714"/>
                <a:gd name="connsiteX54" fmla="*/ 466819 w 1272362"/>
                <a:gd name="connsiteY54" fmla="*/ 0 h 136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72362" h="1360714">
                  <a:moveTo>
                    <a:pt x="466819" y="0"/>
                  </a:moveTo>
                  <a:lnTo>
                    <a:pt x="466819" y="0"/>
                  </a:lnTo>
                  <a:cubicBezTo>
                    <a:pt x="556120" y="6379"/>
                    <a:pt x="613484" y="6875"/>
                    <a:pt x="695419" y="21772"/>
                  </a:cubicBezTo>
                  <a:cubicBezTo>
                    <a:pt x="710139" y="24448"/>
                    <a:pt x="724292" y="29723"/>
                    <a:pt x="738962" y="32657"/>
                  </a:cubicBezTo>
                  <a:cubicBezTo>
                    <a:pt x="766837" y="38232"/>
                    <a:pt x="808685" y="40305"/>
                    <a:pt x="836933" y="54429"/>
                  </a:cubicBezTo>
                  <a:cubicBezTo>
                    <a:pt x="848635" y="60280"/>
                    <a:pt x="858704" y="68943"/>
                    <a:pt x="869590" y="76200"/>
                  </a:cubicBezTo>
                  <a:cubicBezTo>
                    <a:pt x="873219" y="87086"/>
                    <a:pt x="872362" y="100743"/>
                    <a:pt x="880476" y="108857"/>
                  </a:cubicBezTo>
                  <a:cubicBezTo>
                    <a:pt x="888590" y="116971"/>
                    <a:pt x="902870" y="114611"/>
                    <a:pt x="913133" y="119743"/>
                  </a:cubicBezTo>
                  <a:cubicBezTo>
                    <a:pt x="957808" y="142081"/>
                    <a:pt x="933810" y="136285"/>
                    <a:pt x="967562" y="163286"/>
                  </a:cubicBezTo>
                  <a:cubicBezTo>
                    <a:pt x="977778" y="171459"/>
                    <a:pt x="990286" y="176543"/>
                    <a:pt x="1000219" y="185057"/>
                  </a:cubicBezTo>
                  <a:cubicBezTo>
                    <a:pt x="1015804" y="198415"/>
                    <a:pt x="1026683" y="217214"/>
                    <a:pt x="1043762" y="228600"/>
                  </a:cubicBezTo>
                  <a:lnTo>
                    <a:pt x="1109076" y="272143"/>
                  </a:lnTo>
                  <a:cubicBezTo>
                    <a:pt x="1112705" y="283029"/>
                    <a:pt x="1114830" y="294537"/>
                    <a:pt x="1119962" y="304800"/>
                  </a:cubicBezTo>
                  <a:cubicBezTo>
                    <a:pt x="1142297" y="349470"/>
                    <a:pt x="1136506" y="325481"/>
                    <a:pt x="1163504" y="359229"/>
                  </a:cubicBezTo>
                  <a:cubicBezTo>
                    <a:pt x="1171677" y="369445"/>
                    <a:pt x="1178019" y="381000"/>
                    <a:pt x="1185276" y="391886"/>
                  </a:cubicBezTo>
                  <a:cubicBezTo>
                    <a:pt x="1187308" y="400014"/>
                    <a:pt x="1200356" y="456935"/>
                    <a:pt x="1207047" y="468086"/>
                  </a:cubicBezTo>
                  <a:cubicBezTo>
                    <a:pt x="1212327" y="476887"/>
                    <a:pt x="1221562" y="482600"/>
                    <a:pt x="1228819" y="489857"/>
                  </a:cubicBezTo>
                  <a:lnTo>
                    <a:pt x="1250590" y="555172"/>
                  </a:lnTo>
                  <a:cubicBezTo>
                    <a:pt x="1254219" y="566058"/>
                    <a:pt x="1259226" y="576577"/>
                    <a:pt x="1261476" y="587829"/>
                  </a:cubicBezTo>
                  <a:lnTo>
                    <a:pt x="1272362" y="642257"/>
                  </a:lnTo>
                  <a:cubicBezTo>
                    <a:pt x="1268733" y="754743"/>
                    <a:pt x="1267897" y="867353"/>
                    <a:pt x="1261476" y="979714"/>
                  </a:cubicBezTo>
                  <a:cubicBezTo>
                    <a:pt x="1260622" y="994651"/>
                    <a:pt x="1257281" y="1009875"/>
                    <a:pt x="1250590" y="1023257"/>
                  </a:cubicBezTo>
                  <a:cubicBezTo>
                    <a:pt x="1246000" y="1032437"/>
                    <a:pt x="1236076" y="1037772"/>
                    <a:pt x="1228819" y="1045029"/>
                  </a:cubicBezTo>
                  <a:cubicBezTo>
                    <a:pt x="1209658" y="1102510"/>
                    <a:pt x="1224298" y="1068137"/>
                    <a:pt x="1174390" y="1143000"/>
                  </a:cubicBezTo>
                  <a:cubicBezTo>
                    <a:pt x="1167133" y="1153886"/>
                    <a:pt x="1161870" y="1166406"/>
                    <a:pt x="1152619" y="1175657"/>
                  </a:cubicBezTo>
                  <a:cubicBezTo>
                    <a:pt x="1145362" y="1182914"/>
                    <a:pt x="1137258" y="1189415"/>
                    <a:pt x="1130847" y="1197429"/>
                  </a:cubicBezTo>
                  <a:cubicBezTo>
                    <a:pt x="1104821" y="1229962"/>
                    <a:pt x="1116960" y="1233839"/>
                    <a:pt x="1076419" y="1251857"/>
                  </a:cubicBezTo>
                  <a:cubicBezTo>
                    <a:pt x="1055448" y="1261178"/>
                    <a:pt x="1030199" y="1260899"/>
                    <a:pt x="1011104" y="1273629"/>
                  </a:cubicBezTo>
                  <a:cubicBezTo>
                    <a:pt x="1000218" y="1280886"/>
                    <a:pt x="988663" y="1287227"/>
                    <a:pt x="978447" y="1295400"/>
                  </a:cubicBezTo>
                  <a:cubicBezTo>
                    <a:pt x="970433" y="1301811"/>
                    <a:pt x="966578" y="1314472"/>
                    <a:pt x="956676" y="1317172"/>
                  </a:cubicBezTo>
                  <a:cubicBezTo>
                    <a:pt x="924976" y="1325818"/>
                    <a:pt x="891361" y="1324429"/>
                    <a:pt x="858704" y="1328057"/>
                  </a:cubicBezTo>
                  <a:cubicBezTo>
                    <a:pt x="762218" y="1360220"/>
                    <a:pt x="816199" y="1347295"/>
                    <a:pt x="695419" y="1360714"/>
                  </a:cubicBezTo>
                  <a:cubicBezTo>
                    <a:pt x="633733" y="1357086"/>
                    <a:pt x="571848" y="1355977"/>
                    <a:pt x="510362" y="1349829"/>
                  </a:cubicBezTo>
                  <a:cubicBezTo>
                    <a:pt x="498944" y="1348687"/>
                    <a:pt x="486884" y="1345828"/>
                    <a:pt x="477704" y="1338943"/>
                  </a:cubicBezTo>
                  <a:cubicBezTo>
                    <a:pt x="377638" y="1263893"/>
                    <a:pt x="464399" y="1298221"/>
                    <a:pt x="390619" y="1273629"/>
                  </a:cubicBezTo>
                  <a:cubicBezTo>
                    <a:pt x="379733" y="1266372"/>
                    <a:pt x="368178" y="1260030"/>
                    <a:pt x="357962" y="1251857"/>
                  </a:cubicBezTo>
                  <a:cubicBezTo>
                    <a:pt x="349948" y="1245446"/>
                    <a:pt x="344401" y="1236244"/>
                    <a:pt x="336190" y="1230086"/>
                  </a:cubicBezTo>
                  <a:cubicBezTo>
                    <a:pt x="315257" y="1214387"/>
                    <a:pt x="292647" y="1201057"/>
                    <a:pt x="270876" y="1186543"/>
                  </a:cubicBezTo>
                  <a:cubicBezTo>
                    <a:pt x="259990" y="1179286"/>
                    <a:pt x="250630" y="1168909"/>
                    <a:pt x="238219" y="1164772"/>
                  </a:cubicBezTo>
                  <a:lnTo>
                    <a:pt x="205562" y="1153886"/>
                  </a:lnTo>
                  <a:cubicBezTo>
                    <a:pt x="201933" y="1143000"/>
                    <a:pt x="200580" y="1131068"/>
                    <a:pt x="194676" y="1121229"/>
                  </a:cubicBezTo>
                  <a:cubicBezTo>
                    <a:pt x="189395" y="1112428"/>
                    <a:pt x="177494" y="1108637"/>
                    <a:pt x="172904" y="1099457"/>
                  </a:cubicBezTo>
                  <a:cubicBezTo>
                    <a:pt x="162641" y="1078931"/>
                    <a:pt x="158390" y="1055914"/>
                    <a:pt x="151133" y="1034143"/>
                  </a:cubicBezTo>
                  <a:lnTo>
                    <a:pt x="129362" y="968829"/>
                  </a:lnTo>
                  <a:cubicBezTo>
                    <a:pt x="125733" y="957943"/>
                    <a:pt x="121259" y="947304"/>
                    <a:pt x="118476" y="936172"/>
                  </a:cubicBezTo>
                  <a:cubicBezTo>
                    <a:pt x="104807" y="881497"/>
                    <a:pt x="112321" y="906822"/>
                    <a:pt x="96704" y="859972"/>
                  </a:cubicBezTo>
                  <a:cubicBezTo>
                    <a:pt x="93076" y="794658"/>
                    <a:pt x="85819" y="729444"/>
                    <a:pt x="85819" y="664029"/>
                  </a:cubicBezTo>
                  <a:cubicBezTo>
                    <a:pt x="85819" y="569719"/>
                    <a:pt x="0" y="323380"/>
                    <a:pt x="118476" y="228600"/>
                  </a:cubicBezTo>
                  <a:cubicBezTo>
                    <a:pt x="128692" y="220427"/>
                    <a:pt x="140247" y="214086"/>
                    <a:pt x="151133" y="206829"/>
                  </a:cubicBezTo>
                  <a:cubicBezTo>
                    <a:pt x="172326" y="143252"/>
                    <a:pt x="145437" y="201640"/>
                    <a:pt x="194676" y="152400"/>
                  </a:cubicBezTo>
                  <a:cubicBezTo>
                    <a:pt x="251259" y="95816"/>
                    <a:pt x="184353" y="141065"/>
                    <a:pt x="238219" y="97972"/>
                  </a:cubicBezTo>
                  <a:cubicBezTo>
                    <a:pt x="290216" y="56375"/>
                    <a:pt x="249876" y="92143"/>
                    <a:pt x="303533" y="65314"/>
                  </a:cubicBezTo>
                  <a:cubicBezTo>
                    <a:pt x="315235" y="59463"/>
                    <a:pt x="324488" y="49394"/>
                    <a:pt x="336190" y="43543"/>
                  </a:cubicBezTo>
                  <a:cubicBezTo>
                    <a:pt x="353595" y="34840"/>
                    <a:pt x="396106" y="26424"/>
                    <a:pt x="412390" y="21772"/>
                  </a:cubicBezTo>
                  <a:cubicBezTo>
                    <a:pt x="443774" y="12805"/>
                    <a:pt x="457748" y="3629"/>
                    <a:pt x="466819" y="0"/>
                  </a:cubicBezTo>
                  <a:close/>
                </a:path>
              </a:pathLst>
            </a:custGeom>
            <a:noFill/>
            <a:ln w="9525"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grpSp>
      <p:grpSp>
        <p:nvGrpSpPr>
          <p:cNvPr id="69" name="Group 8">
            <a:extLst>
              <a:ext uri="{FF2B5EF4-FFF2-40B4-BE49-F238E27FC236}">
                <a16:creationId xmlns:a16="http://schemas.microsoft.com/office/drawing/2014/main" id="{C26F2E8A-D11C-C79D-B9F3-CA6F695604F7}"/>
              </a:ext>
            </a:extLst>
          </p:cNvPr>
          <p:cNvGrpSpPr/>
          <p:nvPr/>
        </p:nvGrpSpPr>
        <p:grpSpPr>
          <a:xfrm>
            <a:off x="7107289" y="3375840"/>
            <a:ext cx="774167" cy="685800"/>
            <a:chOff x="7923103" y="1447800"/>
            <a:chExt cx="1032222" cy="914400"/>
          </a:xfrm>
        </p:grpSpPr>
        <p:sp>
          <p:nvSpPr>
            <p:cNvPr id="70" name="TextBox 99">
              <a:extLst>
                <a:ext uri="{FF2B5EF4-FFF2-40B4-BE49-F238E27FC236}">
                  <a16:creationId xmlns:a16="http://schemas.microsoft.com/office/drawing/2014/main" id="{3837961D-A430-E207-7930-8E6807CAFB8A}"/>
                </a:ext>
              </a:extLst>
            </p:cNvPr>
            <p:cNvSpPr txBox="1"/>
            <p:nvPr/>
          </p:nvSpPr>
          <p:spPr>
            <a:xfrm>
              <a:off x="8397921" y="1547853"/>
              <a:ext cx="557404" cy="379507"/>
            </a:xfrm>
            <a:prstGeom prst="rect">
              <a:avLst/>
            </a:prstGeom>
            <a:noFill/>
            <a:effectLst/>
          </p:spPr>
          <p:txBody>
            <a:bodyPr wrap="square" rtlCol="0">
              <a:spAutoFit/>
            </a:bodyPr>
            <a:lstStyle/>
            <a:p>
              <a:pPr algn="ctr">
                <a:lnSpc>
                  <a:spcPct val="50000"/>
                </a:lnSpc>
              </a:pPr>
              <a:r>
                <a:rPr lang="en-US" sz="2100" dirty="0">
                  <a:solidFill>
                    <a:prstClr val="black"/>
                  </a:solidFill>
                  <a:latin typeface="Calibri"/>
                </a:rPr>
                <a:t>q</a:t>
              </a:r>
            </a:p>
          </p:txBody>
        </p:sp>
        <p:sp>
          <p:nvSpPr>
            <p:cNvPr id="71" name="Freeform 107">
              <a:extLst>
                <a:ext uri="{FF2B5EF4-FFF2-40B4-BE49-F238E27FC236}">
                  <a16:creationId xmlns:a16="http://schemas.microsoft.com/office/drawing/2014/main" id="{B64B97B9-5121-32D4-59C1-CC2A63E68EC1}"/>
                </a:ext>
              </a:extLst>
            </p:cNvPr>
            <p:cNvSpPr/>
            <p:nvPr/>
          </p:nvSpPr>
          <p:spPr>
            <a:xfrm>
              <a:off x="7923103" y="1447800"/>
              <a:ext cx="990600" cy="914400"/>
            </a:xfrm>
            <a:custGeom>
              <a:avLst/>
              <a:gdLst>
                <a:gd name="connsiteX0" fmla="*/ 587829 w 1817915"/>
                <a:gd name="connsiteY0" fmla="*/ 65314 h 1611086"/>
                <a:gd name="connsiteX1" fmla="*/ 587829 w 1817915"/>
                <a:gd name="connsiteY1" fmla="*/ 65314 h 1611086"/>
                <a:gd name="connsiteX2" fmla="*/ 827315 w 1817915"/>
                <a:gd name="connsiteY2" fmla="*/ 10886 h 1611086"/>
                <a:gd name="connsiteX3" fmla="*/ 859972 w 1817915"/>
                <a:gd name="connsiteY3" fmla="*/ 0 h 1611086"/>
                <a:gd name="connsiteX4" fmla="*/ 1208315 w 1817915"/>
                <a:gd name="connsiteY4" fmla="*/ 10886 h 1611086"/>
                <a:gd name="connsiteX5" fmla="*/ 1284515 w 1817915"/>
                <a:gd name="connsiteY5" fmla="*/ 32657 h 1611086"/>
                <a:gd name="connsiteX6" fmla="*/ 1328057 w 1817915"/>
                <a:gd name="connsiteY6" fmla="*/ 43543 h 1611086"/>
                <a:gd name="connsiteX7" fmla="*/ 1393372 w 1817915"/>
                <a:gd name="connsiteY7" fmla="*/ 65314 h 1611086"/>
                <a:gd name="connsiteX8" fmla="*/ 1415143 w 1817915"/>
                <a:gd name="connsiteY8" fmla="*/ 87086 h 1611086"/>
                <a:gd name="connsiteX9" fmla="*/ 1480457 w 1817915"/>
                <a:gd name="connsiteY9" fmla="*/ 108857 h 1611086"/>
                <a:gd name="connsiteX10" fmla="*/ 1534886 w 1817915"/>
                <a:gd name="connsiteY10" fmla="*/ 141514 h 1611086"/>
                <a:gd name="connsiteX11" fmla="*/ 1589315 w 1817915"/>
                <a:gd name="connsiteY11" fmla="*/ 174171 h 1611086"/>
                <a:gd name="connsiteX12" fmla="*/ 1611086 w 1817915"/>
                <a:gd name="connsiteY12" fmla="*/ 195943 h 1611086"/>
                <a:gd name="connsiteX13" fmla="*/ 1643743 w 1817915"/>
                <a:gd name="connsiteY13" fmla="*/ 217714 h 1611086"/>
                <a:gd name="connsiteX14" fmla="*/ 1665515 w 1817915"/>
                <a:gd name="connsiteY14" fmla="*/ 250371 h 1611086"/>
                <a:gd name="connsiteX15" fmla="*/ 1719943 w 1817915"/>
                <a:gd name="connsiteY15" fmla="*/ 304800 h 1611086"/>
                <a:gd name="connsiteX16" fmla="*/ 1763486 w 1817915"/>
                <a:gd name="connsiteY16" fmla="*/ 391886 h 1611086"/>
                <a:gd name="connsiteX17" fmla="*/ 1785257 w 1817915"/>
                <a:gd name="connsiteY17" fmla="*/ 457200 h 1611086"/>
                <a:gd name="connsiteX18" fmla="*/ 1796143 w 1817915"/>
                <a:gd name="connsiteY18" fmla="*/ 489857 h 1611086"/>
                <a:gd name="connsiteX19" fmla="*/ 1807029 w 1817915"/>
                <a:gd name="connsiteY19" fmla="*/ 566057 h 1611086"/>
                <a:gd name="connsiteX20" fmla="*/ 1817915 w 1817915"/>
                <a:gd name="connsiteY20" fmla="*/ 609600 h 1611086"/>
                <a:gd name="connsiteX21" fmla="*/ 1807029 w 1817915"/>
                <a:gd name="connsiteY21" fmla="*/ 979714 h 1611086"/>
                <a:gd name="connsiteX22" fmla="*/ 1796143 w 1817915"/>
                <a:gd name="connsiteY22" fmla="*/ 1023257 h 1611086"/>
                <a:gd name="connsiteX23" fmla="*/ 1752600 w 1817915"/>
                <a:gd name="connsiteY23" fmla="*/ 1077686 h 1611086"/>
                <a:gd name="connsiteX24" fmla="*/ 1709057 w 1817915"/>
                <a:gd name="connsiteY24" fmla="*/ 1143000 h 1611086"/>
                <a:gd name="connsiteX25" fmla="*/ 1687286 w 1817915"/>
                <a:gd name="connsiteY25" fmla="*/ 1175657 h 1611086"/>
                <a:gd name="connsiteX26" fmla="*/ 1589315 w 1817915"/>
                <a:gd name="connsiteY26" fmla="*/ 1262743 h 1611086"/>
                <a:gd name="connsiteX27" fmla="*/ 1556657 w 1817915"/>
                <a:gd name="connsiteY27" fmla="*/ 1306286 h 1611086"/>
                <a:gd name="connsiteX28" fmla="*/ 1480457 w 1817915"/>
                <a:gd name="connsiteY28" fmla="*/ 1349828 h 1611086"/>
                <a:gd name="connsiteX29" fmla="*/ 1393372 w 1817915"/>
                <a:gd name="connsiteY29" fmla="*/ 1426028 h 1611086"/>
                <a:gd name="connsiteX30" fmla="*/ 1360715 w 1817915"/>
                <a:gd name="connsiteY30" fmla="*/ 1436914 h 1611086"/>
                <a:gd name="connsiteX31" fmla="*/ 1338943 w 1817915"/>
                <a:gd name="connsiteY31" fmla="*/ 1458686 h 1611086"/>
                <a:gd name="connsiteX32" fmla="*/ 1240972 w 1817915"/>
                <a:gd name="connsiteY32" fmla="*/ 1513114 h 1611086"/>
                <a:gd name="connsiteX33" fmla="*/ 1186543 w 1817915"/>
                <a:gd name="connsiteY33" fmla="*/ 1524000 h 1611086"/>
                <a:gd name="connsiteX34" fmla="*/ 1153886 w 1817915"/>
                <a:gd name="connsiteY34" fmla="*/ 1545771 h 1611086"/>
                <a:gd name="connsiteX35" fmla="*/ 1045029 w 1817915"/>
                <a:gd name="connsiteY35" fmla="*/ 1578428 h 1611086"/>
                <a:gd name="connsiteX36" fmla="*/ 1012372 w 1817915"/>
                <a:gd name="connsiteY36" fmla="*/ 1589314 h 1611086"/>
                <a:gd name="connsiteX37" fmla="*/ 903515 w 1817915"/>
                <a:gd name="connsiteY37" fmla="*/ 1611086 h 1611086"/>
                <a:gd name="connsiteX38" fmla="*/ 609600 w 1817915"/>
                <a:gd name="connsiteY38" fmla="*/ 1600200 h 1611086"/>
                <a:gd name="connsiteX39" fmla="*/ 566057 w 1817915"/>
                <a:gd name="connsiteY39" fmla="*/ 1589314 h 1611086"/>
                <a:gd name="connsiteX40" fmla="*/ 500743 w 1817915"/>
                <a:gd name="connsiteY40" fmla="*/ 1567543 h 1611086"/>
                <a:gd name="connsiteX41" fmla="*/ 435429 w 1817915"/>
                <a:gd name="connsiteY41" fmla="*/ 1524000 h 1611086"/>
                <a:gd name="connsiteX42" fmla="*/ 402772 w 1817915"/>
                <a:gd name="connsiteY42" fmla="*/ 1502228 h 1611086"/>
                <a:gd name="connsiteX43" fmla="*/ 370115 w 1817915"/>
                <a:gd name="connsiteY43" fmla="*/ 1491343 h 1611086"/>
                <a:gd name="connsiteX44" fmla="*/ 337457 w 1817915"/>
                <a:gd name="connsiteY44" fmla="*/ 1469571 h 1611086"/>
                <a:gd name="connsiteX45" fmla="*/ 239486 w 1817915"/>
                <a:gd name="connsiteY45" fmla="*/ 1382486 h 1611086"/>
                <a:gd name="connsiteX46" fmla="*/ 163286 w 1817915"/>
                <a:gd name="connsiteY46" fmla="*/ 1284514 h 1611086"/>
                <a:gd name="connsiteX47" fmla="*/ 130629 w 1817915"/>
                <a:gd name="connsiteY47" fmla="*/ 1251857 h 1611086"/>
                <a:gd name="connsiteX48" fmla="*/ 97972 w 1817915"/>
                <a:gd name="connsiteY48" fmla="*/ 1197428 h 1611086"/>
                <a:gd name="connsiteX49" fmla="*/ 87086 w 1817915"/>
                <a:gd name="connsiteY49" fmla="*/ 1164771 h 1611086"/>
                <a:gd name="connsiteX50" fmla="*/ 65315 w 1817915"/>
                <a:gd name="connsiteY50" fmla="*/ 1132114 h 1611086"/>
                <a:gd name="connsiteX51" fmla="*/ 32657 w 1817915"/>
                <a:gd name="connsiteY51" fmla="*/ 1012371 h 1611086"/>
                <a:gd name="connsiteX52" fmla="*/ 21772 w 1817915"/>
                <a:gd name="connsiteY52" fmla="*/ 968828 h 1611086"/>
                <a:gd name="connsiteX53" fmla="*/ 0 w 1817915"/>
                <a:gd name="connsiteY53" fmla="*/ 903514 h 1611086"/>
                <a:gd name="connsiteX54" fmla="*/ 10886 w 1817915"/>
                <a:gd name="connsiteY54" fmla="*/ 522514 h 1611086"/>
                <a:gd name="connsiteX55" fmla="*/ 43543 w 1817915"/>
                <a:gd name="connsiteY55" fmla="*/ 457200 h 1611086"/>
                <a:gd name="connsiteX56" fmla="*/ 65315 w 1817915"/>
                <a:gd name="connsiteY56" fmla="*/ 435428 h 1611086"/>
                <a:gd name="connsiteX57" fmla="*/ 87086 w 1817915"/>
                <a:gd name="connsiteY57" fmla="*/ 402771 h 1611086"/>
                <a:gd name="connsiteX58" fmla="*/ 119743 w 1817915"/>
                <a:gd name="connsiteY58" fmla="*/ 381000 h 1611086"/>
                <a:gd name="connsiteX59" fmla="*/ 141515 w 1817915"/>
                <a:gd name="connsiteY59" fmla="*/ 359228 h 1611086"/>
                <a:gd name="connsiteX60" fmla="*/ 174172 w 1817915"/>
                <a:gd name="connsiteY60" fmla="*/ 337457 h 1611086"/>
                <a:gd name="connsiteX61" fmla="*/ 261257 w 1817915"/>
                <a:gd name="connsiteY61" fmla="*/ 272143 h 1611086"/>
                <a:gd name="connsiteX62" fmla="*/ 304800 w 1817915"/>
                <a:gd name="connsiteY62" fmla="*/ 206828 h 1611086"/>
                <a:gd name="connsiteX63" fmla="*/ 359229 w 1817915"/>
                <a:gd name="connsiteY63" fmla="*/ 152400 h 1611086"/>
                <a:gd name="connsiteX64" fmla="*/ 381000 w 1817915"/>
                <a:gd name="connsiteY64" fmla="*/ 130628 h 1611086"/>
                <a:gd name="connsiteX65" fmla="*/ 511629 w 1817915"/>
                <a:gd name="connsiteY65" fmla="*/ 87086 h 1611086"/>
                <a:gd name="connsiteX66" fmla="*/ 576943 w 1817915"/>
                <a:gd name="connsiteY66" fmla="*/ 65314 h 1611086"/>
                <a:gd name="connsiteX67" fmla="*/ 587829 w 1817915"/>
                <a:gd name="connsiteY67" fmla="*/ 65314 h 161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817915" h="1611086">
                  <a:moveTo>
                    <a:pt x="587829" y="65314"/>
                  </a:moveTo>
                  <a:lnTo>
                    <a:pt x="587829" y="65314"/>
                  </a:lnTo>
                  <a:lnTo>
                    <a:pt x="827315" y="10886"/>
                  </a:lnTo>
                  <a:cubicBezTo>
                    <a:pt x="838473" y="8208"/>
                    <a:pt x="848497" y="0"/>
                    <a:pt x="859972" y="0"/>
                  </a:cubicBezTo>
                  <a:cubicBezTo>
                    <a:pt x="976143" y="0"/>
                    <a:pt x="1092201" y="7257"/>
                    <a:pt x="1208315" y="10886"/>
                  </a:cubicBezTo>
                  <a:cubicBezTo>
                    <a:pt x="1344377" y="44900"/>
                    <a:pt x="1175239" y="1435"/>
                    <a:pt x="1284515" y="32657"/>
                  </a:cubicBezTo>
                  <a:cubicBezTo>
                    <a:pt x="1298900" y="36767"/>
                    <a:pt x="1313727" y="39244"/>
                    <a:pt x="1328057" y="43543"/>
                  </a:cubicBezTo>
                  <a:cubicBezTo>
                    <a:pt x="1350038" y="50137"/>
                    <a:pt x="1393372" y="65314"/>
                    <a:pt x="1393372" y="65314"/>
                  </a:cubicBezTo>
                  <a:cubicBezTo>
                    <a:pt x="1400629" y="72571"/>
                    <a:pt x="1405963" y="82496"/>
                    <a:pt x="1415143" y="87086"/>
                  </a:cubicBezTo>
                  <a:cubicBezTo>
                    <a:pt x="1435669" y="97349"/>
                    <a:pt x="1480457" y="108857"/>
                    <a:pt x="1480457" y="108857"/>
                  </a:cubicBezTo>
                  <a:cubicBezTo>
                    <a:pt x="1535627" y="164024"/>
                    <a:pt x="1464224" y="99115"/>
                    <a:pt x="1534886" y="141514"/>
                  </a:cubicBezTo>
                  <a:cubicBezTo>
                    <a:pt x="1609592" y="186339"/>
                    <a:pt x="1496808" y="143338"/>
                    <a:pt x="1589315" y="174171"/>
                  </a:cubicBezTo>
                  <a:cubicBezTo>
                    <a:pt x="1596572" y="181428"/>
                    <a:pt x="1603072" y="189532"/>
                    <a:pt x="1611086" y="195943"/>
                  </a:cubicBezTo>
                  <a:cubicBezTo>
                    <a:pt x="1621302" y="204116"/>
                    <a:pt x="1634492" y="208463"/>
                    <a:pt x="1643743" y="217714"/>
                  </a:cubicBezTo>
                  <a:cubicBezTo>
                    <a:pt x="1652994" y="226965"/>
                    <a:pt x="1656900" y="240525"/>
                    <a:pt x="1665515" y="250371"/>
                  </a:cubicBezTo>
                  <a:cubicBezTo>
                    <a:pt x="1682411" y="269681"/>
                    <a:pt x="1719943" y="304800"/>
                    <a:pt x="1719943" y="304800"/>
                  </a:cubicBezTo>
                  <a:cubicBezTo>
                    <a:pt x="1744961" y="379850"/>
                    <a:pt x="1725488" y="353886"/>
                    <a:pt x="1763486" y="391886"/>
                  </a:cubicBezTo>
                  <a:lnTo>
                    <a:pt x="1785257" y="457200"/>
                  </a:lnTo>
                  <a:lnTo>
                    <a:pt x="1796143" y="489857"/>
                  </a:lnTo>
                  <a:cubicBezTo>
                    <a:pt x="1799772" y="515257"/>
                    <a:pt x="1802439" y="540813"/>
                    <a:pt x="1807029" y="566057"/>
                  </a:cubicBezTo>
                  <a:cubicBezTo>
                    <a:pt x="1809705" y="580777"/>
                    <a:pt x="1817915" y="594639"/>
                    <a:pt x="1817915" y="609600"/>
                  </a:cubicBezTo>
                  <a:cubicBezTo>
                    <a:pt x="1817915" y="733025"/>
                    <a:pt x="1813516" y="856460"/>
                    <a:pt x="1807029" y="979714"/>
                  </a:cubicBezTo>
                  <a:cubicBezTo>
                    <a:pt x="1806243" y="994654"/>
                    <a:pt x="1802036" y="1009506"/>
                    <a:pt x="1796143" y="1023257"/>
                  </a:cubicBezTo>
                  <a:cubicBezTo>
                    <a:pt x="1778384" y="1064695"/>
                    <a:pt x="1776010" y="1046473"/>
                    <a:pt x="1752600" y="1077686"/>
                  </a:cubicBezTo>
                  <a:cubicBezTo>
                    <a:pt x="1736900" y="1098619"/>
                    <a:pt x="1723571" y="1121229"/>
                    <a:pt x="1709057" y="1143000"/>
                  </a:cubicBezTo>
                  <a:cubicBezTo>
                    <a:pt x="1701800" y="1153886"/>
                    <a:pt x="1698172" y="1168400"/>
                    <a:pt x="1687286" y="1175657"/>
                  </a:cubicBezTo>
                  <a:cubicBezTo>
                    <a:pt x="1644851" y="1203947"/>
                    <a:pt x="1626601" y="1213029"/>
                    <a:pt x="1589315" y="1262743"/>
                  </a:cubicBezTo>
                  <a:cubicBezTo>
                    <a:pt x="1578429" y="1277257"/>
                    <a:pt x="1569486" y="1293457"/>
                    <a:pt x="1556657" y="1306286"/>
                  </a:cubicBezTo>
                  <a:cubicBezTo>
                    <a:pt x="1541270" y="1321672"/>
                    <a:pt x="1497533" y="1341290"/>
                    <a:pt x="1480457" y="1349828"/>
                  </a:cubicBezTo>
                  <a:cubicBezTo>
                    <a:pt x="1452080" y="1378206"/>
                    <a:pt x="1429378" y="1408025"/>
                    <a:pt x="1393372" y="1426028"/>
                  </a:cubicBezTo>
                  <a:cubicBezTo>
                    <a:pt x="1383109" y="1431160"/>
                    <a:pt x="1371601" y="1433285"/>
                    <a:pt x="1360715" y="1436914"/>
                  </a:cubicBezTo>
                  <a:cubicBezTo>
                    <a:pt x="1353458" y="1444171"/>
                    <a:pt x="1347154" y="1452528"/>
                    <a:pt x="1338943" y="1458686"/>
                  </a:cubicBezTo>
                  <a:cubicBezTo>
                    <a:pt x="1298407" y="1489088"/>
                    <a:pt x="1283399" y="1502507"/>
                    <a:pt x="1240972" y="1513114"/>
                  </a:cubicBezTo>
                  <a:cubicBezTo>
                    <a:pt x="1223022" y="1517602"/>
                    <a:pt x="1204686" y="1520371"/>
                    <a:pt x="1186543" y="1524000"/>
                  </a:cubicBezTo>
                  <a:cubicBezTo>
                    <a:pt x="1175657" y="1531257"/>
                    <a:pt x="1165841" y="1540458"/>
                    <a:pt x="1153886" y="1545771"/>
                  </a:cubicBezTo>
                  <a:cubicBezTo>
                    <a:pt x="1107309" y="1566472"/>
                    <a:pt x="1089368" y="1565760"/>
                    <a:pt x="1045029" y="1578428"/>
                  </a:cubicBezTo>
                  <a:cubicBezTo>
                    <a:pt x="1033996" y="1581580"/>
                    <a:pt x="1023553" y="1586734"/>
                    <a:pt x="1012372" y="1589314"/>
                  </a:cubicBezTo>
                  <a:cubicBezTo>
                    <a:pt x="976315" y="1597635"/>
                    <a:pt x="903515" y="1611086"/>
                    <a:pt x="903515" y="1611086"/>
                  </a:cubicBezTo>
                  <a:cubicBezTo>
                    <a:pt x="805543" y="1607457"/>
                    <a:pt x="707435" y="1606512"/>
                    <a:pt x="609600" y="1600200"/>
                  </a:cubicBezTo>
                  <a:cubicBezTo>
                    <a:pt x="594670" y="1599237"/>
                    <a:pt x="580387" y="1593613"/>
                    <a:pt x="566057" y="1589314"/>
                  </a:cubicBezTo>
                  <a:cubicBezTo>
                    <a:pt x="544076" y="1582720"/>
                    <a:pt x="500743" y="1567543"/>
                    <a:pt x="500743" y="1567543"/>
                  </a:cubicBezTo>
                  <a:lnTo>
                    <a:pt x="435429" y="1524000"/>
                  </a:lnTo>
                  <a:cubicBezTo>
                    <a:pt x="424543" y="1516743"/>
                    <a:pt x="415184" y="1506365"/>
                    <a:pt x="402772" y="1502228"/>
                  </a:cubicBezTo>
                  <a:lnTo>
                    <a:pt x="370115" y="1491343"/>
                  </a:lnTo>
                  <a:cubicBezTo>
                    <a:pt x="359229" y="1484086"/>
                    <a:pt x="347236" y="1478263"/>
                    <a:pt x="337457" y="1469571"/>
                  </a:cubicBezTo>
                  <a:cubicBezTo>
                    <a:pt x="225610" y="1370152"/>
                    <a:pt x="313603" y="1431897"/>
                    <a:pt x="239486" y="1382486"/>
                  </a:cubicBezTo>
                  <a:cubicBezTo>
                    <a:pt x="206241" y="1315994"/>
                    <a:pt x="229190" y="1350418"/>
                    <a:pt x="163286" y="1284514"/>
                  </a:cubicBezTo>
                  <a:lnTo>
                    <a:pt x="130629" y="1251857"/>
                  </a:lnTo>
                  <a:cubicBezTo>
                    <a:pt x="99791" y="1159345"/>
                    <a:pt x="142799" y="1272141"/>
                    <a:pt x="97972" y="1197428"/>
                  </a:cubicBezTo>
                  <a:cubicBezTo>
                    <a:pt x="92068" y="1187589"/>
                    <a:pt x="92218" y="1175034"/>
                    <a:pt x="87086" y="1164771"/>
                  </a:cubicBezTo>
                  <a:cubicBezTo>
                    <a:pt x="81235" y="1153069"/>
                    <a:pt x="70628" y="1144069"/>
                    <a:pt x="65315" y="1132114"/>
                  </a:cubicBezTo>
                  <a:cubicBezTo>
                    <a:pt x="42659" y="1081139"/>
                    <a:pt x="44039" y="1063592"/>
                    <a:pt x="32657" y="1012371"/>
                  </a:cubicBezTo>
                  <a:cubicBezTo>
                    <a:pt x="29412" y="997766"/>
                    <a:pt x="26071" y="983158"/>
                    <a:pt x="21772" y="968828"/>
                  </a:cubicBezTo>
                  <a:cubicBezTo>
                    <a:pt x="15178" y="946847"/>
                    <a:pt x="0" y="903514"/>
                    <a:pt x="0" y="903514"/>
                  </a:cubicBezTo>
                  <a:cubicBezTo>
                    <a:pt x="3629" y="776514"/>
                    <a:pt x="4208" y="649390"/>
                    <a:pt x="10886" y="522514"/>
                  </a:cubicBezTo>
                  <a:cubicBezTo>
                    <a:pt x="12020" y="500977"/>
                    <a:pt x="31244" y="472574"/>
                    <a:pt x="43543" y="457200"/>
                  </a:cubicBezTo>
                  <a:cubicBezTo>
                    <a:pt x="49954" y="449186"/>
                    <a:pt x="58904" y="443442"/>
                    <a:pt x="65315" y="435428"/>
                  </a:cubicBezTo>
                  <a:cubicBezTo>
                    <a:pt x="73488" y="425212"/>
                    <a:pt x="77835" y="412022"/>
                    <a:pt x="87086" y="402771"/>
                  </a:cubicBezTo>
                  <a:cubicBezTo>
                    <a:pt x="96337" y="393520"/>
                    <a:pt x="109527" y="389173"/>
                    <a:pt x="119743" y="381000"/>
                  </a:cubicBezTo>
                  <a:cubicBezTo>
                    <a:pt x="127757" y="374589"/>
                    <a:pt x="133501" y="365639"/>
                    <a:pt x="141515" y="359228"/>
                  </a:cubicBezTo>
                  <a:cubicBezTo>
                    <a:pt x="151731" y="351055"/>
                    <a:pt x="164326" y="346072"/>
                    <a:pt x="174172" y="337457"/>
                  </a:cubicBezTo>
                  <a:cubicBezTo>
                    <a:pt x="251147" y="270103"/>
                    <a:pt x="197804" y="293293"/>
                    <a:pt x="261257" y="272143"/>
                  </a:cubicBezTo>
                  <a:cubicBezTo>
                    <a:pt x="336189" y="197211"/>
                    <a:pt x="212531" y="325459"/>
                    <a:pt x="304800" y="206828"/>
                  </a:cubicBezTo>
                  <a:cubicBezTo>
                    <a:pt x="320552" y="186575"/>
                    <a:pt x="341086" y="170543"/>
                    <a:pt x="359229" y="152400"/>
                  </a:cubicBezTo>
                  <a:cubicBezTo>
                    <a:pt x="366486" y="145143"/>
                    <a:pt x="371263" y="133873"/>
                    <a:pt x="381000" y="130628"/>
                  </a:cubicBezTo>
                  <a:lnTo>
                    <a:pt x="511629" y="87086"/>
                  </a:lnTo>
                  <a:lnTo>
                    <a:pt x="576943" y="65314"/>
                  </a:lnTo>
                  <a:cubicBezTo>
                    <a:pt x="613042" y="53280"/>
                    <a:pt x="609600" y="42953"/>
                    <a:pt x="587829" y="65314"/>
                  </a:cubicBezTo>
                  <a:close/>
                </a:path>
              </a:pathLst>
            </a:custGeom>
            <a:noFill/>
            <a:ln w="9525"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grpSp>
      <p:sp>
        <p:nvSpPr>
          <p:cNvPr id="72" name="文本框 71">
            <a:extLst>
              <a:ext uri="{FF2B5EF4-FFF2-40B4-BE49-F238E27FC236}">
                <a16:creationId xmlns:a16="http://schemas.microsoft.com/office/drawing/2014/main" id="{8AAAEC7D-305F-5D7F-313D-C50BE9A247EF}"/>
              </a:ext>
            </a:extLst>
          </p:cNvPr>
          <p:cNvSpPr txBox="1"/>
          <p:nvPr/>
        </p:nvSpPr>
        <p:spPr>
          <a:xfrm>
            <a:off x="3112994" y="5443569"/>
            <a:ext cx="4648200" cy="369332"/>
          </a:xfrm>
          <a:prstGeom prst="rect">
            <a:avLst/>
          </a:prstGeom>
          <a:noFill/>
        </p:spPr>
        <p:txBody>
          <a:bodyPr wrap="square">
            <a:spAutoFit/>
          </a:bodyPr>
          <a:lstStyle/>
          <a:p>
            <a:r>
              <a:rPr lang="en-US" altLang="zh-CN" dirty="0"/>
              <a:t>Multi-Assignment, Single-Join (MASJ) </a:t>
            </a:r>
            <a:endParaRPr lang="zh-CN" altLang="en-US" dirty="0"/>
          </a:p>
        </p:txBody>
      </p:sp>
      <p:grpSp>
        <p:nvGrpSpPr>
          <p:cNvPr id="24" name="组合 23">
            <a:extLst>
              <a:ext uri="{FF2B5EF4-FFF2-40B4-BE49-F238E27FC236}">
                <a16:creationId xmlns:a16="http://schemas.microsoft.com/office/drawing/2014/main" id="{E66376C2-9E62-86E1-A80E-2623087ABBB0}"/>
              </a:ext>
            </a:extLst>
          </p:cNvPr>
          <p:cNvGrpSpPr/>
          <p:nvPr/>
        </p:nvGrpSpPr>
        <p:grpSpPr>
          <a:xfrm>
            <a:off x="2872158" y="3649390"/>
            <a:ext cx="318105" cy="389952"/>
            <a:chOff x="1201271" y="3929535"/>
            <a:chExt cx="424139" cy="519935"/>
          </a:xfrm>
        </p:grpSpPr>
        <p:sp>
          <p:nvSpPr>
            <p:cNvPr id="22" name="椭圆 21">
              <a:extLst>
                <a:ext uri="{FF2B5EF4-FFF2-40B4-BE49-F238E27FC236}">
                  <a16:creationId xmlns:a16="http://schemas.microsoft.com/office/drawing/2014/main" id="{D7D45C23-1F77-A7B2-2BEF-E76FD7BEC5BF}"/>
                </a:ext>
              </a:extLst>
            </p:cNvPr>
            <p:cNvSpPr/>
            <p:nvPr/>
          </p:nvSpPr>
          <p:spPr>
            <a:xfrm>
              <a:off x="1201271" y="3929535"/>
              <a:ext cx="73729" cy="737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F73189F5-F581-B7AD-70E7-9FAF05F6F4C4}"/>
                </a:ext>
              </a:extLst>
            </p:cNvPr>
            <p:cNvSpPr txBox="1"/>
            <p:nvPr/>
          </p:nvSpPr>
          <p:spPr>
            <a:xfrm>
              <a:off x="1208202" y="3957028"/>
              <a:ext cx="417208" cy="492442"/>
            </a:xfrm>
            <a:prstGeom prst="rect">
              <a:avLst/>
            </a:prstGeom>
            <a:noFill/>
          </p:spPr>
          <p:txBody>
            <a:bodyPr wrap="none" rtlCol="0">
              <a:spAutoFit/>
            </a:bodyPr>
            <a:lstStyle/>
            <a:p>
              <a:r>
                <a:rPr lang="en-US" altLang="zh-CN" dirty="0"/>
                <a:t>o</a:t>
              </a:r>
              <a:endParaRPr lang="zh-CN" altLang="en-US" dirty="0"/>
            </a:p>
          </p:txBody>
        </p:sp>
      </p:grpSp>
      <p:grpSp>
        <p:nvGrpSpPr>
          <p:cNvPr id="73" name="组合 72">
            <a:extLst>
              <a:ext uri="{FF2B5EF4-FFF2-40B4-BE49-F238E27FC236}">
                <a16:creationId xmlns:a16="http://schemas.microsoft.com/office/drawing/2014/main" id="{13BCBFEB-CAEB-5AB1-B72F-7EBDE759A0CA}"/>
              </a:ext>
            </a:extLst>
          </p:cNvPr>
          <p:cNvGrpSpPr/>
          <p:nvPr/>
        </p:nvGrpSpPr>
        <p:grpSpPr>
          <a:xfrm>
            <a:off x="7168336" y="3733528"/>
            <a:ext cx="318105" cy="389952"/>
            <a:chOff x="1201271" y="3929535"/>
            <a:chExt cx="424139" cy="519935"/>
          </a:xfrm>
        </p:grpSpPr>
        <p:sp>
          <p:nvSpPr>
            <p:cNvPr id="74" name="椭圆 73">
              <a:extLst>
                <a:ext uri="{FF2B5EF4-FFF2-40B4-BE49-F238E27FC236}">
                  <a16:creationId xmlns:a16="http://schemas.microsoft.com/office/drawing/2014/main" id="{C3CA096E-4CF9-8402-4D65-D8AAC39B02E5}"/>
                </a:ext>
              </a:extLst>
            </p:cNvPr>
            <p:cNvSpPr/>
            <p:nvPr/>
          </p:nvSpPr>
          <p:spPr>
            <a:xfrm>
              <a:off x="1201271" y="3929535"/>
              <a:ext cx="73729" cy="737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D206AA33-9BB0-BA40-0685-D848514D0C53}"/>
                </a:ext>
              </a:extLst>
            </p:cNvPr>
            <p:cNvSpPr txBox="1"/>
            <p:nvPr/>
          </p:nvSpPr>
          <p:spPr>
            <a:xfrm>
              <a:off x="1208202" y="3957028"/>
              <a:ext cx="417208" cy="492442"/>
            </a:xfrm>
            <a:prstGeom prst="rect">
              <a:avLst/>
            </a:prstGeom>
            <a:noFill/>
          </p:spPr>
          <p:txBody>
            <a:bodyPr wrap="none" rtlCol="0">
              <a:spAutoFit/>
            </a:bodyPr>
            <a:lstStyle/>
            <a:p>
              <a:r>
                <a:rPr lang="en-US" altLang="zh-CN" dirty="0"/>
                <a:t>o</a:t>
              </a:r>
              <a:endParaRPr lang="zh-CN" altLang="en-US" dirty="0"/>
            </a:p>
          </p:txBody>
        </p:sp>
      </p:grpSp>
      <p:grpSp>
        <p:nvGrpSpPr>
          <p:cNvPr id="76" name="组合 75">
            <a:extLst>
              <a:ext uri="{FF2B5EF4-FFF2-40B4-BE49-F238E27FC236}">
                <a16:creationId xmlns:a16="http://schemas.microsoft.com/office/drawing/2014/main" id="{FC315309-C725-D621-3216-635CFD21E8D2}"/>
              </a:ext>
            </a:extLst>
          </p:cNvPr>
          <p:cNvGrpSpPr/>
          <p:nvPr/>
        </p:nvGrpSpPr>
        <p:grpSpPr>
          <a:xfrm>
            <a:off x="7140607" y="4875358"/>
            <a:ext cx="318105" cy="389952"/>
            <a:chOff x="1201271" y="3929535"/>
            <a:chExt cx="424139" cy="519935"/>
          </a:xfrm>
        </p:grpSpPr>
        <p:sp>
          <p:nvSpPr>
            <p:cNvPr id="77" name="椭圆 76">
              <a:extLst>
                <a:ext uri="{FF2B5EF4-FFF2-40B4-BE49-F238E27FC236}">
                  <a16:creationId xmlns:a16="http://schemas.microsoft.com/office/drawing/2014/main" id="{49B2508A-3DA6-B962-824C-53E3F6D3AD5F}"/>
                </a:ext>
              </a:extLst>
            </p:cNvPr>
            <p:cNvSpPr/>
            <p:nvPr/>
          </p:nvSpPr>
          <p:spPr>
            <a:xfrm>
              <a:off x="1201271" y="3929535"/>
              <a:ext cx="73729" cy="737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96950F94-73DF-E759-C54E-CA6A4B60D86E}"/>
                </a:ext>
              </a:extLst>
            </p:cNvPr>
            <p:cNvSpPr txBox="1"/>
            <p:nvPr/>
          </p:nvSpPr>
          <p:spPr>
            <a:xfrm>
              <a:off x="1208202" y="3957028"/>
              <a:ext cx="417208" cy="492442"/>
            </a:xfrm>
            <a:prstGeom prst="rect">
              <a:avLst/>
            </a:prstGeom>
            <a:noFill/>
          </p:spPr>
          <p:txBody>
            <a:bodyPr wrap="none" rtlCol="0">
              <a:spAutoFit/>
            </a:bodyPr>
            <a:lstStyle/>
            <a:p>
              <a:r>
                <a:rPr lang="en-US" altLang="zh-CN" dirty="0"/>
                <a:t>o</a:t>
              </a:r>
              <a:endParaRPr lang="zh-CN" altLang="en-US" dirty="0"/>
            </a:p>
          </p:txBody>
        </p:sp>
      </p:grpSp>
      <p:grpSp>
        <p:nvGrpSpPr>
          <p:cNvPr id="79" name="组合 78">
            <a:extLst>
              <a:ext uri="{FF2B5EF4-FFF2-40B4-BE49-F238E27FC236}">
                <a16:creationId xmlns:a16="http://schemas.microsoft.com/office/drawing/2014/main" id="{1396F24F-0713-48AA-54BA-907AB892BB37}"/>
              </a:ext>
            </a:extLst>
          </p:cNvPr>
          <p:cNvGrpSpPr/>
          <p:nvPr/>
        </p:nvGrpSpPr>
        <p:grpSpPr>
          <a:xfrm>
            <a:off x="2881145" y="4909272"/>
            <a:ext cx="318105" cy="389952"/>
            <a:chOff x="1201271" y="3929535"/>
            <a:chExt cx="424139" cy="519935"/>
          </a:xfrm>
        </p:grpSpPr>
        <p:sp>
          <p:nvSpPr>
            <p:cNvPr id="80" name="椭圆 79">
              <a:extLst>
                <a:ext uri="{FF2B5EF4-FFF2-40B4-BE49-F238E27FC236}">
                  <a16:creationId xmlns:a16="http://schemas.microsoft.com/office/drawing/2014/main" id="{5DC2CF6D-FDBB-C19C-23F1-1858AA0E8911}"/>
                </a:ext>
              </a:extLst>
            </p:cNvPr>
            <p:cNvSpPr/>
            <p:nvPr/>
          </p:nvSpPr>
          <p:spPr>
            <a:xfrm>
              <a:off x="1201271" y="3929535"/>
              <a:ext cx="73729" cy="737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7A6ADD5F-B13F-E384-B518-6DC9F67CD136}"/>
                </a:ext>
              </a:extLst>
            </p:cNvPr>
            <p:cNvSpPr txBox="1"/>
            <p:nvPr/>
          </p:nvSpPr>
          <p:spPr>
            <a:xfrm>
              <a:off x="1208202" y="3957028"/>
              <a:ext cx="417208" cy="492442"/>
            </a:xfrm>
            <a:prstGeom prst="rect">
              <a:avLst/>
            </a:prstGeom>
            <a:noFill/>
          </p:spPr>
          <p:txBody>
            <a:bodyPr wrap="none" rtlCol="0">
              <a:spAutoFit/>
            </a:bodyPr>
            <a:lstStyle/>
            <a:p>
              <a:r>
                <a:rPr lang="en-US" altLang="zh-CN" dirty="0"/>
                <a:t>o</a:t>
              </a:r>
              <a:endParaRPr lang="zh-CN" altLang="en-US" dirty="0"/>
            </a:p>
          </p:txBody>
        </p:sp>
      </p:grpSp>
      <p:sp>
        <p:nvSpPr>
          <p:cNvPr id="87" name="TextBox 32">
            <a:extLst>
              <a:ext uri="{FF2B5EF4-FFF2-40B4-BE49-F238E27FC236}">
                <a16:creationId xmlns:a16="http://schemas.microsoft.com/office/drawing/2014/main" id="{BF87B7FF-EAEA-4500-89EE-17A791113D20}"/>
              </a:ext>
            </a:extLst>
          </p:cNvPr>
          <p:cNvSpPr txBox="1"/>
          <p:nvPr/>
        </p:nvSpPr>
        <p:spPr>
          <a:xfrm>
            <a:off x="76844" y="3860285"/>
            <a:ext cx="1317605" cy="646331"/>
          </a:xfrm>
          <a:prstGeom prst="rect">
            <a:avLst/>
          </a:prstGeom>
          <a:noFill/>
        </p:spPr>
        <p:txBody>
          <a:bodyPr wrap="none" rtlCol="0">
            <a:spAutoFit/>
          </a:bodyPr>
          <a:lstStyle/>
          <a:p>
            <a:pPr algn="r"/>
            <a:r>
              <a:rPr lang="en-US" sz="1200" dirty="0">
                <a:solidFill>
                  <a:srgbClr val="EA8B00"/>
                </a:solidFill>
              </a:rPr>
              <a:t>[VLDB13]</a:t>
            </a:r>
          </a:p>
          <a:p>
            <a:pPr algn="r"/>
            <a:r>
              <a:rPr lang="en-US" sz="1200" dirty="0">
                <a:solidFill>
                  <a:srgbClr val="EA8B00"/>
                </a:solidFill>
              </a:rPr>
              <a:t>[SIGSPATIAL13]</a:t>
            </a:r>
          </a:p>
          <a:p>
            <a:pPr algn="r"/>
            <a:r>
              <a:rPr lang="en-US" altLang="zh-CN" sz="1200" dirty="0">
                <a:solidFill>
                  <a:srgbClr val="EA8B00"/>
                </a:solidFill>
              </a:rPr>
              <a:t>[SIGSPATIAL17]</a:t>
            </a:r>
          </a:p>
        </p:txBody>
      </p:sp>
    </p:spTree>
    <p:extLst>
      <p:ext uri="{BB962C8B-B14F-4D97-AF65-F5344CB8AC3E}">
        <p14:creationId xmlns:p14="http://schemas.microsoft.com/office/powerpoint/2010/main" val="233780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par>
                                <p:cTn id="59" presetID="10" presetClass="entr" presetSubtype="0" fill="hold" nodeType="withEffect">
                                  <p:stCondLst>
                                    <p:cond delay="0"/>
                                  </p:stCondLst>
                                  <p:childTnLst>
                                    <p:set>
                                      <p:cBhvr>
                                        <p:cTn id="60" dur="1" fill="hold">
                                          <p:stCondLst>
                                            <p:cond delay="0"/>
                                          </p:stCondLst>
                                        </p:cTn>
                                        <p:tgtEl>
                                          <p:spTgt spid="76"/>
                                        </p:tgtEl>
                                        <p:attrNameLst>
                                          <p:attrName>style.visibility</p:attrName>
                                        </p:attrNameLst>
                                      </p:cBhvr>
                                      <p:to>
                                        <p:strVal val="visible"/>
                                      </p:to>
                                    </p:set>
                                    <p:animEffect transition="in" filter="fade">
                                      <p:cBhvr>
                                        <p:cTn id="61" dur="500"/>
                                        <p:tgtEl>
                                          <p:spTgt spid="76"/>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p:bldP spid="13" grpId="0"/>
      <p:bldP spid="14" grpId="0" animBg="1"/>
      <p:bldP spid="15" grpId="0"/>
      <p:bldP spid="16" grpId="0" animBg="1"/>
      <p:bldP spid="17" grpId="0"/>
      <p:bldP spid="20" grpId="0"/>
      <p:bldP spid="72"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BA94A-A729-742D-6D71-9521F57F8B3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C2F44B0-9117-5136-B5B5-20365156FC37}"/>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198</a:t>
            </a:fld>
            <a:endParaRPr lang="zh-CN" altLang="en-US" spc="68" dirty="0"/>
          </a:p>
        </p:txBody>
      </p:sp>
      <p:sp>
        <p:nvSpPr>
          <p:cNvPr id="3" name="文本占位符 2">
            <a:extLst>
              <a:ext uri="{FF2B5EF4-FFF2-40B4-BE49-F238E27FC236}">
                <a16:creationId xmlns:a16="http://schemas.microsoft.com/office/drawing/2014/main" id="{8483FA24-8792-69AA-CFD2-5FD13D545CA9}"/>
              </a:ext>
            </a:extLst>
          </p:cNvPr>
          <p:cNvSpPr>
            <a:spLocks noGrp="1"/>
          </p:cNvSpPr>
          <p:nvPr>
            <p:ph type="body" sz="quarter" idx="13"/>
          </p:nvPr>
        </p:nvSpPr>
        <p:spPr/>
        <p:txBody>
          <a:bodyPr/>
          <a:lstStyle/>
          <a:p>
            <a:r>
              <a:rPr lang="en-US" altLang="zh-CN" dirty="0"/>
              <a:t>Impact of Boundary Objects</a:t>
            </a:r>
          </a:p>
        </p:txBody>
      </p:sp>
      <p:sp>
        <p:nvSpPr>
          <p:cNvPr id="4" name="标题 3">
            <a:extLst>
              <a:ext uri="{FF2B5EF4-FFF2-40B4-BE49-F238E27FC236}">
                <a16:creationId xmlns:a16="http://schemas.microsoft.com/office/drawing/2014/main" id="{3D76D11B-1A5D-CEFF-1747-74898A7CD23E}"/>
              </a:ext>
            </a:extLst>
          </p:cNvPr>
          <p:cNvSpPr>
            <a:spLocks noGrp="1"/>
          </p:cNvSpPr>
          <p:nvPr>
            <p:ph type="title"/>
          </p:nvPr>
        </p:nvSpPr>
        <p:spPr/>
        <p:txBody>
          <a:bodyPr/>
          <a:lstStyle/>
          <a:p>
            <a:r>
              <a:rPr lang="en-US" altLang="zh-CN" dirty="0"/>
              <a:t>Boundary Object Ratio vs. Cardinality</a:t>
            </a:r>
            <a:endParaRPr lang="zh-CN" altLang="en-US" dirty="0"/>
          </a:p>
        </p:txBody>
      </p:sp>
      <p:sp>
        <p:nvSpPr>
          <p:cNvPr id="5" name="TextBox 147">
            <a:extLst>
              <a:ext uri="{FF2B5EF4-FFF2-40B4-BE49-F238E27FC236}">
                <a16:creationId xmlns:a16="http://schemas.microsoft.com/office/drawing/2014/main" id="{82816437-F8B8-0E3A-B184-F82E19666AFB}"/>
              </a:ext>
            </a:extLst>
          </p:cNvPr>
          <p:cNvSpPr txBox="1"/>
          <p:nvPr/>
        </p:nvSpPr>
        <p:spPr>
          <a:xfrm>
            <a:off x="703912" y="1319853"/>
            <a:ext cx="8445359" cy="4293483"/>
          </a:xfrm>
          <a:prstGeom prst="rect">
            <a:avLst/>
          </a:prstGeom>
          <a:noFill/>
        </p:spPr>
        <p:txBody>
          <a:bodyPr wrap="square" rtlCol="0">
            <a:spAutoFit/>
          </a:bodyPr>
          <a:lstStyle/>
          <a:p>
            <a:pPr marL="257175" lvl="1" indent="-257175">
              <a:buFont typeface="Arial" panose="020B0604020202020204" pitchFamily="34" charset="0"/>
              <a:buChar char="•"/>
            </a:pPr>
            <a:endParaRPr lang="en-US" altLang="zh-CN" sz="2100" dirty="0"/>
          </a:p>
          <a:p>
            <a:pPr marL="600075" lvl="2" indent="-257175">
              <a:buFont typeface="Arial" panose="020B0604020202020204" pitchFamily="34" charset="0"/>
              <a:buChar char="•"/>
            </a:pPr>
            <a:endParaRPr lang="en-US" altLang="zh-CN" sz="2100" dirty="0"/>
          </a:p>
          <a:p>
            <a:pPr marL="600075" lvl="2" indent="-257175">
              <a:buFont typeface="Arial" panose="020B0604020202020204" pitchFamily="34" charset="0"/>
              <a:buChar char="•"/>
            </a:pPr>
            <a:endParaRPr lang="en-US" altLang="zh-CN" sz="2100" dirty="0"/>
          </a:p>
          <a:p>
            <a:pPr marL="600075" lvl="2" indent="-257175">
              <a:buFont typeface="Arial" panose="020B0604020202020204" pitchFamily="34" charset="0"/>
              <a:buChar char="•"/>
            </a:pPr>
            <a:r>
              <a:rPr lang="en-US" altLang="zh-CN" sz="2100" dirty="0"/>
              <a:t>Relationship between boundary object ratio and cardinality</a:t>
            </a:r>
          </a:p>
          <a:p>
            <a:pPr marL="600075" lvl="2" indent="-257175">
              <a:buFont typeface="Arial" panose="020B0604020202020204" pitchFamily="34" charset="0"/>
              <a:buChar char="•"/>
            </a:pPr>
            <a:endParaRPr lang="en-US" altLang="zh-CN" sz="2100" b="1" dirty="0"/>
          </a:p>
          <a:p>
            <a:pPr marL="600075" lvl="2" indent="-257175">
              <a:buFont typeface="Arial" panose="020B0604020202020204" pitchFamily="34" charset="0"/>
              <a:buChar char="•"/>
            </a:pPr>
            <a:endParaRPr lang="en-US" altLang="zh-CN" sz="2100" b="1" dirty="0"/>
          </a:p>
          <a:p>
            <a:pPr marL="342900" lvl="2"/>
            <a:r>
              <a:rPr lang="en-US" altLang="zh-CN" sz="2100" b="1" dirty="0"/>
              <a:t>Single tiles                                                All tile</a:t>
            </a:r>
          </a:p>
          <a:p>
            <a:pPr marL="685800" lvl="3"/>
            <a:endParaRPr lang="en-US" altLang="zh-CN" sz="2100" b="1" dirty="0"/>
          </a:p>
          <a:p>
            <a:pPr marL="685800" lvl="3"/>
            <a:endParaRPr lang="en-US" altLang="zh-CN" sz="2100" dirty="0"/>
          </a:p>
          <a:p>
            <a:pPr marL="942975" lvl="3" indent="-257175">
              <a:buFont typeface="Arial" panose="020B0604020202020204" pitchFamily="34" charset="0"/>
              <a:buChar char="•"/>
            </a:pPr>
            <a:endParaRPr lang="en-US" altLang="zh-CN" sz="2100" dirty="0"/>
          </a:p>
          <a:p>
            <a:pPr marL="600075" lvl="2" indent="-257175">
              <a:buFont typeface="Arial" panose="020B0604020202020204" pitchFamily="34" charset="0"/>
              <a:buChar char="•"/>
            </a:pPr>
            <a:endParaRPr lang="en-US" altLang="zh-CN" sz="2100" b="1" dirty="0"/>
          </a:p>
          <a:p>
            <a:pPr marL="342900" lvl="2"/>
            <a:endParaRPr lang="en-US" altLang="zh-CN" sz="2100" dirty="0"/>
          </a:p>
          <a:p>
            <a:pPr marL="257175" lvl="1" indent="-257175">
              <a:buFont typeface="Arial" panose="020B0604020202020204" pitchFamily="34" charset="0"/>
              <a:buChar char="•"/>
            </a:pPr>
            <a:endParaRPr lang="en-US" altLang="zh-CN" sz="2100" dirty="0"/>
          </a:p>
        </p:txBody>
      </p:sp>
      <p:pic>
        <p:nvPicPr>
          <p:cNvPr id="16" name="图片 15" descr="\documentclass{article}&#10;\usepackage{amsmath}&#10;\pagestyle{empty}&#10;\begin{document}&#10;&#10;$$\beta=\frac w{\sqrt{\alpha t}}+\frac{\sqrt tw}{\sqrt\alpha}$$&#10;&#10;&#10;\end{document}" title="IguanaTex Bitmap Display">
            <a:extLst>
              <a:ext uri="{FF2B5EF4-FFF2-40B4-BE49-F238E27FC236}">
                <a16:creationId xmlns:a16="http://schemas.microsoft.com/office/drawing/2014/main" id="{FFA6896B-7BF8-CF61-F69C-2A3412099E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20874" y="4386493"/>
            <a:ext cx="1659428" cy="560915"/>
          </a:xfrm>
          <a:prstGeom prst="rect">
            <a:avLst/>
          </a:prstGeom>
        </p:spPr>
      </p:pic>
      <p:pic>
        <p:nvPicPr>
          <p:cNvPr id="20" name="图片 19" descr="\documentclass{article}&#10;\usepackage{amsmath}&#10;\pagestyle{empty}&#10;\begin{document}&#10;&#10;$$\beta=\frac1\kappa\sum_{i=1}^\kappa2w\alpha_i^{-0.5}$$&#10;&#10;&#10;\end{document}" title="IguanaTex Bitmap Display">
            <a:extLst>
              <a:ext uri="{FF2B5EF4-FFF2-40B4-BE49-F238E27FC236}">
                <a16:creationId xmlns:a16="http://schemas.microsoft.com/office/drawing/2014/main" id="{ACCD840C-5403-F4AC-3CFC-BA6EE1823D8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037464" y="4386493"/>
            <a:ext cx="1826743" cy="625372"/>
          </a:xfrm>
          <a:prstGeom prst="rect">
            <a:avLst/>
          </a:prstGeom>
        </p:spPr>
      </p:pic>
      <p:pic>
        <p:nvPicPr>
          <p:cNvPr id="6" name="图片 5">
            <a:extLst>
              <a:ext uri="{FF2B5EF4-FFF2-40B4-BE49-F238E27FC236}">
                <a16:creationId xmlns:a16="http://schemas.microsoft.com/office/drawing/2014/main" id="{8BD2C4F1-E281-5955-337D-1574B0A22E9B}"/>
              </a:ext>
            </a:extLst>
          </p:cNvPr>
          <p:cNvPicPr>
            <a:picLocks noChangeAspect="1"/>
          </p:cNvPicPr>
          <p:nvPr/>
        </p:nvPicPr>
        <p:blipFill>
          <a:blip r:embed="rId7"/>
          <a:stretch>
            <a:fillRect/>
          </a:stretch>
        </p:blipFill>
        <p:spPr>
          <a:xfrm>
            <a:off x="3106537" y="2971588"/>
            <a:ext cx="2558369" cy="2503853"/>
          </a:xfrm>
          <a:prstGeom prst="rect">
            <a:avLst/>
          </a:prstGeom>
        </p:spPr>
      </p:pic>
    </p:spTree>
    <p:extLst>
      <p:ext uri="{BB962C8B-B14F-4D97-AF65-F5344CB8AC3E}">
        <p14:creationId xmlns:p14="http://schemas.microsoft.com/office/powerpoint/2010/main" val="161515505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5041E-BFA0-0AFC-A008-D766E814D4D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931CB2-76C2-B8E3-CECF-97C137138505}"/>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199</a:t>
            </a:fld>
            <a:endParaRPr lang="zh-CN" altLang="en-US" spc="68" dirty="0"/>
          </a:p>
        </p:txBody>
      </p:sp>
      <p:sp>
        <p:nvSpPr>
          <p:cNvPr id="3" name="文本占位符 2">
            <a:extLst>
              <a:ext uri="{FF2B5EF4-FFF2-40B4-BE49-F238E27FC236}">
                <a16:creationId xmlns:a16="http://schemas.microsoft.com/office/drawing/2014/main" id="{CADC0790-F43C-6B14-D87D-924AA73E3FB9}"/>
              </a:ext>
            </a:extLst>
          </p:cNvPr>
          <p:cNvSpPr>
            <a:spLocks noGrp="1"/>
          </p:cNvSpPr>
          <p:nvPr>
            <p:ph type="body" sz="quarter" idx="13"/>
          </p:nvPr>
        </p:nvSpPr>
        <p:spPr/>
        <p:txBody>
          <a:bodyPr/>
          <a:lstStyle/>
          <a:p>
            <a:r>
              <a:rPr lang="en-US" altLang="zh-CN" dirty="0"/>
              <a:t>Experimental </a:t>
            </a:r>
            <a:r>
              <a:rPr lang="en-US" altLang="zh-CN" dirty="0" err="1"/>
              <a:t>Evalution</a:t>
            </a:r>
            <a:endParaRPr lang="zh-CN" altLang="en-US" dirty="0"/>
          </a:p>
        </p:txBody>
      </p:sp>
      <p:sp>
        <p:nvSpPr>
          <p:cNvPr id="4" name="标题 3">
            <a:extLst>
              <a:ext uri="{FF2B5EF4-FFF2-40B4-BE49-F238E27FC236}">
                <a16:creationId xmlns:a16="http://schemas.microsoft.com/office/drawing/2014/main" id="{CF8BE656-0616-9FAA-365C-6B35E4E4C614}"/>
              </a:ext>
            </a:extLst>
          </p:cNvPr>
          <p:cNvSpPr>
            <a:spLocks noGrp="1"/>
          </p:cNvSpPr>
          <p:nvPr>
            <p:ph type="title"/>
          </p:nvPr>
        </p:nvSpPr>
        <p:spPr/>
        <p:txBody>
          <a:bodyPr/>
          <a:lstStyle/>
          <a:p>
            <a:r>
              <a:rPr lang="en-US" altLang="zh-CN" dirty="0"/>
              <a:t>Impact of Boundary Objects</a:t>
            </a:r>
            <a:endParaRPr lang="zh-CN" altLang="en-US" dirty="0"/>
          </a:p>
        </p:txBody>
      </p:sp>
      <p:sp>
        <p:nvSpPr>
          <p:cNvPr id="5" name="TextBox 147">
            <a:extLst>
              <a:ext uri="{FF2B5EF4-FFF2-40B4-BE49-F238E27FC236}">
                <a16:creationId xmlns:a16="http://schemas.microsoft.com/office/drawing/2014/main" id="{D718FFEF-C4FF-B3F6-5431-9F2FF8688788}"/>
              </a:ext>
            </a:extLst>
          </p:cNvPr>
          <p:cNvSpPr txBox="1"/>
          <p:nvPr/>
        </p:nvSpPr>
        <p:spPr>
          <a:xfrm>
            <a:off x="205110" y="2201630"/>
            <a:ext cx="8888464" cy="415498"/>
          </a:xfrm>
          <a:prstGeom prst="rect">
            <a:avLst/>
          </a:prstGeom>
          <a:noFill/>
        </p:spPr>
        <p:txBody>
          <a:bodyPr wrap="square" rtlCol="0">
            <a:spAutoFit/>
          </a:bodyPr>
          <a:lstStyle/>
          <a:p>
            <a:pPr lvl="1" indent="-342900">
              <a:buFont typeface="Arial" panose="020B0604020202020204" pitchFamily="34" charset="0"/>
              <a:buChar char="•"/>
            </a:pPr>
            <a:r>
              <a:rPr lang="en-US" altLang="zh-CN" sz="2100" dirty="0"/>
              <a:t>Boundary Object Ratio vs. the Square Root of the Tile Number </a:t>
            </a:r>
            <a:endParaRPr lang="en-US" altLang="zh-CN" sz="788" b="1" dirty="0"/>
          </a:p>
        </p:txBody>
      </p:sp>
      <p:pic>
        <p:nvPicPr>
          <p:cNvPr id="8" name="图片 7">
            <a:extLst>
              <a:ext uri="{FF2B5EF4-FFF2-40B4-BE49-F238E27FC236}">
                <a16:creationId xmlns:a16="http://schemas.microsoft.com/office/drawing/2014/main" id="{C3D4BA70-7F89-5BFC-CEA3-4013BD409E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666" y="2789137"/>
            <a:ext cx="2347407" cy="1173704"/>
          </a:xfrm>
          <a:prstGeom prst="rect">
            <a:avLst/>
          </a:prstGeom>
        </p:spPr>
      </p:pic>
      <p:pic>
        <p:nvPicPr>
          <p:cNvPr id="10" name="图片 9">
            <a:extLst>
              <a:ext uri="{FF2B5EF4-FFF2-40B4-BE49-F238E27FC236}">
                <a16:creationId xmlns:a16="http://schemas.microsoft.com/office/drawing/2014/main" id="{30398823-75B8-A661-88C4-79581AB9FF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8297" y="2789137"/>
            <a:ext cx="2347407" cy="1173704"/>
          </a:xfrm>
          <a:prstGeom prst="rect">
            <a:avLst/>
          </a:prstGeom>
        </p:spPr>
      </p:pic>
      <p:pic>
        <p:nvPicPr>
          <p:cNvPr id="12" name="图片 11">
            <a:extLst>
              <a:ext uri="{FF2B5EF4-FFF2-40B4-BE49-F238E27FC236}">
                <a16:creationId xmlns:a16="http://schemas.microsoft.com/office/drawing/2014/main" id="{BEF5DBC2-5601-F74E-8386-1D2A613627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73928" y="2789137"/>
            <a:ext cx="2347407" cy="1173704"/>
          </a:xfrm>
          <a:prstGeom prst="rect">
            <a:avLst/>
          </a:prstGeom>
        </p:spPr>
      </p:pic>
      <p:pic>
        <p:nvPicPr>
          <p:cNvPr id="14" name="图片 13">
            <a:extLst>
              <a:ext uri="{FF2B5EF4-FFF2-40B4-BE49-F238E27FC236}">
                <a16:creationId xmlns:a16="http://schemas.microsoft.com/office/drawing/2014/main" id="{3FB081A1-C947-5625-1461-1505F08DE3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6369" y="4257290"/>
            <a:ext cx="2347408" cy="1173704"/>
          </a:xfrm>
          <a:prstGeom prst="rect">
            <a:avLst/>
          </a:prstGeom>
        </p:spPr>
      </p:pic>
      <p:pic>
        <p:nvPicPr>
          <p:cNvPr id="16" name="图片 15">
            <a:extLst>
              <a:ext uri="{FF2B5EF4-FFF2-40B4-BE49-F238E27FC236}">
                <a16:creationId xmlns:a16="http://schemas.microsoft.com/office/drawing/2014/main" id="{BFD1ED6A-265D-DD1A-C562-DA4A970631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99767" y="4257289"/>
            <a:ext cx="2347407" cy="1173704"/>
          </a:xfrm>
          <a:prstGeom prst="rect">
            <a:avLst/>
          </a:prstGeom>
        </p:spPr>
      </p:pic>
      <p:sp>
        <p:nvSpPr>
          <p:cNvPr id="6" name="TextBox 147">
            <a:extLst>
              <a:ext uri="{FF2B5EF4-FFF2-40B4-BE49-F238E27FC236}">
                <a16:creationId xmlns:a16="http://schemas.microsoft.com/office/drawing/2014/main" id="{641338DD-72EC-2A24-D241-F5C5219FA263}"/>
              </a:ext>
            </a:extLst>
          </p:cNvPr>
          <p:cNvSpPr txBox="1"/>
          <p:nvPr/>
        </p:nvSpPr>
        <p:spPr>
          <a:xfrm>
            <a:off x="260808" y="3983107"/>
            <a:ext cx="8888464" cy="276999"/>
          </a:xfrm>
          <a:prstGeom prst="rect">
            <a:avLst/>
          </a:prstGeom>
          <a:noFill/>
        </p:spPr>
        <p:txBody>
          <a:bodyPr wrap="square" rtlCol="0">
            <a:spAutoFit/>
          </a:bodyPr>
          <a:lstStyle/>
          <a:p>
            <a:pPr marL="0" lvl="1"/>
            <a:r>
              <a:rPr lang="en-US" altLang="zh-CN" sz="1200" b="1" dirty="0"/>
              <a:t>                                     FG                                                       QT                                                       HC</a:t>
            </a:r>
          </a:p>
        </p:txBody>
      </p:sp>
      <p:sp>
        <p:nvSpPr>
          <p:cNvPr id="7" name="TextBox 147">
            <a:extLst>
              <a:ext uri="{FF2B5EF4-FFF2-40B4-BE49-F238E27FC236}">
                <a16:creationId xmlns:a16="http://schemas.microsoft.com/office/drawing/2014/main" id="{8AA9EFEB-8801-156E-C2B8-F4C945106ECB}"/>
              </a:ext>
            </a:extLst>
          </p:cNvPr>
          <p:cNvSpPr txBox="1"/>
          <p:nvPr/>
        </p:nvSpPr>
        <p:spPr>
          <a:xfrm>
            <a:off x="394581" y="5499127"/>
            <a:ext cx="8888464" cy="276999"/>
          </a:xfrm>
          <a:prstGeom prst="rect">
            <a:avLst/>
          </a:prstGeom>
          <a:noFill/>
        </p:spPr>
        <p:txBody>
          <a:bodyPr wrap="square" rtlCol="0">
            <a:spAutoFit/>
          </a:bodyPr>
          <a:lstStyle/>
          <a:p>
            <a:pPr marL="0" lvl="1"/>
            <a:r>
              <a:rPr lang="en-US" altLang="zh-CN" sz="1200" b="1" dirty="0"/>
              <a:t>                                                        STR                                                            BSP</a:t>
            </a:r>
          </a:p>
        </p:txBody>
      </p:sp>
    </p:spTree>
    <p:extLst>
      <p:ext uri="{BB962C8B-B14F-4D97-AF65-F5344CB8AC3E}">
        <p14:creationId xmlns:p14="http://schemas.microsoft.com/office/powerpoint/2010/main" val="1027658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WordArt 3"/>
          <p:cNvSpPr>
            <a:spLocks noChangeArrowheads="1" noChangeShapeType="1" noTextEdit="1"/>
          </p:cNvSpPr>
          <p:nvPr/>
        </p:nvSpPr>
        <p:spPr bwMode="auto">
          <a:xfrm>
            <a:off x="179388" y="981075"/>
            <a:ext cx="8713787" cy="1439863"/>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en-US" altLang="zh-CN" sz="3200" kern="10" dirty="0">
                <a:ln w="9525">
                  <a:round/>
                  <a:headEnd/>
                  <a:tailEnd/>
                </a:ln>
                <a:solidFill>
                  <a:srgbClr val="002060"/>
                </a:solidFill>
                <a:effectLst>
                  <a:outerShdw blurRad="38100" dist="38100" dir="2700000" algn="tl" rotWithShape="0">
                    <a:srgbClr val="000000">
                      <a:alpha val="43137"/>
                    </a:srgbClr>
                  </a:outerShdw>
                </a:effectLst>
                <a:latin typeface="Times New Roman"/>
                <a:cs typeface="Times New Roman"/>
              </a:rPr>
              <a:t>BIG DATA</a:t>
            </a:r>
            <a:endParaRPr lang="zh-CN" altLang="en-US" sz="3200" kern="10" dirty="0">
              <a:ln w="9525">
                <a:round/>
                <a:headEnd/>
                <a:tailEnd/>
              </a:ln>
              <a:solidFill>
                <a:srgbClr val="002060"/>
              </a:solidFill>
              <a:effectLst>
                <a:outerShdw blurRad="38100" dist="38100" dir="2700000" algn="tl" rotWithShape="0">
                  <a:srgbClr val="000000">
                    <a:alpha val="43137"/>
                  </a:srgbClr>
                </a:outerShdw>
              </a:effectLst>
              <a:latin typeface="Times New Roman"/>
              <a:cs typeface="Times New Roman"/>
            </a:endParaRPr>
          </a:p>
        </p:txBody>
      </p:sp>
      <p:sp>
        <p:nvSpPr>
          <p:cNvPr id="10" name="WordArt 5"/>
          <p:cNvSpPr>
            <a:spLocks noChangeArrowheads="1" noChangeShapeType="1" noTextEdit="1"/>
          </p:cNvSpPr>
          <p:nvPr/>
        </p:nvSpPr>
        <p:spPr bwMode="auto">
          <a:xfrm>
            <a:off x="1763713" y="3789363"/>
            <a:ext cx="5688012" cy="1011237"/>
          </a:xfrm>
          <a:prstGeom prst="rect">
            <a:avLst/>
          </a:prstGeom>
        </p:spPr>
        <p:txBody>
          <a:bodyPr wrap="none" fromWordArt="1">
            <a:prstTxWarp prst="textPlain">
              <a:avLst>
                <a:gd name="adj" fmla="val 48671"/>
              </a:avLst>
            </a:prstTxWarp>
            <a:scene3d>
              <a:camera prst="legacyObliqueRight"/>
              <a:lightRig rig="legacyHarsh3" dir="t"/>
            </a:scene3d>
            <a:sp3d extrusionH="100000" prstMaterial="legacyMatte">
              <a:extrusionClr>
                <a:srgbClr val="663300"/>
              </a:extrusionClr>
            </a:sp3d>
          </a:bodyPr>
          <a:lstStyle/>
          <a:p>
            <a:pPr algn="ctr"/>
            <a:r>
              <a:rPr lang="en-US" altLang="zh-CN" sz="3200" kern="10" dirty="0">
                <a:ln w="9525">
                  <a:round/>
                  <a:headEnd/>
                  <a:tailEnd/>
                </a:ln>
                <a:solidFill>
                  <a:srgbClr val="0070C0"/>
                </a:solidFill>
                <a:latin typeface="华文琥珀"/>
                <a:ea typeface="华文琥珀"/>
              </a:rPr>
              <a:t>   Data Mining</a:t>
            </a:r>
            <a:endParaRPr lang="zh-CN" altLang="en-US" sz="3200" kern="10" dirty="0">
              <a:ln w="9525">
                <a:round/>
                <a:headEnd/>
                <a:tailEnd/>
              </a:ln>
              <a:solidFill>
                <a:srgbClr val="0070C0"/>
              </a:solidFill>
              <a:latin typeface="华文琥珀"/>
              <a:ea typeface="华文琥珀"/>
            </a:endParaRPr>
          </a:p>
        </p:txBody>
      </p:sp>
    </p:spTree>
    <p:extLst>
      <p:ext uri="{BB962C8B-B14F-4D97-AF65-F5344CB8AC3E}">
        <p14:creationId xmlns:p14="http://schemas.microsoft.com/office/powerpoint/2010/main" val="1688488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834699"/>
            <a:ext cx="8305060" cy="5820101"/>
          </a:xfrm>
        </p:spPr>
        <p:txBody>
          <a:bodyPr>
            <a:normAutofit/>
          </a:bodyPr>
          <a:lstStyle/>
          <a:p>
            <a:pPr marL="274320" lvl="1" indent="-274320" algn="just">
              <a:spcBef>
                <a:spcPts val="580"/>
              </a:spcBef>
              <a:buClr>
                <a:schemeClr val="accent1"/>
              </a:buClr>
              <a:buNone/>
              <a:defRPr/>
            </a:pPr>
            <a:r>
              <a:rPr lang="zh-CN" altLang="en-US" sz="2600" b="1" dirty="0">
                <a:solidFill>
                  <a:srgbClr val="00B050"/>
                </a:solidFill>
                <a:latin typeface="Arial Narrow" pitchFamily="34" charset="0"/>
                <a:ea typeface="黑体" pitchFamily="2" charset="-122"/>
              </a:rPr>
              <a:t>专利被引列表</a:t>
            </a:r>
            <a:r>
              <a:rPr lang="en-US" altLang="zh-CN" sz="2600" b="1" dirty="0">
                <a:solidFill>
                  <a:srgbClr val="00B050"/>
                </a:solidFill>
                <a:latin typeface="Arial Narrow" pitchFamily="34" charset="0"/>
                <a:ea typeface="黑体" pitchFamily="2" charset="-122"/>
              </a:rPr>
              <a:t>(Citation data set</a:t>
            </a:r>
            <a:r>
              <a:rPr lang="zh-CN" altLang="en-US" sz="2600" b="1" dirty="0">
                <a:solidFill>
                  <a:srgbClr val="00B050"/>
                </a:solidFill>
                <a:latin typeface="Arial Narrow" pitchFamily="34" charset="0"/>
                <a:ea typeface="黑体" pitchFamily="2" charset="-122"/>
              </a:rPr>
              <a:t>倒排</a:t>
            </a:r>
            <a:r>
              <a:rPr lang="en-US" altLang="zh-CN" sz="2600" b="1" dirty="0">
                <a:solidFill>
                  <a:srgbClr val="00B050"/>
                </a:solidFill>
                <a:latin typeface="Arial Narrow" pitchFamily="34" charset="0"/>
                <a:ea typeface="黑体" pitchFamily="2" charset="-122"/>
              </a:rPr>
              <a:t>)</a:t>
            </a:r>
          </a:p>
          <a:p>
            <a:pPr marL="274320" lvl="1" indent="-274320" algn="just">
              <a:spcBef>
                <a:spcPts val="580"/>
              </a:spcBef>
              <a:buClr>
                <a:schemeClr val="accent1"/>
              </a:buClr>
              <a:defRPr/>
            </a:pPr>
            <a:r>
              <a:rPr lang="en-US" altLang="zh-CN" sz="2800" dirty="0">
                <a:solidFill>
                  <a:srgbClr val="C00000"/>
                </a:solidFill>
                <a:latin typeface="Arial Narrow" pitchFamily="34" charset="0"/>
                <a:ea typeface="黑体" pitchFamily="2" charset="-122"/>
              </a:rPr>
              <a:t>Reduce</a:t>
            </a:r>
          </a:p>
          <a:p>
            <a:pPr algn="just">
              <a:buNone/>
            </a:pPr>
            <a:r>
              <a:rPr lang="en-US" altLang="zh-CN" sz="2000" dirty="0">
                <a:latin typeface="Arial Narrow" pitchFamily="34" charset="0"/>
                <a:ea typeface="黑体" pitchFamily="2" charset="-122"/>
              </a:rPr>
              <a:t>public static class </a:t>
            </a:r>
            <a:r>
              <a:rPr lang="en-US" altLang="zh-CN" sz="2000" dirty="0" err="1">
                <a:solidFill>
                  <a:srgbClr val="C00000"/>
                </a:solidFill>
                <a:latin typeface="Arial Narrow" pitchFamily="34" charset="0"/>
                <a:ea typeface="黑体" pitchFamily="2" charset="-122"/>
              </a:rPr>
              <a:t>ReduceClass</a:t>
            </a:r>
            <a:r>
              <a:rPr lang="en-US" altLang="zh-CN" sz="2000" dirty="0">
                <a:latin typeface="Arial Narrow" pitchFamily="34" charset="0"/>
                <a:ea typeface="黑体" pitchFamily="2" charset="-122"/>
              </a:rPr>
              <a:t> extends Reducer&lt;Text, Text, Text, Text&gt; </a:t>
            </a:r>
          </a:p>
          <a:p>
            <a:pPr algn="just">
              <a:buNone/>
            </a:pPr>
            <a:r>
              <a:rPr lang="en-US" altLang="zh-CN" sz="2000" dirty="0">
                <a:latin typeface="Arial Narrow" pitchFamily="34" charset="0"/>
                <a:ea typeface="黑体" pitchFamily="2" charset="-122"/>
              </a:rPr>
              <a:t>{</a:t>
            </a:r>
          </a:p>
          <a:p>
            <a:pPr algn="just">
              <a:buNone/>
            </a:pPr>
            <a:r>
              <a:rPr lang="en-US" altLang="zh-CN" sz="2000" dirty="0">
                <a:latin typeface="Arial Narrow" pitchFamily="34" charset="0"/>
                <a:ea typeface="黑体" pitchFamily="2" charset="-122"/>
              </a:rPr>
              <a:t>	</a:t>
            </a:r>
            <a:r>
              <a:rPr lang="en-US" altLang="zh-CN" sz="2000" dirty="0">
                <a:solidFill>
                  <a:srgbClr val="0066FF"/>
                </a:solidFill>
                <a:latin typeface="Arial Narrow" pitchFamily="34" charset="0"/>
                <a:ea typeface="黑体" pitchFamily="2" charset="-122"/>
              </a:rPr>
              <a:t>public void reduce(Text key, </a:t>
            </a:r>
            <a:r>
              <a:rPr lang="en-US" altLang="zh-CN" sz="2000" dirty="0" err="1">
                <a:solidFill>
                  <a:srgbClr val="0066FF"/>
                </a:solidFill>
                <a:latin typeface="Arial Narrow" pitchFamily="34" charset="0"/>
                <a:ea typeface="黑体" pitchFamily="2" charset="-122"/>
              </a:rPr>
              <a:t>Iterable</a:t>
            </a:r>
            <a:r>
              <a:rPr lang="en-US" altLang="zh-CN" sz="2000" dirty="0">
                <a:solidFill>
                  <a:srgbClr val="0066FF"/>
                </a:solidFill>
                <a:latin typeface="Arial Narrow" pitchFamily="34" charset="0"/>
                <a:ea typeface="黑体" pitchFamily="2" charset="-122"/>
              </a:rPr>
              <a:t>&lt;Text&gt; values, Context context)</a:t>
            </a:r>
          </a:p>
          <a:p>
            <a:pPr algn="just">
              <a:buNone/>
            </a:pPr>
            <a:r>
              <a:rPr lang="en-US" altLang="zh-CN" sz="2000" dirty="0">
                <a:latin typeface="Arial Narrow" pitchFamily="34" charset="0"/>
                <a:ea typeface="黑体" pitchFamily="2" charset="-122"/>
              </a:rPr>
              <a:t>			throws </a:t>
            </a:r>
            <a:r>
              <a:rPr lang="en-US" altLang="zh-CN" sz="2000" dirty="0" err="1">
                <a:latin typeface="Arial Narrow" pitchFamily="34" charset="0"/>
                <a:ea typeface="黑体" pitchFamily="2" charset="-122"/>
              </a:rPr>
              <a:t>IOException</a:t>
            </a:r>
            <a:r>
              <a:rPr lang="en-US" altLang="zh-CN" sz="2000" dirty="0">
                <a:latin typeface="Arial Narrow" pitchFamily="34" charset="0"/>
                <a:ea typeface="黑体" pitchFamily="2" charset="-122"/>
              </a:rPr>
              <a:t>, </a:t>
            </a:r>
            <a:r>
              <a:rPr lang="en-US" altLang="zh-CN" sz="2000" dirty="0" err="1">
                <a:latin typeface="Arial Narrow" pitchFamily="34" charset="0"/>
                <a:ea typeface="黑体" pitchFamily="2" charset="-122"/>
              </a:rPr>
              <a:t>InterruptedException</a:t>
            </a:r>
            <a:r>
              <a:rPr lang="en-US" altLang="zh-CN" sz="2000" dirty="0">
                <a:latin typeface="Arial Narrow" pitchFamily="34" charset="0"/>
                <a:ea typeface="黑体" pitchFamily="2" charset="-122"/>
              </a:rPr>
              <a:t> </a:t>
            </a:r>
          </a:p>
          <a:p>
            <a:pPr algn="just">
              <a:buNone/>
            </a:pPr>
            <a:r>
              <a:rPr lang="en-US" altLang="zh-CN" sz="2000" dirty="0">
                <a:latin typeface="Arial Narrow" pitchFamily="34" charset="0"/>
                <a:ea typeface="黑体" pitchFamily="2" charset="-122"/>
              </a:rPr>
              <a:t>	{	String </a:t>
            </a:r>
            <a:r>
              <a:rPr lang="en-US" altLang="zh-CN" sz="2000" dirty="0" err="1">
                <a:latin typeface="Arial Narrow" pitchFamily="34" charset="0"/>
                <a:ea typeface="黑体" pitchFamily="2" charset="-122"/>
              </a:rPr>
              <a:t>csv</a:t>
            </a:r>
            <a:r>
              <a:rPr lang="en-US" altLang="zh-CN" sz="2000" dirty="0">
                <a:latin typeface="Arial Narrow" pitchFamily="34" charset="0"/>
                <a:ea typeface="黑体" pitchFamily="2" charset="-122"/>
              </a:rPr>
              <a:t> = “”;</a:t>
            </a:r>
          </a:p>
          <a:p>
            <a:pPr algn="just">
              <a:buNone/>
            </a:pPr>
            <a:r>
              <a:rPr lang="en-US" altLang="zh-CN" sz="2000" dirty="0">
                <a:latin typeface="Arial Narrow" pitchFamily="34" charset="0"/>
                <a:ea typeface="黑体" pitchFamily="2" charset="-122"/>
              </a:rPr>
              <a:t>		for (Text </a:t>
            </a:r>
            <a:r>
              <a:rPr lang="en-US" altLang="zh-CN" sz="2000" dirty="0" err="1">
                <a:latin typeface="Arial Narrow" pitchFamily="34" charset="0"/>
                <a:ea typeface="黑体" pitchFamily="2" charset="-122"/>
              </a:rPr>
              <a:t>val:values</a:t>
            </a:r>
            <a:r>
              <a:rPr lang="en-US" altLang="zh-CN" sz="2000" dirty="0">
                <a:latin typeface="Arial Narrow" pitchFamily="34" charset="0"/>
                <a:ea typeface="黑体" pitchFamily="2" charset="-122"/>
              </a:rPr>
              <a:t>) </a:t>
            </a:r>
          </a:p>
          <a:p>
            <a:pPr algn="just">
              <a:buNone/>
            </a:pPr>
            <a:r>
              <a:rPr lang="en-US" altLang="zh-CN" sz="2000" dirty="0">
                <a:latin typeface="Arial Narrow" pitchFamily="34" charset="0"/>
                <a:ea typeface="黑体" pitchFamily="2" charset="-122"/>
              </a:rPr>
              <a:t>		{    if (</a:t>
            </a:r>
            <a:r>
              <a:rPr lang="en-US" altLang="zh-CN" sz="2000" dirty="0" err="1">
                <a:latin typeface="Arial Narrow" pitchFamily="34" charset="0"/>
                <a:ea typeface="黑体" pitchFamily="2" charset="-122"/>
              </a:rPr>
              <a:t>csv.length</a:t>
            </a:r>
            <a:r>
              <a:rPr lang="en-US" altLang="zh-CN" sz="2000" dirty="0">
                <a:latin typeface="Arial Narrow" pitchFamily="34" charset="0"/>
                <a:ea typeface="黑体" pitchFamily="2" charset="-122"/>
              </a:rPr>
              <a:t>() &gt; 0) </a:t>
            </a:r>
            <a:r>
              <a:rPr lang="en-US" altLang="zh-CN" sz="2000" dirty="0" err="1">
                <a:latin typeface="Arial Narrow" pitchFamily="34" charset="0"/>
                <a:ea typeface="黑体" pitchFamily="2" charset="-122"/>
              </a:rPr>
              <a:t>csv</a:t>
            </a:r>
            <a:r>
              <a:rPr lang="en-US" altLang="zh-CN" sz="2000" dirty="0">
                <a:latin typeface="Arial Narrow" pitchFamily="34" charset="0"/>
                <a:ea typeface="黑体" pitchFamily="2" charset="-122"/>
              </a:rPr>
              <a:t> += “,”;</a:t>
            </a:r>
          </a:p>
          <a:p>
            <a:pPr algn="just">
              <a:buNone/>
            </a:pPr>
            <a:r>
              <a:rPr lang="en-US" altLang="zh-CN" sz="2000" dirty="0">
                <a:latin typeface="Arial Narrow" pitchFamily="34" charset="0"/>
                <a:ea typeface="黑体" pitchFamily="2" charset="-122"/>
              </a:rPr>
              <a:t>		      </a:t>
            </a:r>
            <a:r>
              <a:rPr lang="en-US" altLang="zh-CN" sz="2000" dirty="0" err="1">
                <a:latin typeface="Arial Narrow" pitchFamily="34" charset="0"/>
                <a:ea typeface="黑体" pitchFamily="2" charset="-122"/>
              </a:rPr>
              <a:t>csv</a:t>
            </a:r>
            <a:r>
              <a:rPr lang="en-US" altLang="zh-CN" sz="2000" dirty="0">
                <a:latin typeface="Arial Narrow" pitchFamily="34" charset="0"/>
                <a:ea typeface="黑体" pitchFamily="2" charset="-122"/>
              </a:rPr>
              <a:t> += </a:t>
            </a:r>
            <a:r>
              <a:rPr lang="en-US" altLang="zh-CN" sz="2000" dirty="0" err="1">
                <a:latin typeface="Arial Narrow" pitchFamily="34" charset="0"/>
                <a:ea typeface="黑体" pitchFamily="2" charset="-122"/>
              </a:rPr>
              <a:t>val.toString</a:t>
            </a:r>
            <a:r>
              <a:rPr lang="en-US" altLang="zh-CN" sz="2000" dirty="0">
                <a:latin typeface="Arial Narrow" pitchFamily="34" charset="0"/>
                <a:ea typeface="黑体" pitchFamily="2" charset="-122"/>
              </a:rPr>
              <a:t>();</a:t>
            </a:r>
          </a:p>
          <a:p>
            <a:pPr algn="just">
              <a:buNone/>
            </a:pPr>
            <a:r>
              <a:rPr lang="en-US" altLang="zh-CN" sz="2000" dirty="0">
                <a:latin typeface="Arial Narrow" pitchFamily="34" charset="0"/>
                <a:ea typeface="黑体" pitchFamily="2" charset="-122"/>
              </a:rPr>
              <a:t>		}</a:t>
            </a:r>
          </a:p>
          <a:p>
            <a:pPr algn="just">
              <a:buNone/>
            </a:pPr>
            <a:r>
              <a:rPr lang="en-US" altLang="zh-CN" sz="2000" dirty="0">
                <a:latin typeface="Arial Narrow" pitchFamily="34" charset="0"/>
                <a:ea typeface="黑体" pitchFamily="2" charset="-122"/>
              </a:rPr>
              <a:t>		</a:t>
            </a:r>
            <a:r>
              <a:rPr lang="en-US" altLang="zh-CN" sz="2000" dirty="0" err="1">
                <a:latin typeface="Arial Narrow" pitchFamily="34" charset="0"/>
                <a:ea typeface="黑体" pitchFamily="2" charset="-122"/>
              </a:rPr>
              <a:t>context.write</a:t>
            </a:r>
            <a:r>
              <a:rPr lang="en-US" altLang="zh-CN" sz="2000" dirty="0">
                <a:latin typeface="Arial Narrow" pitchFamily="34" charset="0"/>
                <a:ea typeface="黑体" pitchFamily="2" charset="-122"/>
              </a:rPr>
              <a:t>(key, new Text(</a:t>
            </a:r>
            <a:r>
              <a:rPr lang="en-US" altLang="zh-CN" sz="2000" dirty="0" err="1">
                <a:latin typeface="Arial Narrow" pitchFamily="34" charset="0"/>
                <a:ea typeface="黑体" pitchFamily="2" charset="-122"/>
              </a:rPr>
              <a:t>csv</a:t>
            </a:r>
            <a:r>
              <a:rPr lang="en-US" altLang="zh-CN" sz="2000" dirty="0">
                <a:latin typeface="Arial Narrow" pitchFamily="34" charset="0"/>
                <a:ea typeface="黑体" pitchFamily="2" charset="-122"/>
              </a:rPr>
              <a:t>));</a:t>
            </a:r>
          </a:p>
          <a:p>
            <a:pPr algn="just">
              <a:buNone/>
            </a:pPr>
            <a:r>
              <a:rPr lang="en-US" altLang="zh-CN" sz="2000" dirty="0">
                <a:latin typeface="Arial Narrow" pitchFamily="34" charset="0"/>
                <a:ea typeface="黑体" pitchFamily="2" charset="-122"/>
              </a:rPr>
              <a:t>	 } </a:t>
            </a:r>
            <a:r>
              <a:rPr lang="en-US" altLang="zh-CN" sz="2000" dirty="0">
                <a:solidFill>
                  <a:srgbClr val="C00000"/>
                </a:solidFill>
                <a:latin typeface="Arial Narrow" pitchFamily="34" charset="0"/>
                <a:ea typeface="黑体" pitchFamily="2" charset="-122"/>
              </a:rPr>
              <a:t>// </a:t>
            </a:r>
            <a:r>
              <a:rPr lang="zh-CN" altLang="en-US" sz="2000" dirty="0">
                <a:solidFill>
                  <a:srgbClr val="C00000"/>
                </a:solidFill>
                <a:latin typeface="Arial Narrow" pitchFamily="34" charset="0"/>
                <a:ea typeface="黑体" pitchFamily="2" charset="-122"/>
              </a:rPr>
              <a:t>输出</a:t>
            </a:r>
            <a:r>
              <a:rPr lang="en-US" altLang="zh-CN" sz="2000" dirty="0">
                <a:solidFill>
                  <a:srgbClr val="C00000"/>
                </a:solidFill>
                <a:latin typeface="Arial Narrow" pitchFamily="34" charset="0"/>
                <a:ea typeface="黑体" pitchFamily="2" charset="-122"/>
              </a:rPr>
              <a:t>key: cited</a:t>
            </a:r>
            <a:r>
              <a:rPr lang="zh-CN" altLang="en-US" sz="2000" dirty="0">
                <a:solidFill>
                  <a:srgbClr val="C00000"/>
                </a:solidFill>
                <a:latin typeface="Arial Narrow" pitchFamily="34" charset="0"/>
                <a:ea typeface="黑体" pitchFamily="2" charset="-122"/>
              </a:rPr>
              <a:t>专利号；</a:t>
            </a:r>
            <a:r>
              <a:rPr lang="en-US" altLang="zh-CN" sz="2000" dirty="0">
                <a:solidFill>
                  <a:srgbClr val="C00000"/>
                </a:solidFill>
                <a:latin typeface="Arial Narrow" pitchFamily="34" charset="0"/>
                <a:ea typeface="黑体" pitchFamily="2" charset="-122"/>
              </a:rPr>
              <a:t>value: “citing</a:t>
            </a:r>
            <a:r>
              <a:rPr lang="zh-CN" altLang="en-US" sz="2000" dirty="0">
                <a:solidFill>
                  <a:srgbClr val="C00000"/>
                </a:solidFill>
                <a:latin typeface="Arial Narrow" pitchFamily="34" charset="0"/>
                <a:ea typeface="黑体" pitchFamily="2" charset="-122"/>
              </a:rPr>
              <a:t>专利号</a:t>
            </a:r>
            <a:r>
              <a:rPr lang="en-US" altLang="zh-CN" sz="2000" dirty="0">
                <a:solidFill>
                  <a:srgbClr val="C00000"/>
                </a:solidFill>
                <a:latin typeface="Arial Narrow" pitchFamily="34" charset="0"/>
                <a:ea typeface="黑体" pitchFamily="2" charset="-122"/>
              </a:rPr>
              <a:t>1, citing</a:t>
            </a:r>
            <a:r>
              <a:rPr lang="zh-CN" altLang="en-US" sz="2000" dirty="0">
                <a:solidFill>
                  <a:srgbClr val="C00000"/>
                </a:solidFill>
                <a:latin typeface="Arial Narrow" pitchFamily="34" charset="0"/>
                <a:ea typeface="黑体" pitchFamily="2" charset="-122"/>
              </a:rPr>
              <a:t>专利号</a:t>
            </a:r>
            <a:r>
              <a:rPr lang="en-US" altLang="zh-CN" sz="2000" dirty="0">
                <a:solidFill>
                  <a:srgbClr val="C00000"/>
                </a:solidFill>
                <a:latin typeface="Arial Narrow" pitchFamily="34" charset="0"/>
                <a:ea typeface="黑体" pitchFamily="2" charset="-122"/>
              </a:rPr>
              <a:t>2,…” </a:t>
            </a:r>
            <a:endParaRPr lang="en-US" altLang="zh-CN" sz="2000" dirty="0">
              <a:latin typeface="Arial Narrow" pitchFamily="34" charset="0"/>
              <a:ea typeface="黑体" pitchFamily="2" charset="-122"/>
            </a:endParaRPr>
          </a:p>
          <a:p>
            <a:pPr algn="just">
              <a:buNone/>
            </a:pPr>
            <a:r>
              <a:rPr lang="en-US" altLang="zh-CN" sz="2000" dirty="0">
                <a:latin typeface="Arial Narrow" pitchFamily="34" charset="0"/>
                <a:ea typeface="黑体" pitchFamily="2" charset="-122"/>
              </a:rPr>
              <a:t>}</a:t>
            </a:r>
            <a:endParaRPr lang="en-US" altLang="zh-CN" sz="2600" dirty="0">
              <a:solidFill>
                <a:srgbClr val="33CC33"/>
              </a:solidFill>
              <a:latin typeface="Arial Narrow" pitchFamily="34" charset="0"/>
              <a:ea typeface="黑体" pitchFamily="2" charset="-122"/>
            </a:endParaRPr>
          </a:p>
        </p:txBody>
      </p:sp>
      <p:sp>
        <p:nvSpPr>
          <p:cNvPr id="5" name="Title 1"/>
          <p:cNvSpPr>
            <a:spLocks noGrp="1"/>
          </p:cNvSpPr>
          <p:nvPr>
            <p:ph type="title"/>
          </p:nvPr>
        </p:nvSpPr>
        <p:spPr>
          <a:xfrm>
            <a:off x="641978" y="2527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spTree>
    <p:extLst>
      <p:ext uri="{BB962C8B-B14F-4D97-AF65-F5344CB8AC3E}">
        <p14:creationId xmlns:p14="http://schemas.microsoft.com/office/powerpoint/2010/main" val="144774890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4DE0F-2720-FB86-DA24-F2DF12D1C38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7F7E9BC-0A3D-B236-5A6A-2C6260899E6A}"/>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200</a:t>
            </a:fld>
            <a:endParaRPr lang="zh-CN" altLang="en-US" spc="68" dirty="0"/>
          </a:p>
        </p:txBody>
      </p:sp>
      <p:sp>
        <p:nvSpPr>
          <p:cNvPr id="3" name="文本占位符 2">
            <a:extLst>
              <a:ext uri="{FF2B5EF4-FFF2-40B4-BE49-F238E27FC236}">
                <a16:creationId xmlns:a16="http://schemas.microsoft.com/office/drawing/2014/main" id="{544D10BD-787E-D9C0-02B8-08B0BFD8DE04}"/>
              </a:ext>
            </a:extLst>
          </p:cNvPr>
          <p:cNvSpPr>
            <a:spLocks noGrp="1"/>
          </p:cNvSpPr>
          <p:nvPr>
            <p:ph type="body" sz="quarter" idx="13"/>
          </p:nvPr>
        </p:nvSpPr>
        <p:spPr/>
        <p:txBody>
          <a:bodyPr/>
          <a:lstStyle/>
          <a:p>
            <a:r>
              <a:rPr lang="en-US" altLang="zh-CN" dirty="0"/>
              <a:t>Impact of Spatial Data Skew</a:t>
            </a:r>
          </a:p>
        </p:txBody>
      </p:sp>
      <p:sp>
        <p:nvSpPr>
          <p:cNvPr id="4" name="标题 3">
            <a:extLst>
              <a:ext uri="{FF2B5EF4-FFF2-40B4-BE49-F238E27FC236}">
                <a16:creationId xmlns:a16="http://schemas.microsoft.com/office/drawing/2014/main" id="{8230C7E5-183F-A779-587B-B79A2EDB2016}"/>
              </a:ext>
            </a:extLst>
          </p:cNvPr>
          <p:cNvSpPr>
            <a:spLocks noGrp="1"/>
          </p:cNvSpPr>
          <p:nvPr>
            <p:ph type="title"/>
          </p:nvPr>
        </p:nvSpPr>
        <p:spPr/>
        <p:txBody>
          <a:bodyPr/>
          <a:lstStyle/>
          <a:p>
            <a:r>
              <a:rPr lang="en-US" altLang="zh-CN" dirty="0"/>
              <a:t>Causes of Spatial Data Skew</a:t>
            </a:r>
            <a:endParaRPr lang="zh-CN" altLang="en-US" dirty="0"/>
          </a:p>
        </p:txBody>
      </p:sp>
      <p:grpSp>
        <p:nvGrpSpPr>
          <p:cNvPr id="8" name="组合 7">
            <a:extLst>
              <a:ext uri="{FF2B5EF4-FFF2-40B4-BE49-F238E27FC236}">
                <a16:creationId xmlns:a16="http://schemas.microsoft.com/office/drawing/2014/main" id="{7D2BD866-1780-A7BD-EAEF-96821F0CEF0E}"/>
              </a:ext>
            </a:extLst>
          </p:cNvPr>
          <p:cNvGrpSpPr/>
          <p:nvPr/>
        </p:nvGrpSpPr>
        <p:grpSpPr>
          <a:xfrm>
            <a:off x="4723089" y="3694331"/>
            <a:ext cx="1768253" cy="1757296"/>
            <a:chOff x="6297452" y="3782774"/>
            <a:chExt cx="2357670" cy="2343061"/>
          </a:xfrm>
        </p:grpSpPr>
        <p:grpSp>
          <p:nvGrpSpPr>
            <p:cNvPr id="216" name="组合 215">
              <a:extLst>
                <a:ext uri="{FF2B5EF4-FFF2-40B4-BE49-F238E27FC236}">
                  <a16:creationId xmlns:a16="http://schemas.microsoft.com/office/drawing/2014/main" id="{1908122A-C2FA-9066-7DF0-AFB908473868}"/>
                </a:ext>
              </a:extLst>
            </p:cNvPr>
            <p:cNvGrpSpPr/>
            <p:nvPr/>
          </p:nvGrpSpPr>
          <p:grpSpPr>
            <a:xfrm>
              <a:off x="6457694" y="3984685"/>
              <a:ext cx="2166108" cy="2102111"/>
              <a:chOff x="5703453" y="3260229"/>
              <a:chExt cx="3258034" cy="2532114"/>
            </a:xfrm>
            <a:solidFill>
              <a:schemeClr val="accent1">
                <a:alpha val="50000"/>
              </a:schemeClr>
            </a:solidFill>
          </p:grpSpPr>
          <p:sp>
            <p:nvSpPr>
              <p:cNvPr id="218" name="任意多边形: 形状 217">
                <a:extLst>
                  <a:ext uri="{FF2B5EF4-FFF2-40B4-BE49-F238E27FC236}">
                    <a16:creationId xmlns:a16="http://schemas.microsoft.com/office/drawing/2014/main" id="{E415E93E-79FE-896F-6944-2F004B5577E6}"/>
                  </a:ext>
                </a:extLst>
              </p:cNvPr>
              <p:cNvSpPr/>
              <p:nvPr/>
            </p:nvSpPr>
            <p:spPr>
              <a:xfrm>
                <a:off x="8142976" y="3332926"/>
                <a:ext cx="818511" cy="609600"/>
              </a:xfrm>
              <a:custGeom>
                <a:avLst/>
                <a:gdLst>
                  <a:gd name="connsiteX0" fmla="*/ 619125 w 1171575"/>
                  <a:gd name="connsiteY0" fmla="*/ 304800 h 828675"/>
                  <a:gd name="connsiteX1" fmla="*/ 762000 w 1171575"/>
                  <a:gd name="connsiteY1" fmla="*/ 0 h 828675"/>
                  <a:gd name="connsiteX2" fmla="*/ 1171575 w 1171575"/>
                  <a:gd name="connsiteY2" fmla="*/ 304800 h 828675"/>
                  <a:gd name="connsiteX3" fmla="*/ 809625 w 1171575"/>
                  <a:gd name="connsiteY3" fmla="*/ 400050 h 828675"/>
                  <a:gd name="connsiteX4" fmla="*/ 714375 w 1171575"/>
                  <a:gd name="connsiteY4" fmla="*/ 590550 h 828675"/>
                  <a:gd name="connsiteX5" fmla="*/ 857250 w 1171575"/>
                  <a:gd name="connsiteY5" fmla="*/ 828675 h 828675"/>
                  <a:gd name="connsiteX6" fmla="*/ 619125 w 1171575"/>
                  <a:gd name="connsiteY6" fmla="*/ 790575 h 828675"/>
                  <a:gd name="connsiteX7" fmla="*/ 190500 w 1171575"/>
                  <a:gd name="connsiteY7" fmla="*/ 628650 h 828675"/>
                  <a:gd name="connsiteX8" fmla="*/ 0 w 1171575"/>
                  <a:gd name="connsiteY8" fmla="*/ 495300 h 828675"/>
                  <a:gd name="connsiteX9" fmla="*/ 581025 w 1171575"/>
                  <a:gd name="connsiteY9" fmla="*/ 514350 h 828675"/>
                  <a:gd name="connsiteX10" fmla="*/ 619125 w 1171575"/>
                  <a:gd name="connsiteY10" fmla="*/ 304800 h 828675"/>
                  <a:gd name="connsiteX0" fmla="*/ 619125 w 1171575"/>
                  <a:gd name="connsiteY0" fmla="*/ 304800 h 828675"/>
                  <a:gd name="connsiteX1" fmla="*/ 762000 w 1171575"/>
                  <a:gd name="connsiteY1" fmla="*/ 0 h 828675"/>
                  <a:gd name="connsiteX2" fmla="*/ 1171575 w 1171575"/>
                  <a:gd name="connsiteY2" fmla="*/ 304800 h 828675"/>
                  <a:gd name="connsiteX3" fmla="*/ 809625 w 1171575"/>
                  <a:gd name="connsiteY3" fmla="*/ 400050 h 828675"/>
                  <a:gd name="connsiteX4" fmla="*/ 714375 w 1171575"/>
                  <a:gd name="connsiteY4" fmla="*/ 590550 h 828675"/>
                  <a:gd name="connsiteX5" fmla="*/ 857250 w 1171575"/>
                  <a:gd name="connsiteY5" fmla="*/ 828675 h 828675"/>
                  <a:gd name="connsiteX6" fmla="*/ 619125 w 1171575"/>
                  <a:gd name="connsiteY6" fmla="*/ 790575 h 828675"/>
                  <a:gd name="connsiteX7" fmla="*/ 190500 w 1171575"/>
                  <a:gd name="connsiteY7" fmla="*/ 628650 h 828675"/>
                  <a:gd name="connsiteX8" fmla="*/ 0 w 1171575"/>
                  <a:gd name="connsiteY8" fmla="*/ 495300 h 828675"/>
                  <a:gd name="connsiteX9" fmla="*/ 299261 w 1171575"/>
                  <a:gd name="connsiteY9" fmla="*/ 377376 h 828675"/>
                  <a:gd name="connsiteX10" fmla="*/ 581025 w 1171575"/>
                  <a:gd name="connsiteY10" fmla="*/ 514350 h 828675"/>
                  <a:gd name="connsiteX11" fmla="*/ 619125 w 1171575"/>
                  <a:gd name="connsiteY11" fmla="*/ 304800 h 828675"/>
                  <a:gd name="connsiteX0" fmla="*/ 481591 w 1171575"/>
                  <a:gd name="connsiteY0" fmla="*/ 224694 h 828675"/>
                  <a:gd name="connsiteX1" fmla="*/ 762000 w 1171575"/>
                  <a:gd name="connsiteY1" fmla="*/ 0 h 828675"/>
                  <a:gd name="connsiteX2" fmla="*/ 1171575 w 1171575"/>
                  <a:gd name="connsiteY2" fmla="*/ 304800 h 828675"/>
                  <a:gd name="connsiteX3" fmla="*/ 809625 w 1171575"/>
                  <a:gd name="connsiteY3" fmla="*/ 400050 h 828675"/>
                  <a:gd name="connsiteX4" fmla="*/ 714375 w 1171575"/>
                  <a:gd name="connsiteY4" fmla="*/ 590550 h 828675"/>
                  <a:gd name="connsiteX5" fmla="*/ 857250 w 1171575"/>
                  <a:gd name="connsiteY5" fmla="*/ 828675 h 828675"/>
                  <a:gd name="connsiteX6" fmla="*/ 619125 w 1171575"/>
                  <a:gd name="connsiteY6" fmla="*/ 790575 h 828675"/>
                  <a:gd name="connsiteX7" fmla="*/ 190500 w 1171575"/>
                  <a:gd name="connsiteY7" fmla="*/ 628650 h 828675"/>
                  <a:gd name="connsiteX8" fmla="*/ 0 w 1171575"/>
                  <a:gd name="connsiteY8" fmla="*/ 495300 h 828675"/>
                  <a:gd name="connsiteX9" fmla="*/ 299261 w 1171575"/>
                  <a:gd name="connsiteY9" fmla="*/ 377376 h 828675"/>
                  <a:gd name="connsiteX10" fmla="*/ 581025 w 1171575"/>
                  <a:gd name="connsiteY10" fmla="*/ 514350 h 828675"/>
                  <a:gd name="connsiteX11" fmla="*/ 481591 w 1171575"/>
                  <a:gd name="connsiteY11" fmla="*/ 224694 h 828675"/>
                  <a:gd name="connsiteX0" fmla="*/ 481591 w 1171575"/>
                  <a:gd name="connsiteY0" fmla="*/ 224694 h 828675"/>
                  <a:gd name="connsiteX1" fmla="*/ 762000 w 1171575"/>
                  <a:gd name="connsiteY1" fmla="*/ 0 h 828675"/>
                  <a:gd name="connsiteX2" fmla="*/ 1124467 w 1171575"/>
                  <a:gd name="connsiteY2" fmla="*/ 86994 h 828675"/>
                  <a:gd name="connsiteX3" fmla="*/ 1171575 w 1171575"/>
                  <a:gd name="connsiteY3" fmla="*/ 304800 h 828675"/>
                  <a:gd name="connsiteX4" fmla="*/ 809625 w 1171575"/>
                  <a:gd name="connsiteY4" fmla="*/ 400050 h 828675"/>
                  <a:gd name="connsiteX5" fmla="*/ 714375 w 1171575"/>
                  <a:gd name="connsiteY5" fmla="*/ 590550 h 828675"/>
                  <a:gd name="connsiteX6" fmla="*/ 857250 w 1171575"/>
                  <a:gd name="connsiteY6" fmla="*/ 828675 h 828675"/>
                  <a:gd name="connsiteX7" fmla="*/ 619125 w 1171575"/>
                  <a:gd name="connsiteY7" fmla="*/ 790575 h 828675"/>
                  <a:gd name="connsiteX8" fmla="*/ 190500 w 1171575"/>
                  <a:gd name="connsiteY8" fmla="*/ 628650 h 828675"/>
                  <a:gd name="connsiteX9" fmla="*/ 0 w 1171575"/>
                  <a:gd name="connsiteY9" fmla="*/ 495300 h 828675"/>
                  <a:gd name="connsiteX10" fmla="*/ 299261 w 1171575"/>
                  <a:gd name="connsiteY10" fmla="*/ 377376 h 828675"/>
                  <a:gd name="connsiteX11" fmla="*/ 581025 w 1171575"/>
                  <a:gd name="connsiteY11" fmla="*/ 514350 h 828675"/>
                  <a:gd name="connsiteX12" fmla="*/ 481591 w 1171575"/>
                  <a:gd name="connsiteY12" fmla="*/ 224694 h 828675"/>
                  <a:gd name="connsiteX0" fmla="*/ 481591 w 1171575"/>
                  <a:gd name="connsiteY0" fmla="*/ 224694 h 828675"/>
                  <a:gd name="connsiteX1" fmla="*/ 762000 w 1171575"/>
                  <a:gd name="connsiteY1" fmla="*/ 0 h 828675"/>
                  <a:gd name="connsiteX2" fmla="*/ 1124467 w 1171575"/>
                  <a:gd name="connsiteY2" fmla="*/ 86994 h 828675"/>
                  <a:gd name="connsiteX3" fmla="*/ 1171575 w 1171575"/>
                  <a:gd name="connsiteY3" fmla="*/ 304800 h 828675"/>
                  <a:gd name="connsiteX4" fmla="*/ 809625 w 1171575"/>
                  <a:gd name="connsiteY4" fmla="*/ 400050 h 828675"/>
                  <a:gd name="connsiteX5" fmla="*/ 889419 w 1171575"/>
                  <a:gd name="connsiteY5" fmla="*/ 590550 h 828675"/>
                  <a:gd name="connsiteX6" fmla="*/ 857250 w 1171575"/>
                  <a:gd name="connsiteY6" fmla="*/ 828675 h 828675"/>
                  <a:gd name="connsiteX7" fmla="*/ 619125 w 1171575"/>
                  <a:gd name="connsiteY7" fmla="*/ 790575 h 828675"/>
                  <a:gd name="connsiteX8" fmla="*/ 190500 w 1171575"/>
                  <a:gd name="connsiteY8" fmla="*/ 628650 h 828675"/>
                  <a:gd name="connsiteX9" fmla="*/ 0 w 1171575"/>
                  <a:gd name="connsiteY9" fmla="*/ 495300 h 828675"/>
                  <a:gd name="connsiteX10" fmla="*/ 299261 w 1171575"/>
                  <a:gd name="connsiteY10" fmla="*/ 377376 h 828675"/>
                  <a:gd name="connsiteX11" fmla="*/ 581025 w 1171575"/>
                  <a:gd name="connsiteY11" fmla="*/ 514350 h 828675"/>
                  <a:gd name="connsiteX12" fmla="*/ 481591 w 1171575"/>
                  <a:gd name="connsiteY12" fmla="*/ 224694 h 828675"/>
                  <a:gd name="connsiteX0" fmla="*/ 481591 w 1171575"/>
                  <a:gd name="connsiteY0" fmla="*/ 224694 h 828675"/>
                  <a:gd name="connsiteX1" fmla="*/ 762000 w 1171575"/>
                  <a:gd name="connsiteY1" fmla="*/ 0 h 828675"/>
                  <a:gd name="connsiteX2" fmla="*/ 1124467 w 1171575"/>
                  <a:gd name="connsiteY2" fmla="*/ 86994 h 828675"/>
                  <a:gd name="connsiteX3" fmla="*/ 1171575 w 1171575"/>
                  <a:gd name="connsiteY3" fmla="*/ 304800 h 828675"/>
                  <a:gd name="connsiteX4" fmla="*/ 809625 w 1171575"/>
                  <a:gd name="connsiteY4" fmla="*/ 400050 h 828675"/>
                  <a:gd name="connsiteX5" fmla="*/ 889419 w 1171575"/>
                  <a:gd name="connsiteY5" fmla="*/ 590550 h 828675"/>
                  <a:gd name="connsiteX6" fmla="*/ 857250 w 1171575"/>
                  <a:gd name="connsiteY6" fmla="*/ 828675 h 828675"/>
                  <a:gd name="connsiteX7" fmla="*/ 619125 w 1171575"/>
                  <a:gd name="connsiteY7" fmla="*/ 790575 h 828675"/>
                  <a:gd name="connsiteX8" fmla="*/ 190500 w 1171575"/>
                  <a:gd name="connsiteY8" fmla="*/ 628650 h 828675"/>
                  <a:gd name="connsiteX9" fmla="*/ 0 w 1171575"/>
                  <a:gd name="connsiteY9" fmla="*/ 495300 h 828675"/>
                  <a:gd name="connsiteX10" fmla="*/ 299261 w 1171575"/>
                  <a:gd name="connsiteY10" fmla="*/ 377376 h 828675"/>
                  <a:gd name="connsiteX11" fmla="*/ 405982 w 1171575"/>
                  <a:gd name="connsiteY11" fmla="*/ 304074 h 828675"/>
                  <a:gd name="connsiteX12" fmla="*/ 481591 w 1171575"/>
                  <a:gd name="connsiteY12" fmla="*/ 224694 h 828675"/>
                  <a:gd name="connsiteX0" fmla="*/ 481591 w 1171575"/>
                  <a:gd name="connsiteY0" fmla="*/ 224694 h 828675"/>
                  <a:gd name="connsiteX1" fmla="*/ 762000 w 1171575"/>
                  <a:gd name="connsiteY1" fmla="*/ 0 h 828675"/>
                  <a:gd name="connsiteX2" fmla="*/ 1124467 w 1171575"/>
                  <a:gd name="connsiteY2" fmla="*/ 86994 h 828675"/>
                  <a:gd name="connsiteX3" fmla="*/ 1171575 w 1171575"/>
                  <a:gd name="connsiteY3" fmla="*/ 304800 h 828675"/>
                  <a:gd name="connsiteX4" fmla="*/ 809625 w 1171575"/>
                  <a:gd name="connsiteY4" fmla="*/ 400050 h 828675"/>
                  <a:gd name="connsiteX5" fmla="*/ 889419 w 1171575"/>
                  <a:gd name="connsiteY5" fmla="*/ 590550 h 828675"/>
                  <a:gd name="connsiteX6" fmla="*/ 857250 w 1171575"/>
                  <a:gd name="connsiteY6" fmla="*/ 828675 h 828675"/>
                  <a:gd name="connsiteX7" fmla="*/ 619125 w 1171575"/>
                  <a:gd name="connsiteY7" fmla="*/ 790575 h 828675"/>
                  <a:gd name="connsiteX8" fmla="*/ 190500 w 1171575"/>
                  <a:gd name="connsiteY8" fmla="*/ 628650 h 828675"/>
                  <a:gd name="connsiteX9" fmla="*/ 0 w 1171575"/>
                  <a:gd name="connsiteY9" fmla="*/ 495300 h 828675"/>
                  <a:gd name="connsiteX10" fmla="*/ 299261 w 1171575"/>
                  <a:gd name="connsiteY10" fmla="*/ 377376 h 828675"/>
                  <a:gd name="connsiteX11" fmla="*/ 143415 w 1171575"/>
                  <a:gd name="connsiteY11" fmla="*/ 113825 h 828675"/>
                  <a:gd name="connsiteX12" fmla="*/ 481591 w 1171575"/>
                  <a:gd name="connsiteY12" fmla="*/ 224694 h 828675"/>
                  <a:gd name="connsiteX0" fmla="*/ 481591 w 1171575"/>
                  <a:gd name="connsiteY0" fmla="*/ 224694 h 828675"/>
                  <a:gd name="connsiteX1" fmla="*/ 762000 w 1171575"/>
                  <a:gd name="connsiteY1" fmla="*/ 0 h 828675"/>
                  <a:gd name="connsiteX2" fmla="*/ 1124467 w 1171575"/>
                  <a:gd name="connsiteY2" fmla="*/ 86994 h 828675"/>
                  <a:gd name="connsiteX3" fmla="*/ 1171575 w 1171575"/>
                  <a:gd name="connsiteY3" fmla="*/ 304800 h 828675"/>
                  <a:gd name="connsiteX4" fmla="*/ 809625 w 1171575"/>
                  <a:gd name="connsiteY4" fmla="*/ 400050 h 828675"/>
                  <a:gd name="connsiteX5" fmla="*/ 889419 w 1171575"/>
                  <a:gd name="connsiteY5" fmla="*/ 590550 h 828675"/>
                  <a:gd name="connsiteX6" fmla="*/ 857250 w 1171575"/>
                  <a:gd name="connsiteY6" fmla="*/ 828675 h 828675"/>
                  <a:gd name="connsiteX7" fmla="*/ 619125 w 1171575"/>
                  <a:gd name="connsiteY7" fmla="*/ 790575 h 828675"/>
                  <a:gd name="connsiteX8" fmla="*/ 190500 w 1171575"/>
                  <a:gd name="connsiteY8" fmla="*/ 658689 h 828675"/>
                  <a:gd name="connsiteX9" fmla="*/ 0 w 1171575"/>
                  <a:gd name="connsiteY9" fmla="*/ 495300 h 828675"/>
                  <a:gd name="connsiteX10" fmla="*/ 299261 w 1171575"/>
                  <a:gd name="connsiteY10" fmla="*/ 377376 h 828675"/>
                  <a:gd name="connsiteX11" fmla="*/ 143415 w 1171575"/>
                  <a:gd name="connsiteY11" fmla="*/ 113825 h 828675"/>
                  <a:gd name="connsiteX12" fmla="*/ 481591 w 1171575"/>
                  <a:gd name="connsiteY12" fmla="*/ 224694 h 828675"/>
                  <a:gd name="connsiteX0" fmla="*/ 481591 w 1171575"/>
                  <a:gd name="connsiteY0" fmla="*/ 224694 h 979978"/>
                  <a:gd name="connsiteX1" fmla="*/ 762000 w 1171575"/>
                  <a:gd name="connsiteY1" fmla="*/ 0 h 979978"/>
                  <a:gd name="connsiteX2" fmla="*/ 1124467 w 1171575"/>
                  <a:gd name="connsiteY2" fmla="*/ 86994 h 979978"/>
                  <a:gd name="connsiteX3" fmla="*/ 1171575 w 1171575"/>
                  <a:gd name="connsiteY3" fmla="*/ 304800 h 979978"/>
                  <a:gd name="connsiteX4" fmla="*/ 809625 w 1171575"/>
                  <a:gd name="connsiteY4" fmla="*/ 400050 h 979978"/>
                  <a:gd name="connsiteX5" fmla="*/ 889419 w 1171575"/>
                  <a:gd name="connsiteY5" fmla="*/ 590550 h 979978"/>
                  <a:gd name="connsiteX6" fmla="*/ 857250 w 1171575"/>
                  <a:gd name="connsiteY6" fmla="*/ 828675 h 979978"/>
                  <a:gd name="connsiteX7" fmla="*/ 619125 w 1171575"/>
                  <a:gd name="connsiteY7" fmla="*/ 790575 h 979978"/>
                  <a:gd name="connsiteX8" fmla="*/ 336770 w 1171575"/>
                  <a:gd name="connsiteY8" fmla="*/ 978165 h 979978"/>
                  <a:gd name="connsiteX9" fmla="*/ 190500 w 1171575"/>
                  <a:gd name="connsiteY9" fmla="*/ 658689 h 979978"/>
                  <a:gd name="connsiteX10" fmla="*/ 0 w 1171575"/>
                  <a:gd name="connsiteY10" fmla="*/ 495300 h 979978"/>
                  <a:gd name="connsiteX11" fmla="*/ 299261 w 1171575"/>
                  <a:gd name="connsiteY11" fmla="*/ 377376 h 979978"/>
                  <a:gd name="connsiteX12" fmla="*/ 143415 w 1171575"/>
                  <a:gd name="connsiteY12" fmla="*/ 113825 h 979978"/>
                  <a:gd name="connsiteX13" fmla="*/ 481591 w 1171575"/>
                  <a:gd name="connsiteY13" fmla="*/ 224694 h 979978"/>
                  <a:gd name="connsiteX0" fmla="*/ 481591 w 1171575"/>
                  <a:gd name="connsiteY0" fmla="*/ 224694 h 979978"/>
                  <a:gd name="connsiteX1" fmla="*/ 762000 w 1171575"/>
                  <a:gd name="connsiteY1" fmla="*/ 0 h 979978"/>
                  <a:gd name="connsiteX2" fmla="*/ 1124467 w 1171575"/>
                  <a:gd name="connsiteY2" fmla="*/ 86994 h 979978"/>
                  <a:gd name="connsiteX3" fmla="*/ 1171575 w 1171575"/>
                  <a:gd name="connsiteY3" fmla="*/ 304800 h 979978"/>
                  <a:gd name="connsiteX4" fmla="*/ 809625 w 1171575"/>
                  <a:gd name="connsiteY4" fmla="*/ 400050 h 979978"/>
                  <a:gd name="connsiteX5" fmla="*/ 1014450 w 1171575"/>
                  <a:gd name="connsiteY5" fmla="*/ 590550 h 979978"/>
                  <a:gd name="connsiteX6" fmla="*/ 857250 w 1171575"/>
                  <a:gd name="connsiteY6" fmla="*/ 828675 h 979978"/>
                  <a:gd name="connsiteX7" fmla="*/ 619125 w 1171575"/>
                  <a:gd name="connsiteY7" fmla="*/ 790575 h 979978"/>
                  <a:gd name="connsiteX8" fmla="*/ 336770 w 1171575"/>
                  <a:gd name="connsiteY8" fmla="*/ 978165 h 979978"/>
                  <a:gd name="connsiteX9" fmla="*/ 190500 w 1171575"/>
                  <a:gd name="connsiteY9" fmla="*/ 658689 h 979978"/>
                  <a:gd name="connsiteX10" fmla="*/ 0 w 1171575"/>
                  <a:gd name="connsiteY10" fmla="*/ 495300 h 979978"/>
                  <a:gd name="connsiteX11" fmla="*/ 299261 w 1171575"/>
                  <a:gd name="connsiteY11" fmla="*/ 377376 h 979978"/>
                  <a:gd name="connsiteX12" fmla="*/ 143415 w 1171575"/>
                  <a:gd name="connsiteY12" fmla="*/ 113825 h 979978"/>
                  <a:gd name="connsiteX13" fmla="*/ 481591 w 1171575"/>
                  <a:gd name="connsiteY13" fmla="*/ 224694 h 979978"/>
                  <a:gd name="connsiteX0" fmla="*/ 481591 w 1171575"/>
                  <a:gd name="connsiteY0" fmla="*/ 224694 h 978170"/>
                  <a:gd name="connsiteX1" fmla="*/ 762000 w 1171575"/>
                  <a:gd name="connsiteY1" fmla="*/ 0 h 978170"/>
                  <a:gd name="connsiteX2" fmla="*/ 1124467 w 1171575"/>
                  <a:gd name="connsiteY2" fmla="*/ 86994 h 978170"/>
                  <a:gd name="connsiteX3" fmla="*/ 1171575 w 1171575"/>
                  <a:gd name="connsiteY3" fmla="*/ 304800 h 978170"/>
                  <a:gd name="connsiteX4" fmla="*/ 809625 w 1171575"/>
                  <a:gd name="connsiteY4" fmla="*/ 400050 h 978170"/>
                  <a:gd name="connsiteX5" fmla="*/ 1014450 w 1171575"/>
                  <a:gd name="connsiteY5" fmla="*/ 590550 h 978170"/>
                  <a:gd name="connsiteX6" fmla="*/ 857250 w 1171575"/>
                  <a:gd name="connsiteY6" fmla="*/ 828675 h 978170"/>
                  <a:gd name="connsiteX7" fmla="*/ 619125 w 1171575"/>
                  <a:gd name="connsiteY7" fmla="*/ 790575 h 978170"/>
                  <a:gd name="connsiteX8" fmla="*/ 336770 w 1171575"/>
                  <a:gd name="connsiteY8" fmla="*/ 978165 h 978170"/>
                  <a:gd name="connsiteX9" fmla="*/ 122865 w 1171575"/>
                  <a:gd name="connsiteY9" fmla="*/ 806180 h 978170"/>
                  <a:gd name="connsiteX10" fmla="*/ 190500 w 1171575"/>
                  <a:gd name="connsiteY10" fmla="*/ 658689 h 978170"/>
                  <a:gd name="connsiteX11" fmla="*/ 0 w 1171575"/>
                  <a:gd name="connsiteY11" fmla="*/ 495300 h 978170"/>
                  <a:gd name="connsiteX12" fmla="*/ 299261 w 1171575"/>
                  <a:gd name="connsiteY12" fmla="*/ 377376 h 978170"/>
                  <a:gd name="connsiteX13" fmla="*/ 143415 w 1171575"/>
                  <a:gd name="connsiteY13" fmla="*/ 113825 h 978170"/>
                  <a:gd name="connsiteX14" fmla="*/ 481591 w 1171575"/>
                  <a:gd name="connsiteY14" fmla="*/ 224694 h 978170"/>
                  <a:gd name="connsiteX0" fmla="*/ 481591 w 1171575"/>
                  <a:gd name="connsiteY0" fmla="*/ 224694 h 978170"/>
                  <a:gd name="connsiteX1" fmla="*/ 762000 w 1171575"/>
                  <a:gd name="connsiteY1" fmla="*/ 0 h 978170"/>
                  <a:gd name="connsiteX2" fmla="*/ 1124467 w 1171575"/>
                  <a:gd name="connsiteY2" fmla="*/ 86994 h 978170"/>
                  <a:gd name="connsiteX3" fmla="*/ 1171575 w 1171575"/>
                  <a:gd name="connsiteY3" fmla="*/ 304800 h 978170"/>
                  <a:gd name="connsiteX4" fmla="*/ 809625 w 1171575"/>
                  <a:gd name="connsiteY4" fmla="*/ 400050 h 978170"/>
                  <a:gd name="connsiteX5" fmla="*/ 1014450 w 1171575"/>
                  <a:gd name="connsiteY5" fmla="*/ 590550 h 978170"/>
                  <a:gd name="connsiteX6" fmla="*/ 857250 w 1171575"/>
                  <a:gd name="connsiteY6" fmla="*/ 828675 h 978170"/>
                  <a:gd name="connsiteX7" fmla="*/ 619125 w 1171575"/>
                  <a:gd name="connsiteY7" fmla="*/ 790575 h 978170"/>
                  <a:gd name="connsiteX8" fmla="*/ 336770 w 1171575"/>
                  <a:gd name="connsiteY8" fmla="*/ 978165 h 978170"/>
                  <a:gd name="connsiteX9" fmla="*/ 122865 w 1171575"/>
                  <a:gd name="connsiteY9" fmla="*/ 806180 h 978170"/>
                  <a:gd name="connsiteX10" fmla="*/ 27960 w 1171575"/>
                  <a:gd name="connsiteY10" fmla="*/ 698742 h 978170"/>
                  <a:gd name="connsiteX11" fmla="*/ 0 w 1171575"/>
                  <a:gd name="connsiteY11" fmla="*/ 495300 h 978170"/>
                  <a:gd name="connsiteX12" fmla="*/ 299261 w 1171575"/>
                  <a:gd name="connsiteY12" fmla="*/ 377376 h 978170"/>
                  <a:gd name="connsiteX13" fmla="*/ 143415 w 1171575"/>
                  <a:gd name="connsiteY13" fmla="*/ 113825 h 978170"/>
                  <a:gd name="connsiteX14" fmla="*/ 481591 w 1171575"/>
                  <a:gd name="connsiteY14" fmla="*/ 224694 h 978170"/>
                  <a:gd name="connsiteX0" fmla="*/ 481591 w 1171575"/>
                  <a:gd name="connsiteY0" fmla="*/ 224694 h 978170"/>
                  <a:gd name="connsiteX1" fmla="*/ 762000 w 1171575"/>
                  <a:gd name="connsiteY1" fmla="*/ 0 h 978170"/>
                  <a:gd name="connsiteX2" fmla="*/ 1124467 w 1171575"/>
                  <a:gd name="connsiteY2" fmla="*/ 86994 h 978170"/>
                  <a:gd name="connsiteX3" fmla="*/ 1171575 w 1171575"/>
                  <a:gd name="connsiteY3" fmla="*/ 304800 h 978170"/>
                  <a:gd name="connsiteX4" fmla="*/ 809625 w 1171575"/>
                  <a:gd name="connsiteY4" fmla="*/ 400050 h 978170"/>
                  <a:gd name="connsiteX5" fmla="*/ 1014450 w 1171575"/>
                  <a:gd name="connsiteY5" fmla="*/ 590550 h 978170"/>
                  <a:gd name="connsiteX6" fmla="*/ 857250 w 1171575"/>
                  <a:gd name="connsiteY6" fmla="*/ 828675 h 978170"/>
                  <a:gd name="connsiteX7" fmla="*/ 619125 w 1171575"/>
                  <a:gd name="connsiteY7" fmla="*/ 790575 h 978170"/>
                  <a:gd name="connsiteX8" fmla="*/ 336770 w 1171575"/>
                  <a:gd name="connsiteY8" fmla="*/ 978165 h 978170"/>
                  <a:gd name="connsiteX9" fmla="*/ 122865 w 1171575"/>
                  <a:gd name="connsiteY9" fmla="*/ 806180 h 978170"/>
                  <a:gd name="connsiteX10" fmla="*/ 403782 w 1171575"/>
                  <a:gd name="connsiteY10" fmla="*/ 634474 h 978170"/>
                  <a:gd name="connsiteX11" fmla="*/ 0 w 1171575"/>
                  <a:gd name="connsiteY11" fmla="*/ 495300 h 978170"/>
                  <a:gd name="connsiteX12" fmla="*/ 299261 w 1171575"/>
                  <a:gd name="connsiteY12" fmla="*/ 377376 h 978170"/>
                  <a:gd name="connsiteX13" fmla="*/ 143415 w 1171575"/>
                  <a:gd name="connsiteY13" fmla="*/ 113825 h 978170"/>
                  <a:gd name="connsiteX14" fmla="*/ 481591 w 1171575"/>
                  <a:gd name="connsiteY14" fmla="*/ 224694 h 97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1575" h="978170">
                    <a:moveTo>
                      <a:pt x="481591" y="224694"/>
                    </a:moveTo>
                    <a:lnTo>
                      <a:pt x="762000" y="0"/>
                    </a:lnTo>
                    <a:cubicBezTo>
                      <a:pt x="836977" y="52362"/>
                      <a:pt x="1049490" y="34632"/>
                      <a:pt x="1124467" y="86994"/>
                    </a:cubicBezTo>
                    <a:lnTo>
                      <a:pt x="1171575" y="304800"/>
                    </a:lnTo>
                    <a:lnTo>
                      <a:pt x="809625" y="400050"/>
                    </a:lnTo>
                    <a:lnTo>
                      <a:pt x="1014450" y="590550"/>
                    </a:lnTo>
                    <a:lnTo>
                      <a:pt x="857250" y="828675"/>
                    </a:lnTo>
                    <a:cubicBezTo>
                      <a:pt x="777875" y="815975"/>
                      <a:pt x="705872" y="765660"/>
                      <a:pt x="619125" y="790575"/>
                    </a:cubicBezTo>
                    <a:cubicBezTo>
                      <a:pt x="532378" y="815490"/>
                      <a:pt x="400725" y="977233"/>
                      <a:pt x="336770" y="978165"/>
                    </a:cubicBezTo>
                    <a:cubicBezTo>
                      <a:pt x="272815" y="979097"/>
                      <a:pt x="147243" y="859426"/>
                      <a:pt x="122865" y="806180"/>
                    </a:cubicBezTo>
                    <a:cubicBezTo>
                      <a:pt x="98487" y="752934"/>
                      <a:pt x="443014" y="684618"/>
                      <a:pt x="403782" y="634474"/>
                    </a:cubicBezTo>
                    <a:lnTo>
                      <a:pt x="0" y="495300"/>
                    </a:lnTo>
                    <a:cubicBezTo>
                      <a:pt x="95586" y="502720"/>
                      <a:pt x="203675" y="369956"/>
                      <a:pt x="299261" y="377376"/>
                    </a:cubicBezTo>
                    <a:lnTo>
                      <a:pt x="143415" y="113825"/>
                    </a:lnTo>
                    <a:lnTo>
                      <a:pt x="481591" y="224694"/>
                    </a:ln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9" name="任意多边形: 形状 218">
                <a:extLst>
                  <a:ext uri="{FF2B5EF4-FFF2-40B4-BE49-F238E27FC236}">
                    <a16:creationId xmlns:a16="http://schemas.microsoft.com/office/drawing/2014/main" id="{B67D62E9-29DA-4496-7ACD-B2CD3D209381}"/>
                  </a:ext>
                </a:extLst>
              </p:cNvPr>
              <p:cNvSpPr/>
              <p:nvPr/>
            </p:nvSpPr>
            <p:spPr>
              <a:xfrm>
                <a:off x="5823515" y="3722278"/>
                <a:ext cx="266700" cy="352425"/>
              </a:xfrm>
              <a:custGeom>
                <a:avLst/>
                <a:gdLst>
                  <a:gd name="connsiteX0" fmla="*/ 266700 w 266700"/>
                  <a:gd name="connsiteY0" fmla="*/ 0 h 352425"/>
                  <a:gd name="connsiteX1" fmla="*/ 0 w 266700"/>
                  <a:gd name="connsiteY1" fmla="*/ 219075 h 352425"/>
                  <a:gd name="connsiteX2" fmla="*/ 266700 w 266700"/>
                  <a:gd name="connsiteY2" fmla="*/ 352425 h 352425"/>
                  <a:gd name="connsiteX3" fmla="*/ 266700 w 266700"/>
                  <a:gd name="connsiteY3" fmla="*/ 0 h 352425"/>
                </a:gdLst>
                <a:ahLst/>
                <a:cxnLst>
                  <a:cxn ang="0">
                    <a:pos x="connsiteX0" y="connsiteY0"/>
                  </a:cxn>
                  <a:cxn ang="0">
                    <a:pos x="connsiteX1" y="connsiteY1"/>
                  </a:cxn>
                  <a:cxn ang="0">
                    <a:pos x="connsiteX2" y="connsiteY2"/>
                  </a:cxn>
                  <a:cxn ang="0">
                    <a:pos x="connsiteX3" y="connsiteY3"/>
                  </a:cxn>
                </a:cxnLst>
                <a:rect l="l" t="t" r="r" b="b"/>
                <a:pathLst>
                  <a:path w="266700" h="352425">
                    <a:moveTo>
                      <a:pt x="266700" y="0"/>
                    </a:moveTo>
                    <a:lnTo>
                      <a:pt x="0" y="219075"/>
                    </a:lnTo>
                    <a:lnTo>
                      <a:pt x="266700" y="352425"/>
                    </a:lnTo>
                    <a:lnTo>
                      <a:pt x="266700" y="0"/>
                    </a:ln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a:extLst>
                  <a:ext uri="{FF2B5EF4-FFF2-40B4-BE49-F238E27FC236}">
                    <a16:creationId xmlns:a16="http://schemas.microsoft.com/office/drawing/2014/main" id="{C7F5E5B2-C90A-4F9E-A5C3-93B7BF737C8C}"/>
                  </a:ext>
                </a:extLst>
              </p:cNvPr>
              <p:cNvSpPr/>
              <p:nvPr/>
            </p:nvSpPr>
            <p:spPr>
              <a:xfrm>
                <a:off x="7352088" y="3360229"/>
                <a:ext cx="875653" cy="970713"/>
              </a:xfrm>
              <a:custGeom>
                <a:avLst/>
                <a:gdLst>
                  <a:gd name="connsiteX0" fmla="*/ 381000 w 628650"/>
                  <a:gd name="connsiteY0" fmla="*/ 0 h 552450"/>
                  <a:gd name="connsiteX1" fmla="*/ 0 w 628650"/>
                  <a:gd name="connsiteY1" fmla="*/ 419100 h 552450"/>
                  <a:gd name="connsiteX2" fmla="*/ 628650 w 628650"/>
                  <a:gd name="connsiteY2" fmla="*/ 552450 h 552450"/>
                  <a:gd name="connsiteX3" fmla="*/ 542925 w 628650"/>
                  <a:gd name="connsiteY3" fmla="*/ 57150 h 552450"/>
                  <a:gd name="connsiteX4" fmla="*/ 381000 w 628650"/>
                  <a:gd name="connsiteY4" fmla="*/ 0 h 552450"/>
                  <a:gd name="connsiteX0" fmla="*/ 381000 w 628650"/>
                  <a:gd name="connsiteY0" fmla="*/ 0 h 552450"/>
                  <a:gd name="connsiteX1" fmla="*/ 60302 w 628650"/>
                  <a:gd name="connsiteY1" fmla="*/ 113425 h 552450"/>
                  <a:gd name="connsiteX2" fmla="*/ 0 w 628650"/>
                  <a:gd name="connsiteY2" fmla="*/ 419100 h 552450"/>
                  <a:gd name="connsiteX3" fmla="*/ 628650 w 628650"/>
                  <a:gd name="connsiteY3" fmla="*/ 552450 h 552450"/>
                  <a:gd name="connsiteX4" fmla="*/ 542925 w 628650"/>
                  <a:gd name="connsiteY4" fmla="*/ 57150 h 552450"/>
                  <a:gd name="connsiteX5" fmla="*/ 381000 w 628650"/>
                  <a:gd name="connsiteY5" fmla="*/ 0 h 552450"/>
                  <a:gd name="connsiteX0" fmla="*/ 381000 w 628650"/>
                  <a:gd name="connsiteY0" fmla="*/ 0 h 552450"/>
                  <a:gd name="connsiteX1" fmla="*/ 60302 w 628650"/>
                  <a:gd name="connsiteY1" fmla="*/ 113425 h 552450"/>
                  <a:gd name="connsiteX2" fmla="*/ 0 w 628650"/>
                  <a:gd name="connsiteY2" fmla="*/ 419100 h 552450"/>
                  <a:gd name="connsiteX3" fmla="*/ 628650 w 628650"/>
                  <a:gd name="connsiteY3" fmla="*/ 552450 h 552450"/>
                  <a:gd name="connsiteX4" fmla="*/ 385384 w 628650"/>
                  <a:gd name="connsiteY4" fmla="*/ 243595 h 552450"/>
                  <a:gd name="connsiteX5" fmla="*/ 542925 w 628650"/>
                  <a:gd name="connsiteY5" fmla="*/ 57150 h 552450"/>
                  <a:gd name="connsiteX6" fmla="*/ 381000 w 628650"/>
                  <a:gd name="connsiteY6" fmla="*/ 0 h 552450"/>
                  <a:gd name="connsiteX0" fmla="*/ 381000 w 628650"/>
                  <a:gd name="connsiteY0" fmla="*/ 0 h 674161"/>
                  <a:gd name="connsiteX1" fmla="*/ 60302 w 628650"/>
                  <a:gd name="connsiteY1" fmla="*/ 113425 h 674161"/>
                  <a:gd name="connsiteX2" fmla="*/ 0 w 628650"/>
                  <a:gd name="connsiteY2" fmla="*/ 419100 h 674161"/>
                  <a:gd name="connsiteX3" fmla="*/ 172831 w 628650"/>
                  <a:gd name="connsiteY3" fmla="*/ 674161 h 674161"/>
                  <a:gd name="connsiteX4" fmla="*/ 628650 w 628650"/>
                  <a:gd name="connsiteY4" fmla="*/ 552450 h 674161"/>
                  <a:gd name="connsiteX5" fmla="*/ 385384 w 628650"/>
                  <a:gd name="connsiteY5" fmla="*/ 243595 h 674161"/>
                  <a:gd name="connsiteX6" fmla="*/ 542925 w 628650"/>
                  <a:gd name="connsiteY6" fmla="*/ 57150 h 674161"/>
                  <a:gd name="connsiteX7" fmla="*/ 381000 w 628650"/>
                  <a:gd name="connsiteY7" fmla="*/ 0 h 674161"/>
                  <a:gd name="connsiteX0" fmla="*/ 381000 w 628650"/>
                  <a:gd name="connsiteY0" fmla="*/ 0 h 701052"/>
                  <a:gd name="connsiteX1" fmla="*/ 60302 w 628650"/>
                  <a:gd name="connsiteY1" fmla="*/ 113425 h 701052"/>
                  <a:gd name="connsiteX2" fmla="*/ 0 w 628650"/>
                  <a:gd name="connsiteY2" fmla="*/ 419100 h 701052"/>
                  <a:gd name="connsiteX3" fmla="*/ 172831 w 628650"/>
                  <a:gd name="connsiteY3" fmla="*/ 674161 h 701052"/>
                  <a:gd name="connsiteX4" fmla="*/ 560427 w 628650"/>
                  <a:gd name="connsiteY4" fmla="*/ 694188 h 701052"/>
                  <a:gd name="connsiteX5" fmla="*/ 628650 w 628650"/>
                  <a:gd name="connsiteY5" fmla="*/ 552450 h 701052"/>
                  <a:gd name="connsiteX6" fmla="*/ 385384 w 628650"/>
                  <a:gd name="connsiteY6" fmla="*/ 243595 h 701052"/>
                  <a:gd name="connsiteX7" fmla="*/ 542925 w 628650"/>
                  <a:gd name="connsiteY7" fmla="*/ 57150 h 701052"/>
                  <a:gd name="connsiteX8" fmla="*/ 381000 w 628650"/>
                  <a:gd name="connsiteY8" fmla="*/ 0 h 701052"/>
                  <a:gd name="connsiteX0" fmla="*/ 545754 w 793404"/>
                  <a:gd name="connsiteY0" fmla="*/ 0 h 701051"/>
                  <a:gd name="connsiteX1" fmla="*/ 225056 w 793404"/>
                  <a:gd name="connsiteY1" fmla="*/ 113425 h 701051"/>
                  <a:gd name="connsiteX2" fmla="*/ 0 w 793404"/>
                  <a:gd name="connsiteY2" fmla="*/ 233582 h 701051"/>
                  <a:gd name="connsiteX3" fmla="*/ 164754 w 793404"/>
                  <a:gd name="connsiteY3" fmla="*/ 419100 h 701051"/>
                  <a:gd name="connsiteX4" fmla="*/ 337585 w 793404"/>
                  <a:gd name="connsiteY4" fmla="*/ 674161 h 701051"/>
                  <a:gd name="connsiteX5" fmla="*/ 725181 w 793404"/>
                  <a:gd name="connsiteY5" fmla="*/ 694188 h 701051"/>
                  <a:gd name="connsiteX6" fmla="*/ 793404 w 793404"/>
                  <a:gd name="connsiteY6" fmla="*/ 552450 h 701051"/>
                  <a:gd name="connsiteX7" fmla="*/ 550138 w 793404"/>
                  <a:gd name="connsiteY7" fmla="*/ 243595 h 701051"/>
                  <a:gd name="connsiteX8" fmla="*/ 707679 w 793404"/>
                  <a:gd name="connsiteY8" fmla="*/ 57150 h 701051"/>
                  <a:gd name="connsiteX9" fmla="*/ 545754 w 793404"/>
                  <a:gd name="connsiteY9" fmla="*/ 0 h 701051"/>
                  <a:gd name="connsiteX0" fmla="*/ 545754 w 793404"/>
                  <a:gd name="connsiteY0" fmla="*/ 0 h 701051"/>
                  <a:gd name="connsiteX1" fmla="*/ 225056 w 793404"/>
                  <a:gd name="connsiteY1" fmla="*/ 113425 h 701051"/>
                  <a:gd name="connsiteX2" fmla="*/ 0 w 793404"/>
                  <a:gd name="connsiteY2" fmla="*/ 233582 h 701051"/>
                  <a:gd name="connsiteX3" fmla="*/ 164754 w 793404"/>
                  <a:gd name="connsiteY3" fmla="*/ 419100 h 701051"/>
                  <a:gd name="connsiteX4" fmla="*/ 125031 w 793404"/>
                  <a:gd name="connsiteY4" fmla="*/ 543991 h 701051"/>
                  <a:gd name="connsiteX5" fmla="*/ 337585 w 793404"/>
                  <a:gd name="connsiteY5" fmla="*/ 674161 h 701051"/>
                  <a:gd name="connsiteX6" fmla="*/ 725181 w 793404"/>
                  <a:gd name="connsiteY6" fmla="*/ 694188 h 701051"/>
                  <a:gd name="connsiteX7" fmla="*/ 793404 w 793404"/>
                  <a:gd name="connsiteY7" fmla="*/ 552450 h 701051"/>
                  <a:gd name="connsiteX8" fmla="*/ 550138 w 793404"/>
                  <a:gd name="connsiteY8" fmla="*/ 243595 h 701051"/>
                  <a:gd name="connsiteX9" fmla="*/ 707679 w 793404"/>
                  <a:gd name="connsiteY9" fmla="*/ 57150 h 701051"/>
                  <a:gd name="connsiteX10" fmla="*/ 545754 w 793404"/>
                  <a:gd name="connsiteY10" fmla="*/ 0 h 701051"/>
                  <a:gd name="connsiteX0" fmla="*/ 545754 w 793404"/>
                  <a:gd name="connsiteY0" fmla="*/ 307914 h 1008965"/>
                  <a:gd name="connsiteX1" fmla="*/ 275069 w 793404"/>
                  <a:gd name="connsiteY1" fmla="*/ 785 h 1008965"/>
                  <a:gd name="connsiteX2" fmla="*/ 225056 w 793404"/>
                  <a:gd name="connsiteY2" fmla="*/ 421339 h 1008965"/>
                  <a:gd name="connsiteX3" fmla="*/ 0 w 793404"/>
                  <a:gd name="connsiteY3" fmla="*/ 541496 h 1008965"/>
                  <a:gd name="connsiteX4" fmla="*/ 164754 w 793404"/>
                  <a:gd name="connsiteY4" fmla="*/ 727014 h 1008965"/>
                  <a:gd name="connsiteX5" fmla="*/ 125031 w 793404"/>
                  <a:gd name="connsiteY5" fmla="*/ 851905 h 1008965"/>
                  <a:gd name="connsiteX6" fmla="*/ 337585 w 793404"/>
                  <a:gd name="connsiteY6" fmla="*/ 982075 h 1008965"/>
                  <a:gd name="connsiteX7" fmla="*/ 725181 w 793404"/>
                  <a:gd name="connsiteY7" fmla="*/ 1002102 h 1008965"/>
                  <a:gd name="connsiteX8" fmla="*/ 793404 w 793404"/>
                  <a:gd name="connsiteY8" fmla="*/ 860364 h 1008965"/>
                  <a:gd name="connsiteX9" fmla="*/ 550138 w 793404"/>
                  <a:gd name="connsiteY9" fmla="*/ 551509 h 1008965"/>
                  <a:gd name="connsiteX10" fmla="*/ 707679 w 793404"/>
                  <a:gd name="connsiteY10" fmla="*/ 365064 h 1008965"/>
                  <a:gd name="connsiteX11" fmla="*/ 545754 w 793404"/>
                  <a:gd name="connsiteY11" fmla="*/ 307914 h 1008965"/>
                  <a:gd name="connsiteX0" fmla="*/ 550641 w 798291"/>
                  <a:gd name="connsiteY0" fmla="*/ 307914 h 1008965"/>
                  <a:gd name="connsiteX1" fmla="*/ 279956 w 798291"/>
                  <a:gd name="connsiteY1" fmla="*/ 785 h 1008965"/>
                  <a:gd name="connsiteX2" fmla="*/ 229943 w 798291"/>
                  <a:gd name="connsiteY2" fmla="*/ 421339 h 1008965"/>
                  <a:gd name="connsiteX3" fmla="*/ 29894 w 798291"/>
                  <a:gd name="connsiteY3" fmla="*/ 411326 h 1008965"/>
                  <a:gd name="connsiteX4" fmla="*/ 4887 w 798291"/>
                  <a:gd name="connsiteY4" fmla="*/ 541496 h 1008965"/>
                  <a:gd name="connsiteX5" fmla="*/ 169641 w 798291"/>
                  <a:gd name="connsiteY5" fmla="*/ 727014 h 1008965"/>
                  <a:gd name="connsiteX6" fmla="*/ 129918 w 798291"/>
                  <a:gd name="connsiteY6" fmla="*/ 851905 h 1008965"/>
                  <a:gd name="connsiteX7" fmla="*/ 342472 w 798291"/>
                  <a:gd name="connsiteY7" fmla="*/ 982075 h 1008965"/>
                  <a:gd name="connsiteX8" fmla="*/ 730068 w 798291"/>
                  <a:gd name="connsiteY8" fmla="*/ 1002102 h 1008965"/>
                  <a:gd name="connsiteX9" fmla="*/ 798291 w 798291"/>
                  <a:gd name="connsiteY9" fmla="*/ 860364 h 1008965"/>
                  <a:gd name="connsiteX10" fmla="*/ 555025 w 798291"/>
                  <a:gd name="connsiteY10" fmla="*/ 551509 h 1008965"/>
                  <a:gd name="connsiteX11" fmla="*/ 712566 w 798291"/>
                  <a:gd name="connsiteY11" fmla="*/ 365064 h 1008965"/>
                  <a:gd name="connsiteX12" fmla="*/ 550641 w 798291"/>
                  <a:gd name="connsiteY12" fmla="*/ 307914 h 1008965"/>
                  <a:gd name="connsiteX0" fmla="*/ 550641 w 798291"/>
                  <a:gd name="connsiteY0" fmla="*/ 312130 h 1013181"/>
                  <a:gd name="connsiteX1" fmla="*/ 617542 w 798291"/>
                  <a:gd name="connsiteY1" fmla="*/ 195252 h 1013181"/>
                  <a:gd name="connsiteX2" fmla="*/ 279956 w 798291"/>
                  <a:gd name="connsiteY2" fmla="*/ 5001 h 1013181"/>
                  <a:gd name="connsiteX3" fmla="*/ 229943 w 798291"/>
                  <a:gd name="connsiteY3" fmla="*/ 425555 h 1013181"/>
                  <a:gd name="connsiteX4" fmla="*/ 29894 w 798291"/>
                  <a:gd name="connsiteY4" fmla="*/ 415542 h 1013181"/>
                  <a:gd name="connsiteX5" fmla="*/ 4887 w 798291"/>
                  <a:gd name="connsiteY5" fmla="*/ 545712 h 1013181"/>
                  <a:gd name="connsiteX6" fmla="*/ 169641 w 798291"/>
                  <a:gd name="connsiteY6" fmla="*/ 731230 h 1013181"/>
                  <a:gd name="connsiteX7" fmla="*/ 129918 w 798291"/>
                  <a:gd name="connsiteY7" fmla="*/ 856121 h 1013181"/>
                  <a:gd name="connsiteX8" fmla="*/ 342472 w 798291"/>
                  <a:gd name="connsiteY8" fmla="*/ 986291 h 1013181"/>
                  <a:gd name="connsiteX9" fmla="*/ 730068 w 798291"/>
                  <a:gd name="connsiteY9" fmla="*/ 1006318 h 1013181"/>
                  <a:gd name="connsiteX10" fmla="*/ 798291 w 798291"/>
                  <a:gd name="connsiteY10" fmla="*/ 864580 h 1013181"/>
                  <a:gd name="connsiteX11" fmla="*/ 555025 w 798291"/>
                  <a:gd name="connsiteY11" fmla="*/ 555725 h 1013181"/>
                  <a:gd name="connsiteX12" fmla="*/ 712566 w 798291"/>
                  <a:gd name="connsiteY12" fmla="*/ 369280 h 1013181"/>
                  <a:gd name="connsiteX13" fmla="*/ 550641 w 798291"/>
                  <a:gd name="connsiteY13" fmla="*/ 312130 h 1013181"/>
                  <a:gd name="connsiteX0" fmla="*/ 550641 w 798291"/>
                  <a:gd name="connsiteY0" fmla="*/ 312130 h 1007333"/>
                  <a:gd name="connsiteX1" fmla="*/ 617542 w 798291"/>
                  <a:gd name="connsiteY1" fmla="*/ 195252 h 1007333"/>
                  <a:gd name="connsiteX2" fmla="*/ 279956 w 798291"/>
                  <a:gd name="connsiteY2" fmla="*/ 5001 h 1007333"/>
                  <a:gd name="connsiteX3" fmla="*/ 229943 w 798291"/>
                  <a:gd name="connsiteY3" fmla="*/ 425555 h 1007333"/>
                  <a:gd name="connsiteX4" fmla="*/ 29894 w 798291"/>
                  <a:gd name="connsiteY4" fmla="*/ 415542 h 1007333"/>
                  <a:gd name="connsiteX5" fmla="*/ 4887 w 798291"/>
                  <a:gd name="connsiteY5" fmla="*/ 545712 h 1007333"/>
                  <a:gd name="connsiteX6" fmla="*/ 169641 w 798291"/>
                  <a:gd name="connsiteY6" fmla="*/ 731230 h 1007333"/>
                  <a:gd name="connsiteX7" fmla="*/ 129918 w 798291"/>
                  <a:gd name="connsiteY7" fmla="*/ 856121 h 1007333"/>
                  <a:gd name="connsiteX8" fmla="*/ 342472 w 798291"/>
                  <a:gd name="connsiteY8" fmla="*/ 986291 h 1007333"/>
                  <a:gd name="connsiteX9" fmla="*/ 464042 w 798291"/>
                  <a:gd name="connsiteY9" fmla="*/ 832569 h 1007333"/>
                  <a:gd name="connsiteX10" fmla="*/ 730068 w 798291"/>
                  <a:gd name="connsiteY10" fmla="*/ 1006318 h 1007333"/>
                  <a:gd name="connsiteX11" fmla="*/ 798291 w 798291"/>
                  <a:gd name="connsiteY11" fmla="*/ 864580 h 1007333"/>
                  <a:gd name="connsiteX12" fmla="*/ 555025 w 798291"/>
                  <a:gd name="connsiteY12" fmla="*/ 555725 h 1007333"/>
                  <a:gd name="connsiteX13" fmla="*/ 712566 w 798291"/>
                  <a:gd name="connsiteY13" fmla="*/ 369280 h 1007333"/>
                  <a:gd name="connsiteX14" fmla="*/ 550641 w 798291"/>
                  <a:gd name="connsiteY14" fmla="*/ 312130 h 1007333"/>
                  <a:gd name="connsiteX0" fmla="*/ 550641 w 798291"/>
                  <a:gd name="connsiteY0" fmla="*/ 307426 h 1002629"/>
                  <a:gd name="connsiteX1" fmla="*/ 617542 w 798291"/>
                  <a:gd name="connsiteY1" fmla="*/ 190548 h 1002629"/>
                  <a:gd name="connsiteX2" fmla="*/ 279956 w 798291"/>
                  <a:gd name="connsiteY2" fmla="*/ 297 h 1002629"/>
                  <a:gd name="connsiteX3" fmla="*/ 151464 w 798291"/>
                  <a:gd name="connsiteY3" fmla="*/ 227076 h 1002629"/>
                  <a:gd name="connsiteX4" fmla="*/ 229943 w 798291"/>
                  <a:gd name="connsiteY4" fmla="*/ 420851 h 1002629"/>
                  <a:gd name="connsiteX5" fmla="*/ 29894 w 798291"/>
                  <a:gd name="connsiteY5" fmla="*/ 410838 h 1002629"/>
                  <a:gd name="connsiteX6" fmla="*/ 4887 w 798291"/>
                  <a:gd name="connsiteY6" fmla="*/ 541008 h 1002629"/>
                  <a:gd name="connsiteX7" fmla="*/ 169641 w 798291"/>
                  <a:gd name="connsiteY7" fmla="*/ 726526 h 1002629"/>
                  <a:gd name="connsiteX8" fmla="*/ 129918 w 798291"/>
                  <a:gd name="connsiteY8" fmla="*/ 851417 h 1002629"/>
                  <a:gd name="connsiteX9" fmla="*/ 342472 w 798291"/>
                  <a:gd name="connsiteY9" fmla="*/ 981587 h 1002629"/>
                  <a:gd name="connsiteX10" fmla="*/ 464042 w 798291"/>
                  <a:gd name="connsiteY10" fmla="*/ 827865 h 1002629"/>
                  <a:gd name="connsiteX11" fmla="*/ 730068 w 798291"/>
                  <a:gd name="connsiteY11" fmla="*/ 1001614 h 1002629"/>
                  <a:gd name="connsiteX12" fmla="*/ 798291 w 798291"/>
                  <a:gd name="connsiteY12" fmla="*/ 859876 h 1002629"/>
                  <a:gd name="connsiteX13" fmla="*/ 555025 w 798291"/>
                  <a:gd name="connsiteY13" fmla="*/ 551021 h 1002629"/>
                  <a:gd name="connsiteX14" fmla="*/ 712566 w 798291"/>
                  <a:gd name="connsiteY14" fmla="*/ 364576 h 1002629"/>
                  <a:gd name="connsiteX15" fmla="*/ 550641 w 798291"/>
                  <a:gd name="connsiteY15" fmla="*/ 307426 h 1002629"/>
                  <a:gd name="connsiteX0" fmla="*/ 550641 w 798291"/>
                  <a:gd name="connsiteY0" fmla="*/ 310481 h 1005684"/>
                  <a:gd name="connsiteX1" fmla="*/ 617542 w 798291"/>
                  <a:gd name="connsiteY1" fmla="*/ 193603 h 1005684"/>
                  <a:gd name="connsiteX2" fmla="*/ 589074 w 798291"/>
                  <a:gd name="connsiteY2" fmla="*/ 89946 h 1005684"/>
                  <a:gd name="connsiteX3" fmla="*/ 279956 w 798291"/>
                  <a:gd name="connsiteY3" fmla="*/ 3352 h 1005684"/>
                  <a:gd name="connsiteX4" fmla="*/ 151464 w 798291"/>
                  <a:gd name="connsiteY4" fmla="*/ 230131 h 1005684"/>
                  <a:gd name="connsiteX5" fmla="*/ 229943 w 798291"/>
                  <a:gd name="connsiteY5" fmla="*/ 423906 h 1005684"/>
                  <a:gd name="connsiteX6" fmla="*/ 29894 w 798291"/>
                  <a:gd name="connsiteY6" fmla="*/ 413893 h 1005684"/>
                  <a:gd name="connsiteX7" fmla="*/ 4887 w 798291"/>
                  <a:gd name="connsiteY7" fmla="*/ 544063 h 1005684"/>
                  <a:gd name="connsiteX8" fmla="*/ 169641 w 798291"/>
                  <a:gd name="connsiteY8" fmla="*/ 729581 h 1005684"/>
                  <a:gd name="connsiteX9" fmla="*/ 129918 w 798291"/>
                  <a:gd name="connsiteY9" fmla="*/ 854472 h 1005684"/>
                  <a:gd name="connsiteX10" fmla="*/ 342472 w 798291"/>
                  <a:gd name="connsiteY10" fmla="*/ 984642 h 1005684"/>
                  <a:gd name="connsiteX11" fmla="*/ 464042 w 798291"/>
                  <a:gd name="connsiteY11" fmla="*/ 830920 h 1005684"/>
                  <a:gd name="connsiteX12" fmla="*/ 730068 w 798291"/>
                  <a:gd name="connsiteY12" fmla="*/ 1004669 h 1005684"/>
                  <a:gd name="connsiteX13" fmla="*/ 798291 w 798291"/>
                  <a:gd name="connsiteY13" fmla="*/ 862931 h 1005684"/>
                  <a:gd name="connsiteX14" fmla="*/ 555025 w 798291"/>
                  <a:gd name="connsiteY14" fmla="*/ 554076 h 1005684"/>
                  <a:gd name="connsiteX15" fmla="*/ 712566 w 798291"/>
                  <a:gd name="connsiteY15" fmla="*/ 367631 h 1005684"/>
                  <a:gd name="connsiteX16" fmla="*/ 550641 w 798291"/>
                  <a:gd name="connsiteY16" fmla="*/ 310481 h 1005684"/>
                  <a:gd name="connsiteX0" fmla="*/ 550641 w 798291"/>
                  <a:gd name="connsiteY0" fmla="*/ 310481 h 1005684"/>
                  <a:gd name="connsiteX1" fmla="*/ 617542 w 798291"/>
                  <a:gd name="connsiteY1" fmla="*/ 193603 h 1005684"/>
                  <a:gd name="connsiteX2" fmla="*/ 589074 w 798291"/>
                  <a:gd name="connsiteY2" fmla="*/ 89946 h 1005684"/>
                  <a:gd name="connsiteX3" fmla="*/ 279956 w 798291"/>
                  <a:gd name="connsiteY3" fmla="*/ 3352 h 1005684"/>
                  <a:gd name="connsiteX4" fmla="*/ 151464 w 798291"/>
                  <a:gd name="connsiteY4" fmla="*/ 230131 h 1005684"/>
                  <a:gd name="connsiteX5" fmla="*/ 229943 w 798291"/>
                  <a:gd name="connsiteY5" fmla="*/ 423906 h 1005684"/>
                  <a:gd name="connsiteX6" fmla="*/ 29894 w 798291"/>
                  <a:gd name="connsiteY6" fmla="*/ 413893 h 1005684"/>
                  <a:gd name="connsiteX7" fmla="*/ 4887 w 798291"/>
                  <a:gd name="connsiteY7" fmla="*/ 544063 h 1005684"/>
                  <a:gd name="connsiteX8" fmla="*/ 169641 w 798291"/>
                  <a:gd name="connsiteY8" fmla="*/ 729581 h 1005684"/>
                  <a:gd name="connsiteX9" fmla="*/ 129918 w 798291"/>
                  <a:gd name="connsiteY9" fmla="*/ 854472 h 1005684"/>
                  <a:gd name="connsiteX10" fmla="*/ 342472 w 798291"/>
                  <a:gd name="connsiteY10" fmla="*/ 984642 h 1005684"/>
                  <a:gd name="connsiteX11" fmla="*/ 464042 w 798291"/>
                  <a:gd name="connsiteY11" fmla="*/ 830920 h 1005684"/>
                  <a:gd name="connsiteX12" fmla="*/ 730068 w 798291"/>
                  <a:gd name="connsiteY12" fmla="*/ 1004669 h 1005684"/>
                  <a:gd name="connsiteX13" fmla="*/ 798291 w 798291"/>
                  <a:gd name="connsiteY13" fmla="*/ 862931 h 1005684"/>
                  <a:gd name="connsiteX14" fmla="*/ 739111 w 798291"/>
                  <a:gd name="connsiteY14" fmla="*/ 700749 h 1005684"/>
                  <a:gd name="connsiteX15" fmla="*/ 555025 w 798291"/>
                  <a:gd name="connsiteY15" fmla="*/ 554076 h 1005684"/>
                  <a:gd name="connsiteX16" fmla="*/ 712566 w 798291"/>
                  <a:gd name="connsiteY16" fmla="*/ 367631 h 1005684"/>
                  <a:gd name="connsiteX17" fmla="*/ 550641 w 798291"/>
                  <a:gd name="connsiteY17" fmla="*/ 310481 h 1005684"/>
                  <a:gd name="connsiteX0" fmla="*/ 550641 w 798291"/>
                  <a:gd name="connsiteY0" fmla="*/ 578387 h 1273590"/>
                  <a:gd name="connsiteX1" fmla="*/ 617542 w 798291"/>
                  <a:gd name="connsiteY1" fmla="*/ 461509 h 1273590"/>
                  <a:gd name="connsiteX2" fmla="*/ 589074 w 798291"/>
                  <a:gd name="connsiteY2" fmla="*/ 357852 h 1273590"/>
                  <a:gd name="connsiteX3" fmla="*/ 142591 w 798291"/>
                  <a:gd name="connsiteY3" fmla="*/ 837 h 1273590"/>
                  <a:gd name="connsiteX4" fmla="*/ 151464 w 798291"/>
                  <a:gd name="connsiteY4" fmla="*/ 498037 h 1273590"/>
                  <a:gd name="connsiteX5" fmla="*/ 229943 w 798291"/>
                  <a:gd name="connsiteY5" fmla="*/ 691812 h 1273590"/>
                  <a:gd name="connsiteX6" fmla="*/ 29894 w 798291"/>
                  <a:gd name="connsiteY6" fmla="*/ 681799 h 1273590"/>
                  <a:gd name="connsiteX7" fmla="*/ 4887 w 798291"/>
                  <a:gd name="connsiteY7" fmla="*/ 811969 h 1273590"/>
                  <a:gd name="connsiteX8" fmla="*/ 169641 w 798291"/>
                  <a:gd name="connsiteY8" fmla="*/ 997487 h 1273590"/>
                  <a:gd name="connsiteX9" fmla="*/ 129918 w 798291"/>
                  <a:gd name="connsiteY9" fmla="*/ 1122378 h 1273590"/>
                  <a:gd name="connsiteX10" fmla="*/ 342472 w 798291"/>
                  <a:gd name="connsiteY10" fmla="*/ 1252548 h 1273590"/>
                  <a:gd name="connsiteX11" fmla="*/ 464042 w 798291"/>
                  <a:gd name="connsiteY11" fmla="*/ 1098826 h 1273590"/>
                  <a:gd name="connsiteX12" fmla="*/ 730068 w 798291"/>
                  <a:gd name="connsiteY12" fmla="*/ 1272575 h 1273590"/>
                  <a:gd name="connsiteX13" fmla="*/ 798291 w 798291"/>
                  <a:gd name="connsiteY13" fmla="*/ 1130837 h 1273590"/>
                  <a:gd name="connsiteX14" fmla="*/ 739111 w 798291"/>
                  <a:gd name="connsiteY14" fmla="*/ 968655 h 1273590"/>
                  <a:gd name="connsiteX15" fmla="*/ 555025 w 798291"/>
                  <a:gd name="connsiteY15" fmla="*/ 821982 h 1273590"/>
                  <a:gd name="connsiteX16" fmla="*/ 712566 w 798291"/>
                  <a:gd name="connsiteY16" fmla="*/ 635537 h 1273590"/>
                  <a:gd name="connsiteX17" fmla="*/ 550641 w 798291"/>
                  <a:gd name="connsiteY17" fmla="*/ 578387 h 1273590"/>
                  <a:gd name="connsiteX0" fmla="*/ 550641 w 798291"/>
                  <a:gd name="connsiteY0" fmla="*/ 443684 h 1138887"/>
                  <a:gd name="connsiteX1" fmla="*/ 617542 w 798291"/>
                  <a:gd name="connsiteY1" fmla="*/ 326806 h 1138887"/>
                  <a:gd name="connsiteX2" fmla="*/ 589074 w 798291"/>
                  <a:gd name="connsiteY2" fmla="*/ 223149 h 1138887"/>
                  <a:gd name="connsiteX3" fmla="*/ 211273 w 798291"/>
                  <a:gd name="connsiteY3" fmla="*/ 1344 h 1138887"/>
                  <a:gd name="connsiteX4" fmla="*/ 151464 w 798291"/>
                  <a:gd name="connsiteY4" fmla="*/ 363334 h 1138887"/>
                  <a:gd name="connsiteX5" fmla="*/ 229943 w 798291"/>
                  <a:gd name="connsiteY5" fmla="*/ 557109 h 1138887"/>
                  <a:gd name="connsiteX6" fmla="*/ 29894 w 798291"/>
                  <a:gd name="connsiteY6" fmla="*/ 547096 h 1138887"/>
                  <a:gd name="connsiteX7" fmla="*/ 4887 w 798291"/>
                  <a:gd name="connsiteY7" fmla="*/ 677266 h 1138887"/>
                  <a:gd name="connsiteX8" fmla="*/ 169641 w 798291"/>
                  <a:gd name="connsiteY8" fmla="*/ 862784 h 1138887"/>
                  <a:gd name="connsiteX9" fmla="*/ 129918 w 798291"/>
                  <a:gd name="connsiteY9" fmla="*/ 987675 h 1138887"/>
                  <a:gd name="connsiteX10" fmla="*/ 342472 w 798291"/>
                  <a:gd name="connsiteY10" fmla="*/ 1117845 h 1138887"/>
                  <a:gd name="connsiteX11" fmla="*/ 464042 w 798291"/>
                  <a:gd name="connsiteY11" fmla="*/ 964123 h 1138887"/>
                  <a:gd name="connsiteX12" fmla="*/ 730068 w 798291"/>
                  <a:gd name="connsiteY12" fmla="*/ 1137872 h 1138887"/>
                  <a:gd name="connsiteX13" fmla="*/ 798291 w 798291"/>
                  <a:gd name="connsiteY13" fmla="*/ 996134 h 1138887"/>
                  <a:gd name="connsiteX14" fmla="*/ 739111 w 798291"/>
                  <a:gd name="connsiteY14" fmla="*/ 833952 h 1138887"/>
                  <a:gd name="connsiteX15" fmla="*/ 555025 w 798291"/>
                  <a:gd name="connsiteY15" fmla="*/ 687279 h 1138887"/>
                  <a:gd name="connsiteX16" fmla="*/ 712566 w 798291"/>
                  <a:gd name="connsiteY16" fmla="*/ 500834 h 1138887"/>
                  <a:gd name="connsiteX17" fmla="*/ 550641 w 798291"/>
                  <a:gd name="connsiteY17" fmla="*/ 443684 h 1138887"/>
                  <a:gd name="connsiteX0" fmla="*/ 550641 w 798291"/>
                  <a:gd name="connsiteY0" fmla="*/ 443683 h 1138886"/>
                  <a:gd name="connsiteX1" fmla="*/ 617542 w 798291"/>
                  <a:gd name="connsiteY1" fmla="*/ 326805 h 1138886"/>
                  <a:gd name="connsiteX2" fmla="*/ 589074 w 798291"/>
                  <a:gd name="connsiteY2" fmla="*/ 223148 h 1138886"/>
                  <a:gd name="connsiteX3" fmla="*/ 211273 w 798291"/>
                  <a:gd name="connsiteY3" fmla="*/ 1343 h 1138886"/>
                  <a:gd name="connsiteX4" fmla="*/ 69046 w 798291"/>
                  <a:gd name="connsiteY4" fmla="*/ 363333 h 1138886"/>
                  <a:gd name="connsiteX5" fmla="*/ 229943 w 798291"/>
                  <a:gd name="connsiteY5" fmla="*/ 557108 h 1138886"/>
                  <a:gd name="connsiteX6" fmla="*/ 29894 w 798291"/>
                  <a:gd name="connsiteY6" fmla="*/ 547095 h 1138886"/>
                  <a:gd name="connsiteX7" fmla="*/ 4887 w 798291"/>
                  <a:gd name="connsiteY7" fmla="*/ 677265 h 1138886"/>
                  <a:gd name="connsiteX8" fmla="*/ 169641 w 798291"/>
                  <a:gd name="connsiteY8" fmla="*/ 862783 h 1138886"/>
                  <a:gd name="connsiteX9" fmla="*/ 129918 w 798291"/>
                  <a:gd name="connsiteY9" fmla="*/ 987674 h 1138886"/>
                  <a:gd name="connsiteX10" fmla="*/ 342472 w 798291"/>
                  <a:gd name="connsiteY10" fmla="*/ 1117844 h 1138886"/>
                  <a:gd name="connsiteX11" fmla="*/ 464042 w 798291"/>
                  <a:gd name="connsiteY11" fmla="*/ 964122 h 1138886"/>
                  <a:gd name="connsiteX12" fmla="*/ 730068 w 798291"/>
                  <a:gd name="connsiteY12" fmla="*/ 1137871 h 1138886"/>
                  <a:gd name="connsiteX13" fmla="*/ 798291 w 798291"/>
                  <a:gd name="connsiteY13" fmla="*/ 996133 h 1138886"/>
                  <a:gd name="connsiteX14" fmla="*/ 739111 w 798291"/>
                  <a:gd name="connsiteY14" fmla="*/ 833951 h 1138886"/>
                  <a:gd name="connsiteX15" fmla="*/ 555025 w 798291"/>
                  <a:gd name="connsiteY15" fmla="*/ 687278 h 1138886"/>
                  <a:gd name="connsiteX16" fmla="*/ 712566 w 798291"/>
                  <a:gd name="connsiteY16" fmla="*/ 500833 h 1138886"/>
                  <a:gd name="connsiteX17" fmla="*/ 550641 w 798291"/>
                  <a:gd name="connsiteY17" fmla="*/ 443683 h 1138886"/>
                  <a:gd name="connsiteX0" fmla="*/ 550641 w 964008"/>
                  <a:gd name="connsiteY0" fmla="*/ 443683 h 1138886"/>
                  <a:gd name="connsiteX1" fmla="*/ 617542 w 964008"/>
                  <a:gd name="connsiteY1" fmla="*/ 326805 h 1138886"/>
                  <a:gd name="connsiteX2" fmla="*/ 589074 w 964008"/>
                  <a:gd name="connsiteY2" fmla="*/ 223148 h 1138886"/>
                  <a:gd name="connsiteX3" fmla="*/ 211273 w 964008"/>
                  <a:gd name="connsiteY3" fmla="*/ 1343 h 1138886"/>
                  <a:gd name="connsiteX4" fmla="*/ 69046 w 964008"/>
                  <a:gd name="connsiteY4" fmla="*/ 363333 h 1138886"/>
                  <a:gd name="connsiteX5" fmla="*/ 229943 w 964008"/>
                  <a:gd name="connsiteY5" fmla="*/ 557108 h 1138886"/>
                  <a:gd name="connsiteX6" fmla="*/ 29894 w 964008"/>
                  <a:gd name="connsiteY6" fmla="*/ 547095 h 1138886"/>
                  <a:gd name="connsiteX7" fmla="*/ 4887 w 964008"/>
                  <a:gd name="connsiteY7" fmla="*/ 677265 h 1138886"/>
                  <a:gd name="connsiteX8" fmla="*/ 169641 w 964008"/>
                  <a:gd name="connsiteY8" fmla="*/ 862783 h 1138886"/>
                  <a:gd name="connsiteX9" fmla="*/ 129918 w 964008"/>
                  <a:gd name="connsiteY9" fmla="*/ 987674 h 1138886"/>
                  <a:gd name="connsiteX10" fmla="*/ 342472 w 964008"/>
                  <a:gd name="connsiteY10" fmla="*/ 1117844 h 1138886"/>
                  <a:gd name="connsiteX11" fmla="*/ 464042 w 964008"/>
                  <a:gd name="connsiteY11" fmla="*/ 964122 h 1138886"/>
                  <a:gd name="connsiteX12" fmla="*/ 730068 w 964008"/>
                  <a:gd name="connsiteY12" fmla="*/ 1137871 h 1138886"/>
                  <a:gd name="connsiteX13" fmla="*/ 798291 w 964008"/>
                  <a:gd name="connsiteY13" fmla="*/ 996133 h 1138886"/>
                  <a:gd name="connsiteX14" fmla="*/ 958895 w 964008"/>
                  <a:gd name="connsiteY14" fmla="*/ 798706 h 1138886"/>
                  <a:gd name="connsiteX15" fmla="*/ 555025 w 964008"/>
                  <a:gd name="connsiteY15" fmla="*/ 687278 h 1138886"/>
                  <a:gd name="connsiteX16" fmla="*/ 712566 w 964008"/>
                  <a:gd name="connsiteY16" fmla="*/ 500833 h 1138886"/>
                  <a:gd name="connsiteX17" fmla="*/ 550641 w 964008"/>
                  <a:gd name="connsiteY17" fmla="*/ 443683 h 1138886"/>
                  <a:gd name="connsiteX0" fmla="*/ 550641 w 962038"/>
                  <a:gd name="connsiteY0" fmla="*/ 443683 h 1138886"/>
                  <a:gd name="connsiteX1" fmla="*/ 617542 w 962038"/>
                  <a:gd name="connsiteY1" fmla="*/ 326805 h 1138886"/>
                  <a:gd name="connsiteX2" fmla="*/ 589074 w 962038"/>
                  <a:gd name="connsiteY2" fmla="*/ 223148 h 1138886"/>
                  <a:gd name="connsiteX3" fmla="*/ 211273 w 962038"/>
                  <a:gd name="connsiteY3" fmla="*/ 1343 h 1138886"/>
                  <a:gd name="connsiteX4" fmla="*/ 69046 w 962038"/>
                  <a:gd name="connsiteY4" fmla="*/ 363333 h 1138886"/>
                  <a:gd name="connsiteX5" fmla="*/ 229943 w 962038"/>
                  <a:gd name="connsiteY5" fmla="*/ 557108 h 1138886"/>
                  <a:gd name="connsiteX6" fmla="*/ 29894 w 962038"/>
                  <a:gd name="connsiteY6" fmla="*/ 547095 h 1138886"/>
                  <a:gd name="connsiteX7" fmla="*/ 4887 w 962038"/>
                  <a:gd name="connsiteY7" fmla="*/ 677265 h 1138886"/>
                  <a:gd name="connsiteX8" fmla="*/ 169641 w 962038"/>
                  <a:gd name="connsiteY8" fmla="*/ 862783 h 1138886"/>
                  <a:gd name="connsiteX9" fmla="*/ 129918 w 962038"/>
                  <a:gd name="connsiteY9" fmla="*/ 987674 h 1138886"/>
                  <a:gd name="connsiteX10" fmla="*/ 342472 w 962038"/>
                  <a:gd name="connsiteY10" fmla="*/ 1117844 h 1138886"/>
                  <a:gd name="connsiteX11" fmla="*/ 464042 w 962038"/>
                  <a:gd name="connsiteY11" fmla="*/ 964122 h 1138886"/>
                  <a:gd name="connsiteX12" fmla="*/ 730068 w 962038"/>
                  <a:gd name="connsiteY12" fmla="*/ 1137871 h 1138886"/>
                  <a:gd name="connsiteX13" fmla="*/ 647188 w 962038"/>
                  <a:gd name="connsiteY13" fmla="*/ 866906 h 1138886"/>
                  <a:gd name="connsiteX14" fmla="*/ 958895 w 962038"/>
                  <a:gd name="connsiteY14" fmla="*/ 798706 h 1138886"/>
                  <a:gd name="connsiteX15" fmla="*/ 555025 w 962038"/>
                  <a:gd name="connsiteY15" fmla="*/ 687278 h 1138886"/>
                  <a:gd name="connsiteX16" fmla="*/ 712566 w 962038"/>
                  <a:gd name="connsiteY16" fmla="*/ 500833 h 1138886"/>
                  <a:gd name="connsiteX17" fmla="*/ 550641 w 962038"/>
                  <a:gd name="connsiteY17" fmla="*/ 443683 h 1138886"/>
                  <a:gd name="connsiteX0" fmla="*/ 550641 w 962038"/>
                  <a:gd name="connsiteY0" fmla="*/ 443683 h 1138886"/>
                  <a:gd name="connsiteX1" fmla="*/ 617542 w 962038"/>
                  <a:gd name="connsiteY1" fmla="*/ 326805 h 1138886"/>
                  <a:gd name="connsiteX2" fmla="*/ 589074 w 962038"/>
                  <a:gd name="connsiteY2" fmla="*/ 223148 h 1138886"/>
                  <a:gd name="connsiteX3" fmla="*/ 211273 w 962038"/>
                  <a:gd name="connsiteY3" fmla="*/ 1343 h 1138886"/>
                  <a:gd name="connsiteX4" fmla="*/ 69046 w 962038"/>
                  <a:gd name="connsiteY4" fmla="*/ 363333 h 1138886"/>
                  <a:gd name="connsiteX5" fmla="*/ 229943 w 962038"/>
                  <a:gd name="connsiteY5" fmla="*/ 557108 h 1138886"/>
                  <a:gd name="connsiteX6" fmla="*/ 29894 w 962038"/>
                  <a:gd name="connsiteY6" fmla="*/ 547095 h 1138886"/>
                  <a:gd name="connsiteX7" fmla="*/ 4887 w 962038"/>
                  <a:gd name="connsiteY7" fmla="*/ 677265 h 1138886"/>
                  <a:gd name="connsiteX8" fmla="*/ 320744 w 962038"/>
                  <a:gd name="connsiteY8" fmla="*/ 851035 h 1138886"/>
                  <a:gd name="connsiteX9" fmla="*/ 129918 w 962038"/>
                  <a:gd name="connsiteY9" fmla="*/ 987674 h 1138886"/>
                  <a:gd name="connsiteX10" fmla="*/ 342472 w 962038"/>
                  <a:gd name="connsiteY10" fmla="*/ 1117844 h 1138886"/>
                  <a:gd name="connsiteX11" fmla="*/ 464042 w 962038"/>
                  <a:gd name="connsiteY11" fmla="*/ 964122 h 1138886"/>
                  <a:gd name="connsiteX12" fmla="*/ 730068 w 962038"/>
                  <a:gd name="connsiteY12" fmla="*/ 1137871 h 1138886"/>
                  <a:gd name="connsiteX13" fmla="*/ 647188 w 962038"/>
                  <a:gd name="connsiteY13" fmla="*/ 866906 h 1138886"/>
                  <a:gd name="connsiteX14" fmla="*/ 958895 w 962038"/>
                  <a:gd name="connsiteY14" fmla="*/ 798706 h 1138886"/>
                  <a:gd name="connsiteX15" fmla="*/ 555025 w 962038"/>
                  <a:gd name="connsiteY15" fmla="*/ 687278 h 1138886"/>
                  <a:gd name="connsiteX16" fmla="*/ 712566 w 962038"/>
                  <a:gd name="connsiteY16" fmla="*/ 500833 h 1138886"/>
                  <a:gd name="connsiteX17" fmla="*/ 550641 w 962038"/>
                  <a:gd name="connsiteY17" fmla="*/ 443683 h 113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62038" h="1138886">
                    <a:moveTo>
                      <a:pt x="550641" y="443683"/>
                    </a:moveTo>
                    <a:cubicBezTo>
                      <a:pt x="507714" y="416347"/>
                      <a:pt x="662656" y="377993"/>
                      <a:pt x="617542" y="326805"/>
                    </a:cubicBezTo>
                    <a:cubicBezTo>
                      <a:pt x="607277" y="293387"/>
                      <a:pt x="645338" y="254856"/>
                      <a:pt x="589074" y="223148"/>
                    </a:cubicBezTo>
                    <a:cubicBezTo>
                      <a:pt x="532810" y="191440"/>
                      <a:pt x="267537" y="-18684"/>
                      <a:pt x="211273" y="1343"/>
                    </a:cubicBezTo>
                    <a:cubicBezTo>
                      <a:pt x="155009" y="21370"/>
                      <a:pt x="77382" y="293241"/>
                      <a:pt x="69046" y="363333"/>
                    </a:cubicBezTo>
                    <a:cubicBezTo>
                      <a:pt x="60711" y="433425"/>
                      <a:pt x="264792" y="528150"/>
                      <a:pt x="229943" y="557108"/>
                    </a:cubicBezTo>
                    <a:cubicBezTo>
                      <a:pt x="195094" y="586066"/>
                      <a:pt x="67403" y="527069"/>
                      <a:pt x="29894" y="547095"/>
                    </a:cubicBezTo>
                    <a:cubicBezTo>
                      <a:pt x="-7615" y="567121"/>
                      <a:pt x="-1733" y="638001"/>
                      <a:pt x="4887" y="677265"/>
                    </a:cubicBezTo>
                    <a:lnTo>
                      <a:pt x="320744" y="851035"/>
                    </a:lnTo>
                    <a:cubicBezTo>
                      <a:pt x="362421" y="897763"/>
                      <a:pt x="101113" y="945164"/>
                      <a:pt x="129918" y="987674"/>
                    </a:cubicBezTo>
                    <a:cubicBezTo>
                      <a:pt x="158723" y="1030184"/>
                      <a:pt x="284701" y="1100074"/>
                      <a:pt x="342472" y="1117844"/>
                    </a:cubicBezTo>
                    <a:cubicBezTo>
                      <a:pt x="400243" y="1135614"/>
                      <a:pt x="399443" y="960784"/>
                      <a:pt x="464042" y="964122"/>
                    </a:cubicBezTo>
                    <a:cubicBezTo>
                      <a:pt x="528641" y="967460"/>
                      <a:pt x="676444" y="1154231"/>
                      <a:pt x="730068" y="1137871"/>
                    </a:cubicBezTo>
                    <a:lnTo>
                      <a:pt x="647188" y="866906"/>
                    </a:lnTo>
                    <a:cubicBezTo>
                      <a:pt x="634108" y="816253"/>
                      <a:pt x="999439" y="850182"/>
                      <a:pt x="958895" y="798706"/>
                    </a:cubicBezTo>
                    <a:cubicBezTo>
                      <a:pt x="918351" y="747230"/>
                      <a:pt x="544862" y="742798"/>
                      <a:pt x="555025" y="687278"/>
                    </a:cubicBezTo>
                    <a:lnTo>
                      <a:pt x="712566" y="500833"/>
                    </a:lnTo>
                    <a:lnTo>
                      <a:pt x="550641" y="443683"/>
                    </a:ln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3" name="任意多边形: 形状 222">
                <a:extLst>
                  <a:ext uri="{FF2B5EF4-FFF2-40B4-BE49-F238E27FC236}">
                    <a16:creationId xmlns:a16="http://schemas.microsoft.com/office/drawing/2014/main" id="{91B8A468-AF8C-EC2D-9C13-F26F318C8105}"/>
                  </a:ext>
                </a:extLst>
              </p:cNvPr>
              <p:cNvSpPr/>
              <p:nvPr/>
            </p:nvSpPr>
            <p:spPr>
              <a:xfrm>
                <a:off x="6356824" y="3260229"/>
                <a:ext cx="590550" cy="485775"/>
              </a:xfrm>
              <a:custGeom>
                <a:avLst/>
                <a:gdLst>
                  <a:gd name="connsiteX0" fmla="*/ 0 w 590550"/>
                  <a:gd name="connsiteY0" fmla="*/ 104775 h 485775"/>
                  <a:gd name="connsiteX1" fmla="*/ 171450 w 590550"/>
                  <a:gd name="connsiteY1" fmla="*/ 485775 h 485775"/>
                  <a:gd name="connsiteX2" fmla="*/ 590550 w 590550"/>
                  <a:gd name="connsiteY2" fmla="*/ 381000 h 485775"/>
                  <a:gd name="connsiteX3" fmla="*/ 504825 w 590550"/>
                  <a:gd name="connsiteY3" fmla="*/ 0 h 485775"/>
                  <a:gd name="connsiteX4" fmla="*/ 0 w 590550"/>
                  <a:gd name="connsiteY4" fmla="*/ 104775 h 48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50" h="485775">
                    <a:moveTo>
                      <a:pt x="0" y="104775"/>
                    </a:moveTo>
                    <a:lnTo>
                      <a:pt x="171450" y="485775"/>
                    </a:lnTo>
                    <a:lnTo>
                      <a:pt x="590550" y="381000"/>
                    </a:lnTo>
                    <a:lnTo>
                      <a:pt x="504825" y="0"/>
                    </a:lnTo>
                    <a:lnTo>
                      <a:pt x="0" y="104775"/>
                    </a:ln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4" name="任意多边形: 形状 223">
                <a:extLst>
                  <a:ext uri="{FF2B5EF4-FFF2-40B4-BE49-F238E27FC236}">
                    <a16:creationId xmlns:a16="http://schemas.microsoft.com/office/drawing/2014/main" id="{79B39118-DB78-09ED-8D12-7BD7005F4F4F}"/>
                  </a:ext>
                </a:extLst>
              </p:cNvPr>
              <p:cNvSpPr/>
              <p:nvPr/>
            </p:nvSpPr>
            <p:spPr>
              <a:xfrm>
                <a:off x="8063218" y="4660625"/>
                <a:ext cx="676274" cy="371475"/>
              </a:xfrm>
              <a:custGeom>
                <a:avLst/>
                <a:gdLst>
                  <a:gd name="connsiteX0" fmla="*/ 0 w 676275"/>
                  <a:gd name="connsiteY0" fmla="*/ 228600 h 371475"/>
                  <a:gd name="connsiteX1" fmla="*/ 504825 w 676275"/>
                  <a:gd name="connsiteY1" fmla="*/ 371475 h 371475"/>
                  <a:gd name="connsiteX2" fmla="*/ 676275 w 676275"/>
                  <a:gd name="connsiteY2" fmla="*/ 0 h 371475"/>
                  <a:gd name="connsiteX3" fmla="*/ 0 w 676275"/>
                  <a:gd name="connsiteY3" fmla="*/ 228600 h 371475"/>
                </a:gdLst>
                <a:ahLst/>
                <a:cxnLst>
                  <a:cxn ang="0">
                    <a:pos x="connsiteX0" y="connsiteY0"/>
                  </a:cxn>
                  <a:cxn ang="0">
                    <a:pos x="connsiteX1" y="connsiteY1"/>
                  </a:cxn>
                  <a:cxn ang="0">
                    <a:pos x="connsiteX2" y="connsiteY2"/>
                  </a:cxn>
                  <a:cxn ang="0">
                    <a:pos x="connsiteX3" y="connsiteY3"/>
                  </a:cxn>
                </a:cxnLst>
                <a:rect l="l" t="t" r="r" b="b"/>
                <a:pathLst>
                  <a:path w="676275" h="371475">
                    <a:moveTo>
                      <a:pt x="0" y="228600"/>
                    </a:moveTo>
                    <a:lnTo>
                      <a:pt x="504825" y="371475"/>
                    </a:lnTo>
                    <a:lnTo>
                      <a:pt x="676275" y="0"/>
                    </a:lnTo>
                    <a:lnTo>
                      <a:pt x="0" y="228600"/>
                    </a:ln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6" name="任意多边形: 形状 225">
                <a:extLst>
                  <a:ext uri="{FF2B5EF4-FFF2-40B4-BE49-F238E27FC236}">
                    <a16:creationId xmlns:a16="http://schemas.microsoft.com/office/drawing/2014/main" id="{BEBFC504-C2C6-A740-E9CA-49E8E08B292A}"/>
                  </a:ext>
                </a:extLst>
              </p:cNvPr>
              <p:cNvSpPr/>
              <p:nvPr/>
            </p:nvSpPr>
            <p:spPr>
              <a:xfrm>
                <a:off x="7480292" y="4992243"/>
                <a:ext cx="647700" cy="800100"/>
              </a:xfrm>
              <a:custGeom>
                <a:avLst/>
                <a:gdLst>
                  <a:gd name="connsiteX0" fmla="*/ 247650 w 647700"/>
                  <a:gd name="connsiteY0" fmla="*/ 0 h 800100"/>
                  <a:gd name="connsiteX1" fmla="*/ 0 w 647700"/>
                  <a:gd name="connsiteY1" fmla="*/ 504825 h 800100"/>
                  <a:gd name="connsiteX2" fmla="*/ 647700 w 647700"/>
                  <a:gd name="connsiteY2" fmla="*/ 800100 h 800100"/>
                  <a:gd name="connsiteX3" fmla="*/ 571500 w 647700"/>
                  <a:gd name="connsiteY3" fmla="*/ 304800 h 800100"/>
                  <a:gd name="connsiteX4" fmla="*/ 247650 w 647700"/>
                  <a:gd name="connsiteY4" fmla="*/ 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800100">
                    <a:moveTo>
                      <a:pt x="247650" y="0"/>
                    </a:moveTo>
                    <a:lnTo>
                      <a:pt x="0" y="504825"/>
                    </a:lnTo>
                    <a:lnTo>
                      <a:pt x="647700" y="800100"/>
                    </a:lnTo>
                    <a:lnTo>
                      <a:pt x="571500" y="304800"/>
                    </a:lnTo>
                    <a:lnTo>
                      <a:pt x="247650" y="0"/>
                    </a:ln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7" name="任意多边形: 形状 226">
                <a:extLst>
                  <a:ext uri="{FF2B5EF4-FFF2-40B4-BE49-F238E27FC236}">
                    <a16:creationId xmlns:a16="http://schemas.microsoft.com/office/drawing/2014/main" id="{4EDCE73B-43B7-9CCB-C519-2AD76085E109}"/>
                  </a:ext>
                </a:extLst>
              </p:cNvPr>
              <p:cNvSpPr/>
              <p:nvPr/>
            </p:nvSpPr>
            <p:spPr>
              <a:xfrm>
                <a:off x="6222097" y="4663911"/>
                <a:ext cx="796113" cy="469822"/>
              </a:xfrm>
              <a:custGeom>
                <a:avLst/>
                <a:gdLst>
                  <a:gd name="connsiteX0" fmla="*/ 257175 w 1171575"/>
                  <a:gd name="connsiteY0" fmla="*/ 0 h 571500"/>
                  <a:gd name="connsiteX1" fmla="*/ 0 w 1171575"/>
                  <a:gd name="connsiteY1" fmla="*/ 447675 h 571500"/>
                  <a:gd name="connsiteX2" fmla="*/ 1171575 w 1171575"/>
                  <a:gd name="connsiteY2" fmla="*/ 571500 h 571500"/>
                  <a:gd name="connsiteX3" fmla="*/ 942975 w 1171575"/>
                  <a:gd name="connsiteY3" fmla="*/ 180975 h 571500"/>
                  <a:gd name="connsiteX4" fmla="*/ 257175 w 1171575"/>
                  <a:gd name="connsiteY4" fmla="*/ 0 h 57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575" h="571500">
                    <a:moveTo>
                      <a:pt x="257175" y="0"/>
                    </a:moveTo>
                    <a:lnTo>
                      <a:pt x="0" y="447675"/>
                    </a:lnTo>
                    <a:lnTo>
                      <a:pt x="1171575" y="571500"/>
                    </a:lnTo>
                    <a:lnTo>
                      <a:pt x="942975" y="180975"/>
                    </a:lnTo>
                    <a:lnTo>
                      <a:pt x="257175" y="0"/>
                    </a:ln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8" name="任意多边形: 形状 227">
                <a:extLst>
                  <a:ext uri="{FF2B5EF4-FFF2-40B4-BE49-F238E27FC236}">
                    <a16:creationId xmlns:a16="http://schemas.microsoft.com/office/drawing/2014/main" id="{F62C2060-6ABE-F2C0-8AAD-02370FB54E4E}"/>
                  </a:ext>
                </a:extLst>
              </p:cNvPr>
              <p:cNvSpPr/>
              <p:nvPr/>
            </p:nvSpPr>
            <p:spPr>
              <a:xfrm>
                <a:off x="5703453" y="4937178"/>
                <a:ext cx="571501" cy="733425"/>
              </a:xfrm>
              <a:custGeom>
                <a:avLst/>
                <a:gdLst>
                  <a:gd name="connsiteX0" fmla="*/ 0 w 571500"/>
                  <a:gd name="connsiteY0" fmla="*/ 0 h 733425"/>
                  <a:gd name="connsiteX1" fmla="*/ 200025 w 571500"/>
                  <a:gd name="connsiteY1" fmla="*/ 733425 h 733425"/>
                  <a:gd name="connsiteX2" fmla="*/ 571500 w 571500"/>
                  <a:gd name="connsiteY2" fmla="*/ 571500 h 733425"/>
                  <a:gd name="connsiteX3" fmla="*/ 504825 w 571500"/>
                  <a:gd name="connsiteY3" fmla="*/ 523875 h 733425"/>
                  <a:gd name="connsiteX4" fmla="*/ 0 w 571500"/>
                  <a:gd name="connsiteY4" fmla="*/ 0 h 73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733425">
                    <a:moveTo>
                      <a:pt x="0" y="0"/>
                    </a:moveTo>
                    <a:lnTo>
                      <a:pt x="200025" y="733425"/>
                    </a:lnTo>
                    <a:lnTo>
                      <a:pt x="571500" y="571500"/>
                    </a:lnTo>
                    <a:lnTo>
                      <a:pt x="504825" y="523875"/>
                    </a:lnTo>
                    <a:lnTo>
                      <a:pt x="0" y="0"/>
                    </a:ln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229" name="直接连接符 228">
              <a:extLst>
                <a:ext uri="{FF2B5EF4-FFF2-40B4-BE49-F238E27FC236}">
                  <a16:creationId xmlns:a16="http://schemas.microsoft.com/office/drawing/2014/main" id="{C767D579-A71C-2C3E-8F73-703723D30E07}"/>
                </a:ext>
              </a:extLst>
            </p:cNvPr>
            <p:cNvCxnSpPr>
              <a:cxnSpLocks/>
              <a:stCxn id="230" idx="2"/>
            </p:cNvCxnSpPr>
            <p:nvPr/>
          </p:nvCxnSpPr>
          <p:spPr>
            <a:xfrm flipH="1" flipV="1">
              <a:off x="7473723" y="3782774"/>
              <a:ext cx="10466" cy="23430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矩形 229">
              <a:extLst>
                <a:ext uri="{FF2B5EF4-FFF2-40B4-BE49-F238E27FC236}">
                  <a16:creationId xmlns:a16="http://schemas.microsoft.com/office/drawing/2014/main" id="{5D305862-ED7C-4098-3EDC-2EA66EFC8ADD}"/>
                </a:ext>
              </a:extLst>
            </p:cNvPr>
            <p:cNvSpPr/>
            <p:nvPr/>
          </p:nvSpPr>
          <p:spPr>
            <a:xfrm>
              <a:off x="6313256" y="3808676"/>
              <a:ext cx="2341866" cy="23171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1" name="直接连接符 230">
              <a:extLst>
                <a:ext uri="{FF2B5EF4-FFF2-40B4-BE49-F238E27FC236}">
                  <a16:creationId xmlns:a16="http://schemas.microsoft.com/office/drawing/2014/main" id="{16F92C56-66F5-85E2-8F23-C58E0710E731}"/>
                </a:ext>
              </a:extLst>
            </p:cNvPr>
            <p:cNvCxnSpPr>
              <a:cxnSpLocks/>
              <a:stCxn id="230" idx="3"/>
            </p:cNvCxnSpPr>
            <p:nvPr/>
          </p:nvCxnSpPr>
          <p:spPr>
            <a:xfrm flipH="1">
              <a:off x="6297452" y="4967256"/>
              <a:ext cx="2357670" cy="151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00DB6206-37DB-67F2-FA64-0A1C3ADBE34A}"/>
              </a:ext>
            </a:extLst>
          </p:cNvPr>
          <p:cNvGrpSpPr/>
          <p:nvPr/>
        </p:nvGrpSpPr>
        <p:grpSpPr>
          <a:xfrm>
            <a:off x="2767798" y="3688455"/>
            <a:ext cx="1768253" cy="1763733"/>
            <a:chOff x="3690398" y="3774940"/>
            <a:chExt cx="2357670" cy="2351644"/>
          </a:xfrm>
        </p:grpSpPr>
        <p:sp>
          <p:nvSpPr>
            <p:cNvPr id="309" name="任意多边形: 形状 308">
              <a:extLst>
                <a:ext uri="{FF2B5EF4-FFF2-40B4-BE49-F238E27FC236}">
                  <a16:creationId xmlns:a16="http://schemas.microsoft.com/office/drawing/2014/main" id="{5DDDAAA3-5998-5011-ACA9-93706A505065}"/>
                </a:ext>
              </a:extLst>
            </p:cNvPr>
            <p:cNvSpPr/>
            <p:nvPr/>
          </p:nvSpPr>
          <p:spPr>
            <a:xfrm rot="4413551">
              <a:off x="5012288" y="4206735"/>
              <a:ext cx="233793" cy="214809"/>
            </a:xfrm>
            <a:custGeom>
              <a:avLst/>
              <a:gdLst>
                <a:gd name="connsiteX0" fmla="*/ 266700 w 266700"/>
                <a:gd name="connsiteY0" fmla="*/ 0 h 352425"/>
                <a:gd name="connsiteX1" fmla="*/ 0 w 266700"/>
                <a:gd name="connsiteY1" fmla="*/ 219075 h 352425"/>
                <a:gd name="connsiteX2" fmla="*/ 266700 w 266700"/>
                <a:gd name="connsiteY2" fmla="*/ 352425 h 352425"/>
                <a:gd name="connsiteX3" fmla="*/ 266700 w 266700"/>
                <a:gd name="connsiteY3" fmla="*/ 0 h 352425"/>
              </a:gdLst>
              <a:ahLst/>
              <a:cxnLst>
                <a:cxn ang="0">
                  <a:pos x="connsiteX0" y="connsiteY0"/>
                </a:cxn>
                <a:cxn ang="0">
                  <a:pos x="connsiteX1" y="connsiteY1"/>
                </a:cxn>
                <a:cxn ang="0">
                  <a:pos x="connsiteX2" y="connsiteY2"/>
                </a:cxn>
                <a:cxn ang="0">
                  <a:pos x="connsiteX3" y="connsiteY3"/>
                </a:cxn>
              </a:cxnLst>
              <a:rect l="l" t="t" r="r" b="b"/>
              <a:pathLst>
                <a:path w="266700" h="352425">
                  <a:moveTo>
                    <a:pt x="266700" y="0"/>
                  </a:moveTo>
                  <a:lnTo>
                    <a:pt x="0" y="219075"/>
                  </a:lnTo>
                  <a:lnTo>
                    <a:pt x="266700" y="352425"/>
                  </a:lnTo>
                  <a:lnTo>
                    <a:pt x="266700" y="0"/>
                  </a:ln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7" name="任意多边形: 形状 306">
              <a:extLst>
                <a:ext uri="{FF2B5EF4-FFF2-40B4-BE49-F238E27FC236}">
                  <a16:creationId xmlns:a16="http://schemas.microsoft.com/office/drawing/2014/main" id="{F173F57E-CE4F-173D-F3FC-0EFB1B989A1F}"/>
                </a:ext>
              </a:extLst>
            </p:cNvPr>
            <p:cNvSpPr/>
            <p:nvPr/>
          </p:nvSpPr>
          <p:spPr>
            <a:xfrm rot="2629689">
              <a:off x="5359609" y="4380544"/>
              <a:ext cx="594131" cy="334496"/>
            </a:xfrm>
            <a:custGeom>
              <a:avLst/>
              <a:gdLst>
                <a:gd name="connsiteX0" fmla="*/ 0 w 590550"/>
                <a:gd name="connsiteY0" fmla="*/ 104775 h 485775"/>
                <a:gd name="connsiteX1" fmla="*/ 171450 w 590550"/>
                <a:gd name="connsiteY1" fmla="*/ 485775 h 485775"/>
                <a:gd name="connsiteX2" fmla="*/ 590550 w 590550"/>
                <a:gd name="connsiteY2" fmla="*/ 381000 h 485775"/>
                <a:gd name="connsiteX3" fmla="*/ 504825 w 590550"/>
                <a:gd name="connsiteY3" fmla="*/ 0 h 485775"/>
                <a:gd name="connsiteX4" fmla="*/ 0 w 590550"/>
                <a:gd name="connsiteY4" fmla="*/ 104775 h 48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50" h="485775">
                  <a:moveTo>
                    <a:pt x="0" y="104775"/>
                  </a:moveTo>
                  <a:lnTo>
                    <a:pt x="171450" y="485775"/>
                  </a:lnTo>
                  <a:lnTo>
                    <a:pt x="590550" y="381000"/>
                  </a:lnTo>
                  <a:lnTo>
                    <a:pt x="504825" y="0"/>
                  </a:lnTo>
                  <a:lnTo>
                    <a:pt x="0" y="104775"/>
                  </a:ln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33" name="组合 232">
              <a:extLst>
                <a:ext uri="{FF2B5EF4-FFF2-40B4-BE49-F238E27FC236}">
                  <a16:creationId xmlns:a16="http://schemas.microsoft.com/office/drawing/2014/main" id="{D0CAFDE1-2B46-6718-0DAD-4E30D3C2CABB}"/>
                </a:ext>
              </a:extLst>
            </p:cNvPr>
            <p:cNvGrpSpPr/>
            <p:nvPr/>
          </p:nvGrpSpPr>
          <p:grpSpPr>
            <a:xfrm>
              <a:off x="3850640" y="4197029"/>
              <a:ext cx="2018514" cy="1881933"/>
              <a:chOff x="5703453" y="3525446"/>
              <a:chExt cx="3036039" cy="2266897"/>
            </a:xfrm>
            <a:solidFill>
              <a:schemeClr val="accent1">
                <a:alpha val="50000"/>
              </a:schemeClr>
            </a:solidFill>
          </p:grpSpPr>
          <p:sp>
            <p:nvSpPr>
              <p:cNvPr id="235" name="任意多边形: 形状 234">
                <a:extLst>
                  <a:ext uri="{FF2B5EF4-FFF2-40B4-BE49-F238E27FC236}">
                    <a16:creationId xmlns:a16="http://schemas.microsoft.com/office/drawing/2014/main" id="{AA9EF613-9C82-D983-402D-5D28CD024F88}"/>
                  </a:ext>
                </a:extLst>
              </p:cNvPr>
              <p:cNvSpPr/>
              <p:nvPr/>
            </p:nvSpPr>
            <p:spPr>
              <a:xfrm>
                <a:off x="5823515" y="3722278"/>
                <a:ext cx="266700" cy="352425"/>
              </a:xfrm>
              <a:custGeom>
                <a:avLst/>
                <a:gdLst>
                  <a:gd name="connsiteX0" fmla="*/ 266700 w 266700"/>
                  <a:gd name="connsiteY0" fmla="*/ 0 h 352425"/>
                  <a:gd name="connsiteX1" fmla="*/ 0 w 266700"/>
                  <a:gd name="connsiteY1" fmla="*/ 219075 h 352425"/>
                  <a:gd name="connsiteX2" fmla="*/ 266700 w 266700"/>
                  <a:gd name="connsiteY2" fmla="*/ 352425 h 352425"/>
                  <a:gd name="connsiteX3" fmla="*/ 266700 w 266700"/>
                  <a:gd name="connsiteY3" fmla="*/ 0 h 352425"/>
                </a:gdLst>
                <a:ahLst/>
                <a:cxnLst>
                  <a:cxn ang="0">
                    <a:pos x="connsiteX0" y="connsiteY0"/>
                  </a:cxn>
                  <a:cxn ang="0">
                    <a:pos x="connsiteX1" y="connsiteY1"/>
                  </a:cxn>
                  <a:cxn ang="0">
                    <a:pos x="connsiteX2" y="connsiteY2"/>
                  </a:cxn>
                  <a:cxn ang="0">
                    <a:pos x="connsiteX3" y="connsiteY3"/>
                  </a:cxn>
                </a:cxnLst>
                <a:rect l="l" t="t" r="r" b="b"/>
                <a:pathLst>
                  <a:path w="266700" h="352425">
                    <a:moveTo>
                      <a:pt x="266700" y="0"/>
                    </a:moveTo>
                    <a:lnTo>
                      <a:pt x="0" y="219075"/>
                    </a:lnTo>
                    <a:lnTo>
                      <a:pt x="266700" y="352425"/>
                    </a:lnTo>
                    <a:lnTo>
                      <a:pt x="266700" y="0"/>
                    </a:ln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7" name="任意多边形: 形状 236">
                <a:extLst>
                  <a:ext uri="{FF2B5EF4-FFF2-40B4-BE49-F238E27FC236}">
                    <a16:creationId xmlns:a16="http://schemas.microsoft.com/office/drawing/2014/main" id="{4EFF265C-38E0-28CB-E1BA-09B154D5D7F6}"/>
                  </a:ext>
                </a:extLst>
              </p:cNvPr>
              <p:cNvSpPr/>
              <p:nvPr/>
            </p:nvSpPr>
            <p:spPr>
              <a:xfrm>
                <a:off x="6442074" y="3525446"/>
                <a:ext cx="590550" cy="485775"/>
              </a:xfrm>
              <a:custGeom>
                <a:avLst/>
                <a:gdLst>
                  <a:gd name="connsiteX0" fmla="*/ 0 w 590550"/>
                  <a:gd name="connsiteY0" fmla="*/ 104775 h 485775"/>
                  <a:gd name="connsiteX1" fmla="*/ 171450 w 590550"/>
                  <a:gd name="connsiteY1" fmla="*/ 485775 h 485775"/>
                  <a:gd name="connsiteX2" fmla="*/ 590550 w 590550"/>
                  <a:gd name="connsiteY2" fmla="*/ 381000 h 485775"/>
                  <a:gd name="connsiteX3" fmla="*/ 504825 w 590550"/>
                  <a:gd name="connsiteY3" fmla="*/ 0 h 485775"/>
                  <a:gd name="connsiteX4" fmla="*/ 0 w 590550"/>
                  <a:gd name="connsiteY4" fmla="*/ 104775 h 48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50" h="485775">
                    <a:moveTo>
                      <a:pt x="0" y="104775"/>
                    </a:moveTo>
                    <a:lnTo>
                      <a:pt x="171450" y="485775"/>
                    </a:lnTo>
                    <a:lnTo>
                      <a:pt x="590550" y="381000"/>
                    </a:lnTo>
                    <a:lnTo>
                      <a:pt x="504825" y="0"/>
                    </a:lnTo>
                    <a:lnTo>
                      <a:pt x="0" y="104775"/>
                    </a:ln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8" name="任意多边形: 形状 237">
                <a:extLst>
                  <a:ext uri="{FF2B5EF4-FFF2-40B4-BE49-F238E27FC236}">
                    <a16:creationId xmlns:a16="http://schemas.microsoft.com/office/drawing/2014/main" id="{926D51F1-B125-05C2-DE0B-C837A80ED6D8}"/>
                  </a:ext>
                </a:extLst>
              </p:cNvPr>
              <p:cNvSpPr/>
              <p:nvPr/>
            </p:nvSpPr>
            <p:spPr>
              <a:xfrm>
                <a:off x="8063218" y="4660625"/>
                <a:ext cx="676274" cy="371475"/>
              </a:xfrm>
              <a:custGeom>
                <a:avLst/>
                <a:gdLst>
                  <a:gd name="connsiteX0" fmla="*/ 0 w 676275"/>
                  <a:gd name="connsiteY0" fmla="*/ 228600 h 371475"/>
                  <a:gd name="connsiteX1" fmla="*/ 504825 w 676275"/>
                  <a:gd name="connsiteY1" fmla="*/ 371475 h 371475"/>
                  <a:gd name="connsiteX2" fmla="*/ 676275 w 676275"/>
                  <a:gd name="connsiteY2" fmla="*/ 0 h 371475"/>
                  <a:gd name="connsiteX3" fmla="*/ 0 w 676275"/>
                  <a:gd name="connsiteY3" fmla="*/ 228600 h 371475"/>
                </a:gdLst>
                <a:ahLst/>
                <a:cxnLst>
                  <a:cxn ang="0">
                    <a:pos x="connsiteX0" y="connsiteY0"/>
                  </a:cxn>
                  <a:cxn ang="0">
                    <a:pos x="connsiteX1" y="connsiteY1"/>
                  </a:cxn>
                  <a:cxn ang="0">
                    <a:pos x="connsiteX2" y="connsiteY2"/>
                  </a:cxn>
                  <a:cxn ang="0">
                    <a:pos x="connsiteX3" y="connsiteY3"/>
                  </a:cxn>
                </a:cxnLst>
                <a:rect l="l" t="t" r="r" b="b"/>
                <a:pathLst>
                  <a:path w="676275" h="371475">
                    <a:moveTo>
                      <a:pt x="0" y="228600"/>
                    </a:moveTo>
                    <a:lnTo>
                      <a:pt x="504825" y="371475"/>
                    </a:lnTo>
                    <a:lnTo>
                      <a:pt x="676275" y="0"/>
                    </a:lnTo>
                    <a:lnTo>
                      <a:pt x="0" y="228600"/>
                    </a:ln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9" name="任意多边形: 形状 238">
                <a:extLst>
                  <a:ext uri="{FF2B5EF4-FFF2-40B4-BE49-F238E27FC236}">
                    <a16:creationId xmlns:a16="http://schemas.microsoft.com/office/drawing/2014/main" id="{AA97425C-4D4E-DDCB-B3EB-166E310C4F2D}"/>
                  </a:ext>
                </a:extLst>
              </p:cNvPr>
              <p:cNvSpPr/>
              <p:nvPr/>
            </p:nvSpPr>
            <p:spPr>
              <a:xfrm>
                <a:off x="7480292" y="4992243"/>
                <a:ext cx="647700" cy="800100"/>
              </a:xfrm>
              <a:custGeom>
                <a:avLst/>
                <a:gdLst>
                  <a:gd name="connsiteX0" fmla="*/ 247650 w 647700"/>
                  <a:gd name="connsiteY0" fmla="*/ 0 h 800100"/>
                  <a:gd name="connsiteX1" fmla="*/ 0 w 647700"/>
                  <a:gd name="connsiteY1" fmla="*/ 504825 h 800100"/>
                  <a:gd name="connsiteX2" fmla="*/ 647700 w 647700"/>
                  <a:gd name="connsiteY2" fmla="*/ 800100 h 800100"/>
                  <a:gd name="connsiteX3" fmla="*/ 571500 w 647700"/>
                  <a:gd name="connsiteY3" fmla="*/ 304800 h 800100"/>
                  <a:gd name="connsiteX4" fmla="*/ 247650 w 647700"/>
                  <a:gd name="connsiteY4" fmla="*/ 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800100">
                    <a:moveTo>
                      <a:pt x="247650" y="0"/>
                    </a:moveTo>
                    <a:lnTo>
                      <a:pt x="0" y="504825"/>
                    </a:lnTo>
                    <a:lnTo>
                      <a:pt x="647700" y="800100"/>
                    </a:lnTo>
                    <a:lnTo>
                      <a:pt x="571500" y="304800"/>
                    </a:lnTo>
                    <a:lnTo>
                      <a:pt x="247650" y="0"/>
                    </a:ln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0" name="任意多边形: 形状 239">
                <a:extLst>
                  <a:ext uri="{FF2B5EF4-FFF2-40B4-BE49-F238E27FC236}">
                    <a16:creationId xmlns:a16="http://schemas.microsoft.com/office/drawing/2014/main" id="{D44FCEBB-51F2-0D41-6444-0B94D7BD880A}"/>
                  </a:ext>
                </a:extLst>
              </p:cNvPr>
              <p:cNvSpPr/>
              <p:nvPr/>
            </p:nvSpPr>
            <p:spPr>
              <a:xfrm>
                <a:off x="6222097" y="4663911"/>
                <a:ext cx="796113" cy="469822"/>
              </a:xfrm>
              <a:custGeom>
                <a:avLst/>
                <a:gdLst>
                  <a:gd name="connsiteX0" fmla="*/ 257175 w 1171575"/>
                  <a:gd name="connsiteY0" fmla="*/ 0 h 571500"/>
                  <a:gd name="connsiteX1" fmla="*/ 0 w 1171575"/>
                  <a:gd name="connsiteY1" fmla="*/ 447675 h 571500"/>
                  <a:gd name="connsiteX2" fmla="*/ 1171575 w 1171575"/>
                  <a:gd name="connsiteY2" fmla="*/ 571500 h 571500"/>
                  <a:gd name="connsiteX3" fmla="*/ 942975 w 1171575"/>
                  <a:gd name="connsiteY3" fmla="*/ 180975 h 571500"/>
                  <a:gd name="connsiteX4" fmla="*/ 257175 w 1171575"/>
                  <a:gd name="connsiteY4" fmla="*/ 0 h 57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575" h="571500">
                    <a:moveTo>
                      <a:pt x="257175" y="0"/>
                    </a:moveTo>
                    <a:lnTo>
                      <a:pt x="0" y="447675"/>
                    </a:lnTo>
                    <a:lnTo>
                      <a:pt x="1171575" y="571500"/>
                    </a:lnTo>
                    <a:lnTo>
                      <a:pt x="942975" y="180975"/>
                    </a:lnTo>
                    <a:lnTo>
                      <a:pt x="257175" y="0"/>
                    </a:ln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1" name="任意多边形: 形状 240">
                <a:extLst>
                  <a:ext uri="{FF2B5EF4-FFF2-40B4-BE49-F238E27FC236}">
                    <a16:creationId xmlns:a16="http://schemas.microsoft.com/office/drawing/2014/main" id="{A0A2E4E8-8FF8-D0FF-2693-0EB65CF4B3BB}"/>
                  </a:ext>
                </a:extLst>
              </p:cNvPr>
              <p:cNvSpPr/>
              <p:nvPr/>
            </p:nvSpPr>
            <p:spPr>
              <a:xfrm>
                <a:off x="5703453" y="4937178"/>
                <a:ext cx="571501" cy="733425"/>
              </a:xfrm>
              <a:custGeom>
                <a:avLst/>
                <a:gdLst>
                  <a:gd name="connsiteX0" fmla="*/ 0 w 571500"/>
                  <a:gd name="connsiteY0" fmla="*/ 0 h 733425"/>
                  <a:gd name="connsiteX1" fmla="*/ 200025 w 571500"/>
                  <a:gd name="connsiteY1" fmla="*/ 733425 h 733425"/>
                  <a:gd name="connsiteX2" fmla="*/ 571500 w 571500"/>
                  <a:gd name="connsiteY2" fmla="*/ 571500 h 733425"/>
                  <a:gd name="connsiteX3" fmla="*/ 504825 w 571500"/>
                  <a:gd name="connsiteY3" fmla="*/ 523875 h 733425"/>
                  <a:gd name="connsiteX4" fmla="*/ 0 w 571500"/>
                  <a:gd name="connsiteY4" fmla="*/ 0 h 73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733425">
                    <a:moveTo>
                      <a:pt x="0" y="0"/>
                    </a:moveTo>
                    <a:lnTo>
                      <a:pt x="200025" y="733425"/>
                    </a:lnTo>
                    <a:lnTo>
                      <a:pt x="571500" y="571500"/>
                    </a:lnTo>
                    <a:lnTo>
                      <a:pt x="504825" y="523875"/>
                    </a:lnTo>
                    <a:lnTo>
                      <a:pt x="0" y="0"/>
                    </a:ln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242" name="直接连接符 241">
              <a:extLst>
                <a:ext uri="{FF2B5EF4-FFF2-40B4-BE49-F238E27FC236}">
                  <a16:creationId xmlns:a16="http://schemas.microsoft.com/office/drawing/2014/main" id="{35BE65C7-CE8A-5978-2613-3AE7282CA258}"/>
                </a:ext>
              </a:extLst>
            </p:cNvPr>
            <p:cNvCxnSpPr>
              <a:cxnSpLocks/>
              <a:stCxn id="243" idx="2"/>
            </p:cNvCxnSpPr>
            <p:nvPr/>
          </p:nvCxnSpPr>
          <p:spPr>
            <a:xfrm flipH="1" flipV="1">
              <a:off x="4866669" y="3774940"/>
              <a:ext cx="10466" cy="23430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3" name="矩形 242">
              <a:extLst>
                <a:ext uri="{FF2B5EF4-FFF2-40B4-BE49-F238E27FC236}">
                  <a16:creationId xmlns:a16="http://schemas.microsoft.com/office/drawing/2014/main" id="{DB5F661A-4B81-0181-1F6B-EF5C492C2B7D}"/>
                </a:ext>
              </a:extLst>
            </p:cNvPr>
            <p:cNvSpPr/>
            <p:nvPr/>
          </p:nvSpPr>
          <p:spPr>
            <a:xfrm>
              <a:off x="3706202" y="3800842"/>
              <a:ext cx="2341866" cy="23171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5FAA2662-176D-522F-3FDA-4B2B13F97FC0}"/>
                </a:ext>
              </a:extLst>
            </p:cNvPr>
            <p:cNvCxnSpPr>
              <a:cxnSpLocks/>
              <a:stCxn id="243" idx="3"/>
            </p:cNvCxnSpPr>
            <p:nvPr/>
          </p:nvCxnSpPr>
          <p:spPr>
            <a:xfrm flipH="1">
              <a:off x="3690398" y="4959422"/>
              <a:ext cx="2357670" cy="151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5" name="Group 52">
              <a:extLst>
                <a:ext uri="{FF2B5EF4-FFF2-40B4-BE49-F238E27FC236}">
                  <a16:creationId xmlns:a16="http://schemas.microsoft.com/office/drawing/2014/main" id="{979F0AC1-1634-B5C8-B1ED-B3ADC9271833}"/>
                </a:ext>
              </a:extLst>
            </p:cNvPr>
            <p:cNvGrpSpPr/>
            <p:nvPr/>
          </p:nvGrpSpPr>
          <p:grpSpPr>
            <a:xfrm>
              <a:off x="3747500" y="3809425"/>
              <a:ext cx="2143513" cy="2317159"/>
              <a:chOff x="3585678" y="2246679"/>
              <a:chExt cx="3109649" cy="3146877"/>
            </a:xfrm>
          </p:grpSpPr>
          <p:sp>
            <p:nvSpPr>
              <p:cNvPr id="246" name="Oval 53">
                <a:extLst>
                  <a:ext uri="{FF2B5EF4-FFF2-40B4-BE49-F238E27FC236}">
                    <a16:creationId xmlns:a16="http://schemas.microsoft.com/office/drawing/2014/main" id="{7F627736-69EC-5FDF-5BF7-175634148ED1}"/>
                  </a:ext>
                </a:extLst>
              </p:cNvPr>
              <p:cNvSpPr/>
              <p:nvPr/>
            </p:nvSpPr>
            <p:spPr>
              <a:xfrm>
                <a:off x="5607122" y="224667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54">
                <a:extLst>
                  <a:ext uri="{FF2B5EF4-FFF2-40B4-BE49-F238E27FC236}">
                    <a16:creationId xmlns:a16="http://schemas.microsoft.com/office/drawing/2014/main" id="{BE84A341-2686-CFC9-3F00-A57C9E3AC9D2}"/>
                  </a:ext>
                </a:extLst>
              </p:cNvPr>
              <p:cNvSpPr/>
              <p:nvPr/>
            </p:nvSpPr>
            <p:spPr>
              <a:xfrm>
                <a:off x="5607122" y="2621686"/>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55">
                <a:extLst>
                  <a:ext uri="{FF2B5EF4-FFF2-40B4-BE49-F238E27FC236}">
                    <a16:creationId xmlns:a16="http://schemas.microsoft.com/office/drawing/2014/main" id="{CF0C4DF7-002F-833D-F09E-0EAE8E099FE6}"/>
                  </a:ext>
                </a:extLst>
              </p:cNvPr>
              <p:cNvSpPr/>
              <p:nvPr/>
            </p:nvSpPr>
            <p:spPr>
              <a:xfrm>
                <a:off x="6623408" y="241931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56">
                <a:extLst>
                  <a:ext uri="{FF2B5EF4-FFF2-40B4-BE49-F238E27FC236}">
                    <a16:creationId xmlns:a16="http://schemas.microsoft.com/office/drawing/2014/main" id="{D911BD41-DE8A-DFDA-C777-A30CA1B1346D}"/>
                  </a:ext>
                </a:extLst>
              </p:cNvPr>
              <p:cNvSpPr/>
              <p:nvPr/>
            </p:nvSpPr>
            <p:spPr>
              <a:xfrm>
                <a:off x="6572036" y="331316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58">
                <a:extLst>
                  <a:ext uri="{FF2B5EF4-FFF2-40B4-BE49-F238E27FC236}">
                    <a16:creationId xmlns:a16="http://schemas.microsoft.com/office/drawing/2014/main" id="{4151EF17-DC2A-BDC1-708C-22E06B9CEFBE}"/>
                  </a:ext>
                </a:extLst>
              </p:cNvPr>
              <p:cNvSpPr/>
              <p:nvPr/>
            </p:nvSpPr>
            <p:spPr>
              <a:xfrm>
                <a:off x="5764659" y="3156080"/>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1" name="Oval 59">
                <a:extLst>
                  <a:ext uri="{FF2B5EF4-FFF2-40B4-BE49-F238E27FC236}">
                    <a16:creationId xmlns:a16="http://schemas.microsoft.com/office/drawing/2014/main" id="{C23237BE-C34A-6EE9-072B-39CB941BA382}"/>
                  </a:ext>
                </a:extLst>
              </p:cNvPr>
              <p:cNvSpPr/>
              <p:nvPr/>
            </p:nvSpPr>
            <p:spPr>
              <a:xfrm>
                <a:off x="5957299" y="3115187"/>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60">
                <a:extLst>
                  <a:ext uri="{FF2B5EF4-FFF2-40B4-BE49-F238E27FC236}">
                    <a16:creationId xmlns:a16="http://schemas.microsoft.com/office/drawing/2014/main" id="{6478926E-08BD-C894-7A2A-59B16093E9A6}"/>
                  </a:ext>
                </a:extLst>
              </p:cNvPr>
              <p:cNvSpPr/>
              <p:nvPr/>
            </p:nvSpPr>
            <p:spPr>
              <a:xfrm>
                <a:off x="5417799" y="3203668"/>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62">
                <a:extLst>
                  <a:ext uri="{FF2B5EF4-FFF2-40B4-BE49-F238E27FC236}">
                    <a16:creationId xmlns:a16="http://schemas.microsoft.com/office/drawing/2014/main" id="{861E0619-66C8-3DDD-EC53-4D463A8C93E8}"/>
                  </a:ext>
                </a:extLst>
              </p:cNvPr>
              <p:cNvSpPr/>
              <p:nvPr/>
            </p:nvSpPr>
            <p:spPr>
              <a:xfrm>
                <a:off x="3861370" y="2455278"/>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63">
                <a:extLst>
                  <a:ext uri="{FF2B5EF4-FFF2-40B4-BE49-F238E27FC236}">
                    <a16:creationId xmlns:a16="http://schemas.microsoft.com/office/drawing/2014/main" id="{A52A94E8-186A-A9FA-DABE-FA2341F36DEA}"/>
                  </a:ext>
                </a:extLst>
              </p:cNvPr>
              <p:cNvSpPr/>
              <p:nvPr/>
            </p:nvSpPr>
            <p:spPr>
              <a:xfrm>
                <a:off x="4323709" y="2819463"/>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65">
                <a:extLst>
                  <a:ext uri="{FF2B5EF4-FFF2-40B4-BE49-F238E27FC236}">
                    <a16:creationId xmlns:a16="http://schemas.microsoft.com/office/drawing/2014/main" id="{7E458F80-E2DA-A542-40BD-F008FBDDEEEA}"/>
                  </a:ext>
                </a:extLst>
              </p:cNvPr>
              <p:cNvSpPr/>
              <p:nvPr/>
            </p:nvSpPr>
            <p:spPr>
              <a:xfrm>
                <a:off x="3789451" y="3063613"/>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66">
                <a:extLst>
                  <a:ext uri="{FF2B5EF4-FFF2-40B4-BE49-F238E27FC236}">
                    <a16:creationId xmlns:a16="http://schemas.microsoft.com/office/drawing/2014/main" id="{EC854066-3261-BBBB-E977-8AA59601A2EE}"/>
                  </a:ext>
                </a:extLst>
              </p:cNvPr>
              <p:cNvSpPr/>
              <p:nvPr/>
            </p:nvSpPr>
            <p:spPr>
              <a:xfrm>
                <a:off x="5607122" y="4683644"/>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68">
                <a:extLst>
                  <a:ext uri="{FF2B5EF4-FFF2-40B4-BE49-F238E27FC236}">
                    <a16:creationId xmlns:a16="http://schemas.microsoft.com/office/drawing/2014/main" id="{25887AA3-27A8-43E0-BC98-E66FC8045CB7}"/>
                  </a:ext>
                </a:extLst>
              </p:cNvPr>
              <p:cNvSpPr/>
              <p:nvPr/>
            </p:nvSpPr>
            <p:spPr>
              <a:xfrm>
                <a:off x="5921339" y="4543130"/>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71">
                <a:extLst>
                  <a:ext uri="{FF2B5EF4-FFF2-40B4-BE49-F238E27FC236}">
                    <a16:creationId xmlns:a16="http://schemas.microsoft.com/office/drawing/2014/main" id="{A8DDEDDD-B145-6D06-3F66-A005A4593A5F}"/>
                  </a:ext>
                </a:extLst>
              </p:cNvPr>
              <p:cNvSpPr/>
              <p:nvPr/>
            </p:nvSpPr>
            <p:spPr>
              <a:xfrm>
                <a:off x="6423064" y="5321637"/>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72">
                <a:extLst>
                  <a:ext uri="{FF2B5EF4-FFF2-40B4-BE49-F238E27FC236}">
                    <a16:creationId xmlns:a16="http://schemas.microsoft.com/office/drawing/2014/main" id="{937918A0-81C0-E3C4-7641-A38E1908CCC2}"/>
                  </a:ext>
                </a:extLst>
              </p:cNvPr>
              <p:cNvSpPr/>
              <p:nvPr/>
            </p:nvSpPr>
            <p:spPr>
              <a:xfrm>
                <a:off x="5448728" y="370632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73">
                <a:extLst>
                  <a:ext uri="{FF2B5EF4-FFF2-40B4-BE49-F238E27FC236}">
                    <a16:creationId xmlns:a16="http://schemas.microsoft.com/office/drawing/2014/main" id="{63D3C0DD-8D01-CE21-6035-DA59C0323877}"/>
                  </a:ext>
                </a:extLst>
              </p:cNvPr>
              <p:cNvSpPr/>
              <p:nvPr/>
            </p:nvSpPr>
            <p:spPr>
              <a:xfrm>
                <a:off x="5441879" y="351711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74">
                <a:extLst>
                  <a:ext uri="{FF2B5EF4-FFF2-40B4-BE49-F238E27FC236}">
                    <a16:creationId xmlns:a16="http://schemas.microsoft.com/office/drawing/2014/main" id="{6D636DA5-A7DE-BEFB-4C44-5AD34CAB7C1E}"/>
                  </a:ext>
                </a:extLst>
              </p:cNvPr>
              <p:cNvSpPr/>
              <p:nvPr/>
            </p:nvSpPr>
            <p:spPr>
              <a:xfrm>
                <a:off x="5662559" y="3571005"/>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75">
                <a:extLst>
                  <a:ext uri="{FF2B5EF4-FFF2-40B4-BE49-F238E27FC236}">
                    <a16:creationId xmlns:a16="http://schemas.microsoft.com/office/drawing/2014/main" id="{818FA699-0B54-2114-3A41-2F08BC5816F8}"/>
                  </a:ext>
                </a:extLst>
              </p:cNvPr>
              <p:cNvSpPr/>
              <p:nvPr/>
            </p:nvSpPr>
            <p:spPr>
              <a:xfrm>
                <a:off x="4821577" y="463555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77">
                <a:extLst>
                  <a:ext uri="{FF2B5EF4-FFF2-40B4-BE49-F238E27FC236}">
                    <a16:creationId xmlns:a16="http://schemas.microsoft.com/office/drawing/2014/main" id="{688E5EC1-C018-F2C7-8915-8A902C98B1B2}"/>
                  </a:ext>
                </a:extLst>
              </p:cNvPr>
              <p:cNvSpPr/>
              <p:nvPr/>
            </p:nvSpPr>
            <p:spPr>
              <a:xfrm>
                <a:off x="4443572" y="4461828"/>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78">
                <a:extLst>
                  <a:ext uri="{FF2B5EF4-FFF2-40B4-BE49-F238E27FC236}">
                    <a16:creationId xmlns:a16="http://schemas.microsoft.com/office/drawing/2014/main" id="{EA6902E6-727A-7AC0-5A2F-649253D9FD3E}"/>
                  </a:ext>
                </a:extLst>
              </p:cNvPr>
              <p:cNvSpPr/>
              <p:nvPr/>
            </p:nvSpPr>
            <p:spPr>
              <a:xfrm>
                <a:off x="4713271" y="4266955"/>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79">
                <a:extLst>
                  <a:ext uri="{FF2B5EF4-FFF2-40B4-BE49-F238E27FC236}">
                    <a16:creationId xmlns:a16="http://schemas.microsoft.com/office/drawing/2014/main" id="{01DC054D-8796-9CD4-0181-5076FC3D30E0}"/>
                  </a:ext>
                </a:extLst>
              </p:cNvPr>
              <p:cNvSpPr/>
              <p:nvPr/>
            </p:nvSpPr>
            <p:spPr>
              <a:xfrm>
                <a:off x="5883239" y="3524982"/>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80">
                <a:extLst>
                  <a:ext uri="{FF2B5EF4-FFF2-40B4-BE49-F238E27FC236}">
                    <a16:creationId xmlns:a16="http://schemas.microsoft.com/office/drawing/2014/main" id="{606603DB-B8DB-F06B-9F78-77F954C54E11}"/>
                  </a:ext>
                </a:extLst>
              </p:cNvPr>
              <p:cNvSpPr/>
              <p:nvPr/>
            </p:nvSpPr>
            <p:spPr>
              <a:xfrm>
                <a:off x="5666626" y="3327814"/>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90">
                <a:extLst>
                  <a:ext uri="{FF2B5EF4-FFF2-40B4-BE49-F238E27FC236}">
                    <a16:creationId xmlns:a16="http://schemas.microsoft.com/office/drawing/2014/main" id="{DE057B4F-6A13-0E13-672C-46F771B56076}"/>
                  </a:ext>
                </a:extLst>
              </p:cNvPr>
              <p:cNvSpPr/>
              <p:nvPr/>
            </p:nvSpPr>
            <p:spPr>
              <a:xfrm>
                <a:off x="3585678" y="4456076"/>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91">
                <a:extLst>
                  <a:ext uri="{FF2B5EF4-FFF2-40B4-BE49-F238E27FC236}">
                    <a16:creationId xmlns:a16="http://schemas.microsoft.com/office/drawing/2014/main" id="{10E68281-D5FB-A044-D29E-32C228D9F60C}"/>
                  </a:ext>
                </a:extLst>
              </p:cNvPr>
              <p:cNvSpPr/>
              <p:nvPr/>
            </p:nvSpPr>
            <p:spPr>
              <a:xfrm>
                <a:off x="4515491" y="5249718"/>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6" name="Oval 80">
              <a:extLst>
                <a:ext uri="{FF2B5EF4-FFF2-40B4-BE49-F238E27FC236}">
                  <a16:creationId xmlns:a16="http://schemas.microsoft.com/office/drawing/2014/main" id="{DB4335FD-9F8B-800B-9B33-C69416506515}"/>
                </a:ext>
              </a:extLst>
            </p:cNvPr>
            <p:cNvSpPr/>
            <p:nvPr/>
          </p:nvSpPr>
          <p:spPr>
            <a:xfrm>
              <a:off x="5334319" y="4757904"/>
              <a:ext cx="49575" cy="529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80">
              <a:extLst>
                <a:ext uri="{FF2B5EF4-FFF2-40B4-BE49-F238E27FC236}">
                  <a16:creationId xmlns:a16="http://schemas.microsoft.com/office/drawing/2014/main" id="{E2828133-E494-33BD-B98E-C48761FCC3C8}"/>
                </a:ext>
              </a:extLst>
            </p:cNvPr>
            <p:cNvSpPr/>
            <p:nvPr/>
          </p:nvSpPr>
          <p:spPr>
            <a:xfrm>
              <a:off x="5486719" y="4910304"/>
              <a:ext cx="49575" cy="529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80">
              <a:extLst>
                <a:ext uri="{FF2B5EF4-FFF2-40B4-BE49-F238E27FC236}">
                  <a16:creationId xmlns:a16="http://schemas.microsoft.com/office/drawing/2014/main" id="{A8D6CDB7-7B12-38AA-78F6-9A7CC538F9A3}"/>
                </a:ext>
              </a:extLst>
            </p:cNvPr>
            <p:cNvSpPr/>
            <p:nvPr/>
          </p:nvSpPr>
          <p:spPr>
            <a:xfrm>
              <a:off x="5556756" y="4657445"/>
              <a:ext cx="49575" cy="529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80">
              <a:extLst>
                <a:ext uri="{FF2B5EF4-FFF2-40B4-BE49-F238E27FC236}">
                  <a16:creationId xmlns:a16="http://schemas.microsoft.com/office/drawing/2014/main" id="{513F7461-6678-4B69-1AF5-12E7BC4BA288}"/>
                </a:ext>
              </a:extLst>
            </p:cNvPr>
            <p:cNvSpPr/>
            <p:nvPr/>
          </p:nvSpPr>
          <p:spPr>
            <a:xfrm>
              <a:off x="5141791" y="4334142"/>
              <a:ext cx="49575" cy="529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组合 5">
            <a:extLst>
              <a:ext uri="{FF2B5EF4-FFF2-40B4-BE49-F238E27FC236}">
                <a16:creationId xmlns:a16="http://schemas.microsoft.com/office/drawing/2014/main" id="{3458CD54-50BE-C586-5E8B-FD22F6016FC6}"/>
              </a:ext>
            </a:extLst>
          </p:cNvPr>
          <p:cNvGrpSpPr/>
          <p:nvPr/>
        </p:nvGrpSpPr>
        <p:grpSpPr>
          <a:xfrm>
            <a:off x="834292" y="3703680"/>
            <a:ext cx="1756400" cy="1748176"/>
            <a:chOff x="1112389" y="3795240"/>
            <a:chExt cx="2341866" cy="2330901"/>
          </a:xfrm>
        </p:grpSpPr>
        <p:grpSp>
          <p:nvGrpSpPr>
            <p:cNvPr id="157" name="Group 52">
              <a:extLst>
                <a:ext uri="{FF2B5EF4-FFF2-40B4-BE49-F238E27FC236}">
                  <a16:creationId xmlns:a16="http://schemas.microsoft.com/office/drawing/2014/main" id="{B6A980CA-1D95-B0C6-1EE0-E8431923A371}"/>
                </a:ext>
              </a:extLst>
            </p:cNvPr>
            <p:cNvGrpSpPr/>
            <p:nvPr/>
          </p:nvGrpSpPr>
          <p:grpSpPr>
            <a:xfrm>
              <a:off x="1138314" y="3808982"/>
              <a:ext cx="2143513" cy="2317159"/>
              <a:chOff x="3585678" y="2246679"/>
              <a:chExt cx="3109649" cy="3146877"/>
            </a:xfrm>
          </p:grpSpPr>
          <p:sp>
            <p:nvSpPr>
              <p:cNvPr id="158" name="Oval 53">
                <a:extLst>
                  <a:ext uri="{FF2B5EF4-FFF2-40B4-BE49-F238E27FC236}">
                    <a16:creationId xmlns:a16="http://schemas.microsoft.com/office/drawing/2014/main" id="{B28C559F-CE54-5547-8EA8-2DEEB005CC6A}"/>
                  </a:ext>
                </a:extLst>
              </p:cNvPr>
              <p:cNvSpPr/>
              <p:nvPr/>
            </p:nvSpPr>
            <p:spPr>
              <a:xfrm>
                <a:off x="5607122" y="224667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54">
                <a:extLst>
                  <a:ext uri="{FF2B5EF4-FFF2-40B4-BE49-F238E27FC236}">
                    <a16:creationId xmlns:a16="http://schemas.microsoft.com/office/drawing/2014/main" id="{9967267A-980F-E669-8F65-416FA623FAE0}"/>
                  </a:ext>
                </a:extLst>
              </p:cNvPr>
              <p:cNvSpPr/>
              <p:nvPr/>
            </p:nvSpPr>
            <p:spPr>
              <a:xfrm>
                <a:off x="5607122" y="2621686"/>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55">
                <a:extLst>
                  <a:ext uri="{FF2B5EF4-FFF2-40B4-BE49-F238E27FC236}">
                    <a16:creationId xmlns:a16="http://schemas.microsoft.com/office/drawing/2014/main" id="{96650BC0-F4F6-CD3B-B177-A819F5E25F45}"/>
                  </a:ext>
                </a:extLst>
              </p:cNvPr>
              <p:cNvSpPr/>
              <p:nvPr/>
            </p:nvSpPr>
            <p:spPr>
              <a:xfrm>
                <a:off x="6623408" y="241931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56">
                <a:extLst>
                  <a:ext uri="{FF2B5EF4-FFF2-40B4-BE49-F238E27FC236}">
                    <a16:creationId xmlns:a16="http://schemas.microsoft.com/office/drawing/2014/main" id="{1C2F1160-14DC-BE26-FDAC-F6CEC47425B3}"/>
                  </a:ext>
                </a:extLst>
              </p:cNvPr>
              <p:cNvSpPr/>
              <p:nvPr/>
            </p:nvSpPr>
            <p:spPr>
              <a:xfrm>
                <a:off x="6572036" y="331316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58">
                <a:extLst>
                  <a:ext uri="{FF2B5EF4-FFF2-40B4-BE49-F238E27FC236}">
                    <a16:creationId xmlns:a16="http://schemas.microsoft.com/office/drawing/2014/main" id="{A31ED809-FB20-4CB1-BEB1-FA94E5EA7F2F}"/>
                  </a:ext>
                </a:extLst>
              </p:cNvPr>
              <p:cNvSpPr/>
              <p:nvPr/>
            </p:nvSpPr>
            <p:spPr>
              <a:xfrm>
                <a:off x="5764659" y="3156080"/>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59">
                <a:extLst>
                  <a:ext uri="{FF2B5EF4-FFF2-40B4-BE49-F238E27FC236}">
                    <a16:creationId xmlns:a16="http://schemas.microsoft.com/office/drawing/2014/main" id="{D1EAE585-FCE2-7C84-3337-F08F4ACB6318}"/>
                  </a:ext>
                </a:extLst>
              </p:cNvPr>
              <p:cNvSpPr/>
              <p:nvPr/>
            </p:nvSpPr>
            <p:spPr>
              <a:xfrm>
                <a:off x="5957299" y="3115187"/>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Oval 60">
                <a:extLst>
                  <a:ext uri="{FF2B5EF4-FFF2-40B4-BE49-F238E27FC236}">
                    <a16:creationId xmlns:a16="http://schemas.microsoft.com/office/drawing/2014/main" id="{2D8AFD10-13EF-A8DC-EFBA-9A6652CFF0C5}"/>
                  </a:ext>
                </a:extLst>
              </p:cNvPr>
              <p:cNvSpPr/>
              <p:nvPr/>
            </p:nvSpPr>
            <p:spPr>
              <a:xfrm>
                <a:off x="5417799" y="3203668"/>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62">
                <a:extLst>
                  <a:ext uri="{FF2B5EF4-FFF2-40B4-BE49-F238E27FC236}">
                    <a16:creationId xmlns:a16="http://schemas.microsoft.com/office/drawing/2014/main" id="{B5E6DDC7-ABAF-2FAC-2B08-EAEE0B8F9337}"/>
                  </a:ext>
                </a:extLst>
              </p:cNvPr>
              <p:cNvSpPr/>
              <p:nvPr/>
            </p:nvSpPr>
            <p:spPr>
              <a:xfrm>
                <a:off x="3861370" y="2455278"/>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63">
                <a:extLst>
                  <a:ext uri="{FF2B5EF4-FFF2-40B4-BE49-F238E27FC236}">
                    <a16:creationId xmlns:a16="http://schemas.microsoft.com/office/drawing/2014/main" id="{F868214D-5581-F002-F042-CBBAEACE750D}"/>
                  </a:ext>
                </a:extLst>
              </p:cNvPr>
              <p:cNvSpPr/>
              <p:nvPr/>
            </p:nvSpPr>
            <p:spPr>
              <a:xfrm>
                <a:off x="4323709" y="2819463"/>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65">
                <a:extLst>
                  <a:ext uri="{FF2B5EF4-FFF2-40B4-BE49-F238E27FC236}">
                    <a16:creationId xmlns:a16="http://schemas.microsoft.com/office/drawing/2014/main" id="{F0065250-C355-EE60-3238-C529E24BCAA1}"/>
                  </a:ext>
                </a:extLst>
              </p:cNvPr>
              <p:cNvSpPr/>
              <p:nvPr/>
            </p:nvSpPr>
            <p:spPr>
              <a:xfrm>
                <a:off x="3789451" y="3063613"/>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66">
                <a:extLst>
                  <a:ext uri="{FF2B5EF4-FFF2-40B4-BE49-F238E27FC236}">
                    <a16:creationId xmlns:a16="http://schemas.microsoft.com/office/drawing/2014/main" id="{FC7A911F-19A5-E18F-2165-A40BC8DF9F02}"/>
                  </a:ext>
                </a:extLst>
              </p:cNvPr>
              <p:cNvSpPr/>
              <p:nvPr/>
            </p:nvSpPr>
            <p:spPr>
              <a:xfrm>
                <a:off x="5607122" y="4683644"/>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68">
                <a:extLst>
                  <a:ext uri="{FF2B5EF4-FFF2-40B4-BE49-F238E27FC236}">
                    <a16:creationId xmlns:a16="http://schemas.microsoft.com/office/drawing/2014/main" id="{F9B0A7AE-3BAC-4B48-514C-30E37594C1B2}"/>
                  </a:ext>
                </a:extLst>
              </p:cNvPr>
              <p:cNvSpPr/>
              <p:nvPr/>
            </p:nvSpPr>
            <p:spPr>
              <a:xfrm>
                <a:off x="5921339" y="4543130"/>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71">
                <a:extLst>
                  <a:ext uri="{FF2B5EF4-FFF2-40B4-BE49-F238E27FC236}">
                    <a16:creationId xmlns:a16="http://schemas.microsoft.com/office/drawing/2014/main" id="{ECD8C795-2A8B-5A09-3C38-684676999535}"/>
                  </a:ext>
                </a:extLst>
              </p:cNvPr>
              <p:cNvSpPr/>
              <p:nvPr/>
            </p:nvSpPr>
            <p:spPr>
              <a:xfrm>
                <a:off x="6423064" y="5321637"/>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72">
                <a:extLst>
                  <a:ext uri="{FF2B5EF4-FFF2-40B4-BE49-F238E27FC236}">
                    <a16:creationId xmlns:a16="http://schemas.microsoft.com/office/drawing/2014/main" id="{83A70569-1A80-79F8-715C-082438352B2F}"/>
                  </a:ext>
                </a:extLst>
              </p:cNvPr>
              <p:cNvSpPr/>
              <p:nvPr/>
            </p:nvSpPr>
            <p:spPr>
              <a:xfrm>
                <a:off x="5448728" y="370632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73">
                <a:extLst>
                  <a:ext uri="{FF2B5EF4-FFF2-40B4-BE49-F238E27FC236}">
                    <a16:creationId xmlns:a16="http://schemas.microsoft.com/office/drawing/2014/main" id="{8B446491-2527-BE5C-DAEE-ACBD93A6FA36}"/>
                  </a:ext>
                </a:extLst>
              </p:cNvPr>
              <p:cNvSpPr/>
              <p:nvPr/>
            </p:nvSpPr>
            <p:spPr>
              <a:xfrm>
                <a:off x="5441879" y="351711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74">
                <a:extLst>
                  <a:ext uri="{FF2B5EF4-FFF2-40B4-BE49-F238E27FC236}">
                    <a16:creationId xmlns:a16="http://schemas.microsoft.com/office/drawing/2014/main" id="{99360217-1F16-1C7E-1814-ACDA32833CE5}"/>
                  </a:ext>
                </a:extLst>
              </p:cNvPr>
              <p:cNvSpPr/>
              <p:nvPr/>
            </p:nvSpPr>
            <p:spPr>
              <a:xfrm>
                <a:off x="5662559" y="3571005"/>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75">
                <a:extLst>
                  <a:ext uri="{FF2B5EF4-FFF2-40B4-BE49-F238E27FC236}">
                    <a16:creationId xmlns:a16="http://schemas.microsoft.com/office/drawing/2014/main" id="{C7377E6A-58A5-523F-BF7E-D4F1A757672E}"/>
                  </a:ext>
                </a:extLst>
              </p:cNvPr>
              <p:cNvSpPr/>
              <p:nvPr/>
            </p:nvSpPr>
            <p:spPr>
              <a:xfrm>
                <a:off x="4821577" y="4635559"/>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77">
                <a:extLst>
                  <a:ext uri="{FF2B5EF4-FFF2-40B4-BE49-F238E27FC236}">
                    <a16:creationId xmlns:a16="http://schemas.microsoft.com/office/drawing/2014/main" id="{AA48067C-1611-4DAF-9748-F1A98C8921DA}"/>
                  </a:ext>
                </a:extLst>
              </p:cNvPr>
              <p:cNvSpPr/>
              <p:nvPr/>
            </p:nvSpPr>
            <p:spPr>
              <a:xfrm>
                <a:off x="4443572" y="4461828"/>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78">
                <a:extLst>
                  <a:ext uri="{FF2B5EF4-FFF2-40B4-BE49-F238E27FC236}">
                    <a16:creationId xmlns:a16="http://schemas.microsoft.com/office/drawing/2014/main" id="{8CFBFA63-9711-19BE-F485-4C78AFDFFC99}"/>
                  </a:ext>
                </a:extLst>
              </p:cNvPr>
              <p:cNvSpPr/>
              <p:nvPr/>
            </p:nvSpPr>
            <p:spPr>
              <a:xfrm>
                <a:off x="4713271" y="4266955"/>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79">
                <a:extLst>
                  <a:ext uri="{FF2B5EF4-FFF2-40B4-BE49-F238E27FC236}">
                    <a16:creationId xmlns:a16="http://schemas.microsoft.com/office/drawing/2014/main" id="{46D1B678-77CD-5427-17A4-BFE957CBB820}"/>
                  </a:ext>
                </a:extLst>
              </p:cNvPr>
              <p:cNvSpPr/>
              <p:nvPr/>
            </p:nvSpPr>
            <p:spPr>
              <a:xfrm>
                <a:off x="5883239" y="3524982"/>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80">
                <a:extLst>
                  <a:ext uri="{FF2B5EF4-FFF2-40B4-BE49-F238E27FC236}">
                    <a16:creationId xmlns:a16="http://schemas.microsoft.com/office/drawing/2014/main" id="{CBCF0D7A-7B9C-B005-8E16-83E4D658E181}"/>
                  </a:ext>
                </a:extLst>
              </p:cNvPr>
              <p:cNvSpPr/>
              <p:nvPr/>
            </p:nvSpPr>
            <p:spPr>
              <a:xfrm>
                <a:off x="5666626" y="3327814"/>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90">
                <a:extLst>
                  <a:ext uri="{FF2B5EF4-FFF2-40B4-BE49-F238E27FC236}">
                    <a16:creationId xmlns:a16="http://schemas.microsoft.com/office/drawing/2014/main" id="{B0C36898-594E-05DD-B8C8-74D35E1FA3EB}"/>
                  </a:ext>
                </a:extLst>
              </p:cNvPr>
              <p:cNvSpPr/>
              <p:nvPr/>
            </p:nvSpPr>
            <p:spPr>
              <a:xfrm>
                <a:off x="3585678" y="4456076"/>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91">
                <a:extLst>
                  <a:ext uri="{FF2B5EF4-FFF2-40B4-BE49-F238E27FC236}">
                    <a16:creationId xmlns:a16="http://schemas.microsoft.com/office/drawing/2014/main" id="{400F9C23-15AA-EB0B-BC95-998AC4130E71}"/>
                  </a:ext>
                </a:extLst>
              </p:cNvPr>
              <p:cNvSpPr/>
              <p:nvPr/>
            </p:nvSpPr>
            <p:spPr>
              <a:xfrm>
                <a:off x="4515491" y="5249718"/>
                <a:ext cx="71919" cy="71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4" name="直接连接符 193">
              <a:extLst>
                <a:ext uri="{FF2B5EF4-FFF2-40B4-BE49-F238E27FC236}">
                  <a16:creationId xmlns:a16="http://schemas.microsoft.com/office/drawing/2014/main" id="{6D0515C4-56F5-59F7-0E27-D292BB07B253}"/>
                </a:ext>
              </a:extLst>
            </p:cNvPr>
            <p:cNvCxnSpPr>
              <a:cxnSpLocks/>
              <a:stCxn id="195" idx="2"/>
            </p:cNvCxnSpPr>
            <p:nvPr/>
          </p:nvCxnSpPr>
          <p:spPr>
            <a:xfrm flipV="1">
              <a:off x="2283322" y="3795240"/>
              <a:ext cx="6760" cy="23171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5" name="矩形 194">
              <a:extLst>
                <a:ext uri="{FF2B5EF4-FFF2-40B4-BE49-F238E27FC236}">
                  <a16:creationId xmlns:a16="http://schemas.microsoft.com/office/drawing/2014/main" id="{95FA7833-4389-402B-F99D-DA4AB1D125B8}"/>
                </a:ext>
              </a:extLst>
            </p:cNvPr>
            <p:cNvSpPr/>
            <p:nvPr/>
          </p:nvSpPr>
          <p:spPr>
            <a:xfrm>
              <a:off x="1112389" y="3795240"/>
              <a:ext cx="2341866" cy="23171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6" name="直接连接符 195">
              <a:extLst>
                <a:ext uri="{FF2B5EF4-FFF2-40B4-BE49-F238E27FC236}">
                  <a16:creationId xmlns:a16="http://schemas.microsoft.com/office/drawing/2014/main" id="{0759B1E1-6906-94E2-3106-E8FCFCDA0C79}"/>
                </a:ext>
              </a:extLst>
            </p:cNvPr>
            <p:cNvCxnSpPr>
              <a:cxnSpLocks/>
              <a:stCxn id="195" idx="3"/>
            </p:cNvCxnSpPr>
            <p:nvPr/>
          </p:nvCxnSpPr>
          <p:spPr>
            <a:xfrm flipH="1">
              <a:off x="1112389" y="4953820"/>
              <a:ext cx="2341866" cy="131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1" name="Oval 80">
              <a:extLst>
                <a:ext uri="{FF2B5EF4-FFF2-40B4-BE49-F238E27FC236}">
                  <a16:creationId xmlns:a16="http://schemas.microsoft.com/office/drawing/2014/main" id="{549F9ADA-2EEE-88BF-D261-0BCCBA3C7BBE}"/>
                </a:ext>
              </a:extLst>
            </p:cNvPr>
            <p:cNvSpPr/>
            <p:nvPr/>
          </p:nvSpPr>
          <p:spPr>
            <a:xfrm>
              <a:off x="2791409" y="4134891"/>
              <a:ext cx="49575" cy="529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80">
              <a:extLst>
                <a:ext uri="{FF2B5EF4-FFF2-40B4-BE49-F238E27FC236}">
                  <a16:creationId xmlns:a16="http://schemas.microsoft.com/office/drawing/2014/main" id="{3F0334CC-4D95-A48E-74DC-B42F8BEF0609}"/>
                </a:ext>
              </a:extLst>
            </p:cNvPr>
            <p:cNvSpPr/>
            <p:nvPr/>
          </p:nvSpPr>
          <p:spPr>
            <a:xfrm>
              <a:off x="2960102" y="4355698"/>
              <a:ext cx="49575" cy="529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80">
              <a:extLst>
                <a:ext uri="{FF2B5EF4-FFF2-40B4-BE49-F238E27FC236}">
                  <a16:creationId xmlns:a16="http://schemas.microsoft.com/office/drawing/2014/main" id="{05380129-B8B7-32E0-B8F8-9139035AFD4D}"/>
                </a:ext>
              </a:extLst>
            </p:cNvPr>
            <p:cNvSpPr/>
            <p:nvPr/>
          </p:nvSpPr>
          <p:spPr>
            <a:xfrm>
              <a:off x="3184498" y="4194498"/>
              <a:ext cx="49575" cy="529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80">
              <a:extLst>
                <a:ext uri="{FF2B5EF4-FFF2-40B4-BE49-F238E27FC236}">
                  <a16:creationId xmlns:a16="http://schemas.microsoft.com/office/drawing/2014/main" id="{835BB6E5-1A3E-DEEB-BDE0-6DF19668F3DD}"/>
                </a:ext>
              </a:extLst>
            </p:cNvPr>
            <p:cNvSpPr/>
            <p:nvPr/>
          </p:nvSpPr>
          <p:spPr>
            <a:xfrm>
              <a:off x="2526225" y="4355697"/>
              <a:ext cx="49575" cy="529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组合 8">
            <a:extLst>
              <a:ext uri="{FF2B5EF4-FFF2-40B4-BE49-F238E27FC236}">
                <a16:creationId xmlns:a16="http://schemas.microsoft.com/office/drawing/2014/main" id="{2B8B35D4-9350-2BBD-0AB8-315DAB440C2F}"/>
              </a:ext>
            </a:extLst>
          </p:cNvPr>
          <p:cNvGrpSpPr/>
          <p:nvPr/>
        </p:nvGrpSpPr>
        <p:grpSpPr>
          <a:xfrm>
            <a:off x="6702568" y="3703680"/>
            <a:ext cx="1768253" cy="1757296"/>
            <a:chOff x="8936758" y="3795240"/>
            <a:chExt cx="2357670" cy="2343061"/>
          </a:xfrm>
        </p:grpSpPr>
        <p:sp>
          <p:nvSpPr>
            <p:cNvPr id="24" name="矩形 23">
              <a:extLst>
                <a:ext uri="{FF2B5EF4-FFF2-40B4-BE49-F238E27FC236}">
                  <a16:creationId xmlns:a16="http://schemas.microsoft.com/office/drawing/2014/main" id="{AF3B47E2-D785-B0B8-AE0F-35C48809C155}"/>
                </a:ext>
              </a:extLst>
            </p:cNvPr>
            <p:cNvSpPr/>
            <p:nvPr/>
          </p:nvSpPr>
          <p:spPr>
            <a:xfrm>
              <a:off x="8936758" y="3795240"/>
              <a:ext cx="2357670" cy="23430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13B16556-DA8A-23EF-355C-365FFD21EA06}"/>
                </a:ext>
              </a:extLst>
            </p:cNvPr>
            <p:cNvCxnSpPr>
              <a:cxnSpLocks/>
              <a:stCxn id="24" idx="1"/>
              <a:endCxn id="24" idx="3"/>
            </p:cNvCxnSpPr>
            <p:nvPr/>
          </p:nvCxnSpPr>
          <p:spPr>
            <a:xfrm>
              <a:off x="8936758" y="4966771"/>
              <a:ext cx="23576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EC3CFBA-B615-F058-4636-D5BD6F0176B2}"/>
                </a:ext>
              </a:extLst>
            </p:cNvPr>
            <p:cNvCxnSpPr>
              <a:cxnSpLocks/>
              <a:stCxn id="24" idx="0"/>
              <a:endCxn id="24" idx="2"/>
            </p:cNvCxnSpPr>
            <p:nvPr/>
          </p:nvCxnSpPr>
          <p:spPr>
            <a:xfrm>
              <a:off x="10115593" y="3795240"/>
              <a:ext cx="0" cy="23430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任意多边形: 形状 26">
              <a:extLst>
                <a:ext uri="{FF2B5EF4-FFF2-40B4-BE49-F238E27FC236}">
                  <a16:creationId xmlns:a16="http://schemas.microsoft.com/office/drawing/2014/main" id="{4A3FACFB-D9BB-A539-7A19-42ADAE54CBD1}"/>
                </a:ext>
              </a:extLst>
            </p:cNvPr>
            <p:cNvSpPr/>
            <p:nvPr/>
          </p:nvSpPr>
          <p:spPr>
            <a:xfrm>
              <a:off x="9645479" y="3953981"/>
              <a:ext cx="783071" cy="803431"/>
            </a:xfrm>
            <a:custGeom>
              <a:avLst/>
              <a:gdLst>
                <a:gd name="connsiteX0" fmla="*/ 0 w 787586"/>
                <a:gd name="connsiteY0" fmla="*/ 213583 h 754213"/>
                <a:gd name="connsiteX1" fmla="*/ 46721 w 787586"/>
                <a:gd name="connsiteY1" fmla="*/ 754213 h 754213"/>
                <a:gd name="connsiteX2" fmla="*/ 487235 w 787586"/>
                <a:gd name="connsiteY2" fmla="*/ 674120 h 754213"/>
                <a:gd name="connsiteX3" fmla="*/ 787586 w 787586"/>
                <a:gd name="connsiteY3" fmla="*/ 513933 h 754213"/>
                <a:gd name="connsiteX4" fmla="*/ 367095 w 787586"/>
                <a:gd name="connsiteY4" fmla="*/ 0 h 754213"/>
                <a:gd name="connsiteX5" fmla="*/ 0 w 787586"/>
                <a:gd name="connsiteY5" fmla="*/ 213583 h 75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7586" h="754213">
                  <a:moveTo>
                    <a:pt x="0" y="213583"/>
                  </a:moveTo>
                  <a:lnTo>
                    <a:pt x="46721" y="754213"/>
                  </a:lnTo>
                  <a:lnTo>
                    <a:pt x="487235" y="674120"/>
                  </a:lnTo>
                  <a:lnTo>
                    <a:pt x="787586" y="513933"/>
                  </a:lnTo>
                  <a:lnTo>
                    <a:pt x="367095" y="0"/>
                  </a:lnTo>
                  <a:lnTo>
                    <a:pt x="0" y="213583"/>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992D0770-C56A-5C9B-2DA8-15CD8BCBC16B}"/>
                </a:ext>
              </a:extLst>
            </p:cNvPr>
            <p:cNvSpPr/>
            <p:nvPr/>
          </p:nvSpPr>
          <p:spPr>
            <a:xfrm>
              <a:off x="10511480" y="3908738"/>
              <a:ext cx="606579" cy="571520"/>
            </a:xfrm>
            <a:custGeom>
              <a:avLst/>
              <a:gdLst>
                <a:gd name="connsiteX0" fmla="*/ 173536 w 553979"/>
                <a:gd name="connsiteY0" fmla="*/ 206908 h 647422"/>
                <a:gd name="connsiteX1" fmla="*/ 0 w 553979"/>
                <a:gd name="connsiteY1" fmla="*/ 647422 h 647422"/>
                <a:gd name="connsiteX2" fmla="*/ 553979 w 553979"/>
                <a:gd name="connsiteY2" fmla="*/ 627398 h 647422"/>
                <a:gd name="connsiteX3" fmla="*/ 407141 w 553979"/>
                <a:gd name="connsiteY3" fmla="*/ 0 h 647422"/>
                <a:gd name="connsiteX4" fmla="*/ 173536 w 553979"/>
                <a:gd name="connsiteY4" fmla="*/ 206908 h 647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979" h="647422">
                  <a:moveTo>
                    <a:pt x="173536" y="206908"/>
                  </a:moveTo>
                  <a:lnTo>
                    <a:pt x="0" y="647422"/>
                  </a:lnTo>
                  <a:lnTo>
                    <a:pt x="553979" y="627398"/>
                  </a:lnTo>
                  <a:lnTo>
                    <a:pt x="407141" y="0"/>
                  </a:lnTo>
                  <a:lnTo>
                    <a:pt x="173536" y="20690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D0173095-BFCF-2A0E-45AC-B19D1CEF3D15}"/>
                </a:ext>
              </a:extLst>
            </p:cNvPr>
            <p:cNvSpPr/>
            <p:nvPr/>
          </p:nvSpPr>
          <p:spPr>
            <a:xfrm>
              <a:off x="9121534" y="5345998"/>
              <a:ext cx="884235" cy="490025"/>
            </a:xfrm>
            <a:custGeom>
              <a:avLst/>
              <a:gdLst>
                <a:gd name="connsiteX0" fmla="*/ 560654 w 1107960"/>
                <a:gd name="connsiteY0" fmla="*/ 220257 h 547305"/>
                <a:gd name="connsiteX1" fmla="*/ 840981 w 1107960"/>
                <a:gd name="connsiteY1" fmla="*/ 0 h 547305"/>
                <a:gd name="connsiteX2" fmla="*/ 1107960 w 1107960"/>
                <a:gd name="connsiteY2" fmla="*/ 527281 h 547305"/>
                <a:gd name="connsiteX3" fmla="*/ 660771 w 1107960"/>
                <a:gd name="connsiteY3" fmla="*/ 533956 h 547305"/>
                <a:gd name="connsiteX4" fmla="*/ 513933 w 1107960"/>
                <a:gd name="connsiteY4" fmla="*/ 547305 h 547305"/>
                <a:gd name="connsiteX5" fmla="*/ 0 w 1107960"/>
                <a:gd name="connsiteY5" fmla="*/ 13349 h 547305"/>
                <a:gd name="connsiteX6" fmla="*/ 560654 w 1107960"/>
                <a:gd name="connsiteY6" fmla="*/ 220257 h 54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7960" h="547305">
                  <a:moveTo>
                    <a:pt x="560654" y="220257"/>
                  </a:moveTo>
                  <a:lnTo>
                    <a:pt x="840981" y="0"/>
                  </a:lnTo>
                  <a:lnTo>
                    <a:pt x="1107960" y="527281"/>
                  </a:lnTo>
                  <a:lnTo>
                    <a:pt x="660771" y="533956"/>
                  </a:lnTo>
                  <a:lnTo>
                    <a:pt x="513933" y="547305"/>
                  </a:lnTo>
                  <a:lnTo>
                    <a:pt x="0" y="13349"/>
                  </a:lnTo>
                  <a:lnTo>
                    <a:pt x="560654" y="220257"/>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315DEB40-DA0C-ADE7-5AB1-930911B6A481}"/>
                </a:ext>
              </a:extLst>
            </p:cNvPr>
            <p:cNvSpPr/>
            <p:nvPr/>
          </p:nvSpPr>
          <p:spPr>
            <a:xfrm>
              <a:off x="10364566" y="4776505"/>
              <a:ext cx="594885" cy="684311"/>
            </a:xfrm>
            <a:custGeom>
              <a:avLst/>
              <a:gdLst>
                <a:gd name="connsiteX0" fmla="*/ 6674 w 587352"/>
                <a:gd name="connsiteY0" fmla="*/ 447188 h 1001168"/>
                <a:gd name="connsiteX1" fmla="*/ 0 w 587352"/>
                <a:gd name="connsiteY1" fmla="*/ 1001168 h 1001168"/>
                <a:gd name="connsiteX2" fmla="*/ 473886 w 587352"/>
                <a:gd name="connsiteY2" fmla="*/ 847655 h 1001168"/>
                <a:gd name="connsiteX3" fmla="*/ 587352 w 587352"/>
                <a:gd name="connsiteY3" fmla="*/ 0 h 1001168"/>
                <a:gd name="connsiteX4" fmla="*/ 6674 w 587352"/>
                <a:gd name="connsiteY4" fmla="*/ 447188 h 1001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352" h="1001168">
                  <a:moveTo>
                    <a:pt x="6674" y="447188"/>
                  </a:moveTo>
                  <a:cubicBezTo>
                    <a:pt x="4449" y="631848"/>
                    <a:pt x="2225" y="816508"/>
                    <a:pt x="0" y="1001168"/>
                  </a:cubicBezTo>
                  <a:lnTo>
                    <a:pt x="473886" y="847655"/>
                  </a:lnTo>
                  <a:lnTo>
                    <a:pt x="587352" y="0"/>
                  </a:lnTo>
                  <a:lnTo>
                    <a:pt x="6674" y="44718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147">
            <a:extLst>
              <a:ext uri="{FF2B5EF4-FFF2-40B4-BE49-F238E27FC236}">
                <a16:creationId xmlns:a16="http://schemas.microsoft.com/office/drawing/2014/main" id="{7EFEBFC6-25B8-0B8C-CCCA-4BE7ED5E3D17}"/>
              </a:ext>
            </a:extLst>
          </p:cNvPr>
          <p:cNvSpPr txBox="1"/>
          <p:nvPr/>
        </p:nvSpPr>
        <p:spPr>
          <a:xfrm>
            <a:off x="394582" y="2258842"/>
            <a:ext cx="8142968" cy="415498"/>
          </a:xfrm>
          <a:prstGeom prst="rect">
            <a:avLst/>
          </a:prstGeom>
          <a:noFill/>
        </p:spPr>
        <p:txBody>
          <a:bodyPr wrap="square" rtlCol="0">
            <a:spAutoFit/>
          </a:bodyPr>
          <a:lstStyle/>
          <a:p>
            <a:pPr marL="600075" lvl="2" indent="-257175">
              <a:buFont typeface="Arial" panose="020B0604020202020204" pitchFamily="34" charset="0"/>
              <a:buChar char="•"/>
            </a:pPr>
            <a:r>
              <a:rPr lang="en-US" altLang="zh-CN" sz="2100" dirty="0"/>
              <a:t>Unbalanced partitioning algorithms</a:t>
            </a:r>
          </a:p>
        </p:txBody>
      </p:sp>
      <p:sp>
        <p:nvSpPr>
          <p:cNvPr id="11" name="TextBox 147">
            <a:extLst>
              <a:ext uri="{FF2B5EF4-FFF2-40B4-BE49-F238E27FC236}">
                <a16:creationId xmlns:a16="http://schemas.microsoft.com/office/drawing/2014/main" id="{D59108BD-7559-FCF9-E1A5-E943FA040BFC}"/>
              </a:ext>
            </a:extLst>
          </p:cNvPr>
          <p:cNvSpPr txBox="1"/>
          <p:nvPr/>
        </p:nvSpPr>
        <p:spPr>
          <a:xfrm>
            <a:off x="394580" y="3257345"/>
            <a:ext cx="8142968" cy="415498"/>
          </a:xfrm>
          <a:prstGeom prst="rect">
            <a:avLst/>
          </a:prstGeom>
          <a:noFill/>
        </p:spPr>
        <p:txBody>
          <a:bodyPr wrap="square" rtlCol="0">
            <a:spAutoFit/>
          </a:bodyPr>
          <a:lstStyle/>
          <a:p>
            <a:pPr marL="600075" lvl="2" indent="-257175">
              <a:buFont typeface="Arial" panose="020B0604020202020204" pitchFamily="34" charset="0"/>
              <a:buChar char="•"/>
            </a:pPr>
            <a:r>
              <a:rPr lang="en-US" altLang="zh-CN" sz="2100" dirty="0"/>
              <a:t>Existence of boundary objects</a:t>
            </a:r>
            <a:endParaRPr lang="en-US" altLang="zh-CN" sz="2100" b="1" dirty="0"/>
          </a:p>
        </p:txBody>
      </p:sp>
      <p:sp>
        <p:nvSpPr>
          <p:cNvPr id="12" name="TextBox 147">
            <a:extLst>
              <a:ext uri="{FF2B5EF4-FFF2-40B4-BE49-F238E27FC236}">
                <a16:creationId xmlns:a16="http://schemas.microsoft.com/office/drawing/2014/main" id="{711DC146-5768-3B14-2F58-D9729BC73A79}"/>
              </a:ext>
            </a:extLst>
          </p:cNvPr>
          <p:cNvSpPr txBox="1"/>
          <p:nvPr/>
        </p:nvSpPr>
        <p:spPr>
          <a:xfrm>
            <a:off x="394581" y="2588475"/>
            <a:ext cx="8142968" cy="415498"/>
          </a:xfrm>
          <a:prstGeom prst="rect">
            <a:avLst/>
          </a:prstGeom>
          <a:noFill/>
        </p:spPr>
        <p:txBody>
          <a:bodyPr wrap="square" rtlCol="0">
            <a:spAutoFit/>
          </a:bodyPr>
          <a:lstStyle/>
          <a:p>
            <a:pPr marL="600075" lvl="2" indent="-257175">
              <a:buFont typeface="Arial" panose="020B0604020202020204" pitchFamily="34" charset="0"/>
              <a:buChar char="•"/>
            </a:pPr>
            <a:r>
              <a:rPr lang="en-US" altLang="zh-CN" sz="2100" dirty="0"/>
              <a:t>Distribution pattern mismatch</a:t>
            </a:r>
          </a:p>
        </p:txBody>
      </p:sp>
      <p:sp>
        <p:nvSpPr>
          <p:cNvPr id="13" name="TextBox 147">
            <a:extLst>
              <a:ext uri="{FF2B5EF4-FFF2-40B4-BE49-F238E27FC236}">
                <a16:creationId xmlns:a16="http://schemas.microsoft.com/office/drawing/2014/main" id="{58155AA0-AABA-958F-B92E-6DEF13717AFF}"/>
              </a:ext>
            </a:extLst>
          </p:cNvPr>
          <p:cNvSpPr txBox="1"/>
          <p:nvPr/>
        </p:nvSpPr>
        <p:spPr>
          <a:xfrm>
            <a:off x="394580" y="2909611"/>
            <a:ext cx="8142968" cy="415498"/>
          </a:xfrm>
          <a:prstGeom prst="rect">
            <a:avLst/>
          </a:prstGeom>
          <a:noFill/>
        </p:spPr>
        <p:txBody>
          <a:bodyPr wrap="square" rtlCol="0">
            <a:spAutoFit/>
          </a:bodyPr>
          <a:lstStyle/>
          <a:p>
            <a:pPr marL="600075" lvl="2" indent="-257175">
              <a:buFont typeface="Arial" panose="020B0604020202020204" pitchFamily="34" charset="0"/>
              <a:buChar char="•"/>
            </a:pPr>
            <a:r>
              <a:rPr lang="en-US" altLang="zh-CN" sz="2100" dirty="0"/>
              <a:t>Individual complexity unevenness</a:t>
            </a:r>
          </a:p>
        </p:txBody>
      </p:sp>
    </p:spTree>
    <p:extLst>
      <p:ext uri="{BB962C8B-B14F-4D97-AF65-F5344CB8AC3E}">
        <p14:creationId xmlns:p14="http://schemas.microsoft.com/office/powerpoint/2010/main" val="318795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3C26B-63E8-823A-E53A-E5A7C31227E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D786001-92E6-E386-D320-EB2F43B1743D}"/>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201</a:t>
            </a:fld>
            <a:endParaRPr lang="zh-CN" altLang="en-US" spc="68" dirty="0"/>
          </a:p>
        </p:txBody>
      </p:sp>
      <p:sp>
        <p:nvSpPr>
          <p:cNvPr id="3" name="文本占位符 2">
            <a:extLst>
              <a:ext uri="{FF2B5EF4-FFF2-40B4-BE49-F238E27FC236}">
                <a16:creationId xmlns:a16="http://schemas.microsoft.com/office/drawing/2014/main" id="{ED40A11B-A644-754F-C11D-C40B8B2DB82F}"/>
              </a:ext>
            </a:extLst>
          </p:cNvPr>
          <p:cNvSpPr>
            <a:spLocks noGrp="1"/>
          </p:cNvSpPr>
          <p:nvPr>
            <p:ph type="body" sz="quarter" idx="13"/>
          </p:nvPr>
        </p:nvSpPr>
        <p:spPr/>
        <p:txBody>
          <a:bodyPr/>
          <a:lstStyle/>
          <a:p>
            <a:r>
              <a:rPr lang="en-US" altLang="zh-CN" dirty="0"/>
              <a:t>Impact of Spatial Data Skew</a:t>
            </a:r>
          </a:p>
        </p:txBody>
      </p:sp>
      <p:sp>
        <p:nvSpPr>
          <p:cNvPr id="4" name="标题 3">
            <a:extLst>
              <a:ext uri="{FF2B5EF4-FFF2-40B4-BE49-F238E27FC236}">
                <a16:creationId xmlns:a16="http://schemas.microsoft.com/office/drawing/2014/main" id="{4C20D996-63C1-86D5-FE9C-79E640FB9B73}"/>
              </a:ext>
            </a:extLst>
          </p:cNvPr>
          <p:cNvSpPr>
            <a:spLocks noGrp="1"/>
          </p:cNvSpPr>
          <p:nvPr>
            <p:ph type="title"/>
          </p:nvPr>
        </p:nvSpPr>
        <p:spPr/>
        <p:txBody>
          <a:bodyPr/>
          <a:lstStyle/>
          <a:p>
            <a:r>
              <a:rPr lang="en-US" altLang="zh-CN" dirty="0"/>
              <a:t>Impact of Spatial Data Skew</a:t>
            </a:r>
            <a:endParaRPr lang="zh-CN" altLang="en-US" dirty="0"/>
          </a:p>
        </p:txBody>
      </p:sp>
      <mc:AlternateContent xmlns:mc="http://schemas.openxmlformats.org/markup-compatibility/2006">
        <mc:Choice xmlns:a14="http://schemas.microsoft.com/office/drawing/2010/main" Requires="a14">
          <p:sp>
            <p:nvSpPr>
              <p:cNvPr id="5" name="TextBox 147">
                <a:extLst>
                  <a:ext uri="{FF2B5EF4-FFF2-40B4-BE49-F238E27FC236}">
                    <a16:creationId xmlns:a16="http://schemas.microsoft.com/office/drawing/2014/main" id="{48F36FA6-373A-BB6E-EAFF-B981B34FB166}"/>
                  </a:ext>
                </a:extLst>
              </p:cNvPr>
              <p:cNvSpPr txBox="1"/>
              <p:nvPr/>
            </p:nvSpPr>
            <p:spPr>
              <a:xfrm>
                <a:off x="1071887" y="1443127"/>
                <a:ext cx="8168753" cy="3970318"/>
              </a:xfrm>
              <a:prstGeom prst="rect">
                <a:avLst/>
              </a:prstGeom>
              <a:noFill/>
            </p:spPr>
            <p:txBody>
              <a:bodyPr wrap="square" rtlCol="0">
                <a:spAutoFit/>
              </a:bodyPr>
              <a:lstStyle/>
              <a:p>
                <a:pPr marL="257175" lvl="1" indent="-257175">
                  <a:buFont typeface="Arial" panose="020B0604020202020204" pitchFamily="34" charset="0"/>
                  <a:buChar char="•"/>
                </a:pPr>
                <a:endParaRPr lang="en-US" altLang="zh-CN" sz="2100" dirty="0"/>
              </a:p>
              <a:p>
                <a:pPr marL="257175" lvl="1" indent="-257175">
                  <a:buFont typeface="Arial" panose="020B0604020202020204" pitchFamily="34" charset="0"/>
                  <a:buChar char="•"/>
                </a:pPr>
                <a:endParaRPr lang="en-US" altLang="zh-CN" sz="2100" dirty="0"/>
              </a:p>
              <a:p>
                <a:pPr marL="257175" lvl="1" indent="-257175">
                  <a:buFont typeface="Arial" panose="020B0604020202020204" pitchFamily="34" charset="0"/>
                  <a:buChar char="•"/>
                </a:pPr>
                <a:endParaRPr lang="en-US" altLang="zh-CN" sz="2100" dirty="0"/>
              </a:p>
              <a:p>
                <a:pPr marL="0" lvl="1"/>
                <a:endParaRPr lang="en-US" altLang="zh-CN" sz="2100" dirty="0"/>
              </a:p>
              <a:p>
                <a:pPr marL="600075" lvl="2" indent="-257175">
                  <a:buFont typeface="Arial" panose="020B0604020202020204" pitchFamily="34" charset="0"/>
                  <a:buChar char="•"/>
                </a:pPr>
                <a:r>
                  <a:rPr lang="en-US" altLang="zh-CN" sz="2100" dirty="0"/>
                  <a:t>Imbalance in spatial object distribution</a:t>
                </a:r>
              </a:p>
              <a:p>
                <a:pPr marL="600075" lvl="2" indent="-257175">
                  <a:buFont typeface="Arial" panose="020B0604020202020204" pitchFamily="34" charset="0"/>
                  <a:buChar char="•"/>
                </a:pPr>
                <a:r>
                  <a:rPr lang="en-US" altLang="zh-CN" sz="2100" dirty="0"/>
                  <a:t>Total cost formula:</a:t>
                </a:r>
              </a:p>
              <a:p>
                <a:pPr marL="257175" lvl="1" indent="-257175">
                  <a:buFont typeface="Arial" panose="020B0604020202020204" pitchFamily="34" charset="0"/>
                  <a:buChar char="•"/>
                </a:pPr>
                <a:endParaRPr lang="en-US" altLang="zh-CN" sz="2100" dirty="0"/>
              </a:p>
              <a:p>
                <a:pPr marL="257175" lvl="1" indent="-257175">
                  <a:buFont typeface="Arial" panose="020B0604020202020204" pitchFamily="34" charset="0"/>
                  <a:buChar char="•"/>
                </a:pPr>
                <a:endParaRPr lang="en-US" altLang="zh-CN" sz="2100" b="1" dirty="0"/>
              </a:p>
              <a:p>
                <a:pPr marL="342900" lvl="2"/>
                <a:endParaRPr lang="en-US" altLang="zh-CN" sz="2100" dirty="0"/>
              </a:p>
              <a:p>
                <a:pPr marL="0" lvl="1"/>
                <a:r>
                  <a:rPr lang="en-US" altLang="zh-CN" sz="2100" dirty="0"/>
                  <a:t>              </a:t>
                </a:r>
              </a:p>
              <a:p>
                <a:pPr marL="0" lvl="1"/>
                <a:r>
                  <a:rPr lang="en-US" altLang="zh-CN" sz="2100" dirty="0"/>
                  <a:t>        </a:t>
                </a:r>
                <a14:m>
                  <m:oMath xmlns:m="http://schemas.openxmlformats.org/officeDocument/2006/math">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𝐶</m:t>
                        </m:r>
                      </m:e>
                      <m:sub>
                        <m:r>
                          <a:rPr lang="en-US" altLang="zh-CN" sz="2100" i="1">
                            <a:latin typeface="Cambria Math" panose="02040503050406030204" pitchFamily="18" charset="0"/>
                          </a:rPr>
                          <m:t>𝑖</m:t>
                        </m:r>
                      </m:sub>
                    </m:sSub>
                    <m:r>
                      <a:rPr lang="zh-CN" altLang="en-US" sz="2100" i="1">
                        <a:latin typeface="Cambria Math" panose="02040503050406030204" pitchFamily="18" charset="0"/>
                      </a:rPr>
                      <m:t>：</m:t>
                    </m:r>
                  </m:oMath>
                </a14:m>
                <a:r>
                  <a:rPr lang="en-US" altLang="zh-CN" sz="2100" dirty="0"/>
                  <a:t>the cost of processing partition i</a:t>
                </a:r>
              </a:p>
              <a:p>
                <a:pPr marL="0" lvl="1"/>
                <a:r>
                  <a:rPr lang="en-US" altLang="zh-CN" sz="2100" dirty="0"/>
                  <a:t>        </a:t>
                </a:r>
                <a14:m>
                  <m:oMath xmlns:m="http://schemas.openxmlformats.org/officeDocument/2006/math">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𝑅</m:t>
                        </m:r>
                      </m:e>
                      <m:sub>
                        <m:r>
                          <a:rPr lang="en-US" altLang="zh-CN" sz="2100" i="1">
                            <a:latin typeface="Cambria Math" panose="02040503050406030204" pitchFamily="18" charset="0"/>
                          </a:rPr>
                          <m:t>𝑖</m:t>
                        </m:r>
                      </m:sub>
                    </m:sSub>
                    <m:r>
                      <a:rPr lang="zh-CN" altLang="en-US" sz="2100" i="1">
                        <a:latin typeface="Cambria Math" panose="02040503050406030204" pitchFamily="18" charset="0"/>
                      </a:rPr>
                      <m:t>：</m:t>
                    </m:r>
                  </m:oMath>
                </a14:m>
                <a:r>
                  <a:rPr lang="en-US" altLang="zh-CN" sz="2100" dirty="0"/>
                  <a:t>the number of objects in partition </a:t>
                </a:r>
                <a:r>
                  <a:rPr lang="en-US" altLang="zh-CN" sz="2100" dirty="0" err="1"/>
                  <a:t>i</a:t>
                </a:r>
                <a:endParaRPr lang="en-US" altLang="zh-CN" sz="2100" dirty="0"/>
              </a:p>
            </p:txBody>
          </p:sp>
        </mc:Choice>
        <mc:Fallback>
          <p:sp>
            <p:nvSpPr>
              <p:cNvPr id="5" name="TextBox 147">
                <a:extLst>
                  <a:ext uri="{FF2B5EF4-FFF2-40B4-BE49-F238E27FC236}">
                    <a16:creationId xmlns:a16="http://schemas.microsoft.com/office/drawing/2014/main" id="{48F36FA6-373A-BB6E-EAFF-B981B34FB166}"/>
                  </a:ext>
                </a:extLst>
              </p:cNvPr>
              <p:cNvSpPr txBox="1">
                <a:spLocks noRot="1" noChangeAspect="1" noMove="1" noResize="1" noEditPoints="1" noAdjustHandles="1" noChangeArrowheads="1" noChangeShapeType="1" noTextEdit="1"/>
              </p:cNvSpPr>
              <p:nvPr/>
            </p:nvSpPr>
            <p:spPr>
              <a:xfrm>
                <a:off x="1071887" y="1443127"/>
                <a:ext cx="8168753" cy="3970318"/>
              </a:xfrm>
              <a:prstGeom prst="rect">
                <a:avLst/>
              </a:prstGeom>
              <a:blipFill>
                <a:blip r:embed="rId4"/>
                <a:stretch>
                  <a:fillRect b="-1997"/>
                </a:stretch>
              </a:blipFill>
            </p:spPr>
            <p:txBody>
              <a:bodyPr/>
              <a:lstStyle/>
              <a:p>
                <a:r>
                  <a:rPr lang="zh-CN" altLang="en-US">
                    <a:noFill/>
                  </a:rPr>
                  <a:t> </a:t>
                </a:r>
              </a:p>
            </p:txBody>
          </p:sp>
        </mc:Fallback>
      </mc:AlternateContent>
      <p:pic>
        <p:nvPicPr>
          <p:cNvPr id="7" name="图片 6" descr="\documentclass{article}&#10;\usepackage{amsmath}&#10;\pagestyle{empty}&#10;\begin{document}&#10;&#10;&#10;$$C_{\mathrm{total}}=\sum_{i=1}^\kappa C_i=\sum_{i=1}^\kappa f(|R_i|)$$&#10;&#10;\end{document}" title="IguanaTex Bitmap Display">
            <a:extLst>
              <a:ext uri="{FF2B5EF4-FFF2-40B4-BE49-F238E27FC236}">
                <a16:creationId xmlns:a16="http://schemas.microsoft.com/office/drawing/2014/main" id="{77AF9BBC-9428-DABE-3ED1-0C331F62B8B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65441" y="3687304"/>
            <a:ext cx="3220932" cy="723877"/>
          </a:xfrm>
          <a:prstGeom prst="rect">
            <a:avLst/>
          </a:prstGeom>
        </p:spPr>
      </p:pic>
    </p:spTree>
    <p:extLst>
      <p:ext uri="{BB962C8B-B14F-4D97-AF65-F5344CB8AC3E}">
        <p14:creationId xmlns:p14="http://schemas.microsoft.com/office/powerpoint/2010/main" val="177922311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20EBF-7DFE-3CC6-A659-7EBDF6AC970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FEDE755-1AC3-311F-C914-8EE296F86118}"/>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202</a:t>
            </a:fld>
            <a:endParaRPr lang="zh-CN" altLang="en-US" spc="68" dirty="0"/>
          </a:p>
        </p:txBody>
      </p:sp>
      <p:sp>
        <p:nvSpPr>
          <p:cNvPr id="3" name="文本占位符 2">
            <a:extLst>
              <a:ext uri="{FF2B5EF4-FFF2-40B4-BE49-F238E27FC236}">
                <a16:creationId xmlns:a16="http://schemas.microsoft.com/office/drawing/2014/main" id="{DA94D957-6D35-2E50-32DC-FE1A4DCC3F10}"/>
              </a:ext>
            </a:extLst>
          </p:cNvPr>
          <p:cNvSpPr>
            <a:spLocks noGrp="1"/>
          </p:cNvSpPr>
          <p:nvPr>
            <p:ph type="body" sz="quarter" idx="13"/>
          </p:nvPr>
        </p:nvSpPr>
        <p:spPr/>
        <p:txBody>
          <a:bodyPr/>
          <a:lstStyle/>
          <a:p>
            <a:r>
              <a:rPr lang="en-US" altLang="zh-CN" dirty="0"/>
              <a:t>Impact of Spatial Data Skew</a:t>
            </a:r>
          </a:p>
        </p:txBody>
      </p:sp>
      <p:sp>
        <p:nvSpPr>
          <p:cNvPr id="4" name="标题 3">
            <a:extLst>
              <a:ext uri="{FF2B5EF4-FFF2-40B4-BE49-F238E27FC236}">
                <a16:creationId xmlns:a16="http://schemas.microsoft.com/office/drawing/2014/main" id="{688872D0-A9F2-FC6D-7333-A58C160F2007}"/>
              </a:ext>
            </a:extLst>
          </p:cNvPr>
          <p:cNvSpPr>
            <a:spLocks noGrp="1"/>
          </p:cNvSpPr>
          <p:nvPr>
            <p:ph type="title"/>
          </p:nvPr>
        </p:nvSpPr>
        <p:spPr/>
        <p:txBody>
          <a:bodyPr/>
          <a:lstStyle/>
          <a:p>
            <a:r>
              <a:rPr lang="en-US" altLang="zh-CN" dirty="0"/>
              <a:t>Single-Tile Single-Worker</a:t>
            </a:r>
            <a:endParaRPr lang="zh-CN" altLang="en-US" dirty="0"/>
          </a:p>
        </p:txBody>
      </p:sp>
      <mc:AlternateContent xmlns:mc="http://schemas.openxmlformats.org/markup-compatibility/2006">
        <mc:Choice xmlns:a14="http://schemas.microsoft.com/office/drawing/2010/main" Requires="a14">
          <p:sp>
            <p:nvSpPr>
              <p:cNvPr id="5" name="TextBox 147">
                <a:extLst>
                  <a:ext uri="{FF2B5EF4-FFF2-40B4-BE49-F238E27FC236}">
                    <a16:creationId xmlns:a16="http://schemas.microsoft.com/office/drawing/2014/main" id="{E0A9EC2B-185E-19E4-C54F-CEBA5C6BD6FE}"/>
                  </a:ext>
                </a:extLst>
              </p:cNvPr>
              <p:cNvSpPr txBox="1"/>
              <p:nvPr/>
            </p:nvSpPr>
            <p:spPr>
              <a:xfrm>
                <a:off x="1067702" y="1575185"/>
                <a:ext cx="6680636" cy="3647152"/>
              </a:xfrm>
              <a:prstGeom prst="rect">
                <a:avLst/>
              </a:prstGeom>
              <a:noFill/>
            </p:spPr>
            <p:txBody>
              <a:bodyPr wrap="square" rtlCol="0">
                <a:spAutoFit/>
              </a:bodyPr>
              <a:lstStyle/>
              <a:p>
                <a:pPr marL="257175" lvl="1" indent="-257175">
                  <a:buFont typeface="Arial" panose="020B0604020202020204" pitchFamily="34" charset="0"/>
                  <a:buChar char="•"/>
                </a:pPr>
                <a:endParaRPr lang="en-US" altLang="zh-CN" sz="2100" dirty="0"/>
              </a:p>
              <a:p>
                <a:pPr marL="257175" lvl="1" indent="-257175">
                  <a:buFont typeface="Arial" panose="020B0604020202020204" pitchFamily="34" charset="0"/>
                  <a:buChar char="•"/>
                </a:pPr>
                <a:endParaRPr lang="en-US" altLang="zh-CN" sz="2100" dirty="0"/>
              </a:p>
              <a:p>
                <a:pPr marL="0" lvl="1"/>
                <a:endParaRPr lang="en-US" altLang="zh-CN" sz="2100" dirty="0"/>
              </a:p>
              <a:p>
                <a:pPr marL="600075" lvl="2" indent="-257175">
                  <a:buFont typeface="Arial" panose="020B0604020202020204" pitchFamily="34" charset="0"/>
                  <a:buChar char="•"/>
                </a:pPr>
                <a:r>
                  <a:rPr lang="en-US" altLang="zh-CN" sz="2100" dirty="0"/>
                  <a:t>Each worker processes a single tile</a:t>
                </a:r>
              </a:p>
              <a:p>
                <a:pPr marL="600075" lvl="2" indent="-257175">
                  <a:buFont typeface="Arial" panose="020B0604020202020204" pitchFamily="34" charset="0"/>
                  <a:buChar char="•"/>
                </a:pPr>
                <a:r>
                  <a:rPr lang="en-US" altLang="zh-CN" sz="2100" dirty="0"/>
                  <a:t>Skew impact on runtime:</a:t>
                </a:r>
              </a:p>
              <a:p>
                <a:pPr marL="257175" lvl="1" indent="-257175">
                  <a:buFont typeface="Arial" panose="020B0604020202020204" pitchFamily="34" charset="0"/>
                  <a:buChar char="•"/>
                </a:pPr>
                <a:endParaRPr lang="en-US" altLang="zh-CN" sz="2100" dirty="0"/>
              </a:p>
              <a:p>
                <a:pPr marL="257175" lvl="1" indent="-257175">
                  <a:buFont typeface="Arial" panose="020B0604020202020204" pitchFamily="34" charset="0"/>
                  <a:buChar char="•"/>
                </a:pPr>
                <a:endParaRPr lang="en-US" altLang="zh-CN" sz="2100" b="1" dirty="0"/>
              </a:p>
              <a:p>
                <a:pPr marL="600075" lvl="2" indent="-257175">
                  <a:buFont typeface="Arial" panose="020B0604020202020204" pitchFamily="34" charset="0"/>
                  <a:buChar char="•"/>
                </a:pPr>
                <a:endParaRPr lang="en-US" altLang="zh-CN" sz="2100" b="1" dirty="0"/>
              </a:p>
              <a:p>
                <a:pPr marL="342900" lvl="2"/>
                <a:endParaRPr lang="en-US" altLang="zh-CN" sz="2100" i="1" dirty="0">
                  <a:latin typeface="Cambria Math" panose="02040503050406030204" pitchFamily="18" charset="0"/>
                </a:endParaRPr>
              </a:p>
              <a:p>
                <a:pPr marL="342900" lvl="2"/>
                <a14:m>
                  <m:oMath xmlns:m="http://schemas.openxmlformats.org/officeDocument/2006/math">
                    <m:r>
                      <a:rPr lang="zh-CN" altLang="en-US" sz="2100" i="1">
                        <a:latin typeface="Cambria Math" panose="02040503050406030204" pitchFamily="18" charset="0"/>
                      </a:rPr>
                      <m:t>𝜎</m:t>
                    </m:r>
                  </m:oMath>
                </a14:m>
                <a:r>
                  <a:rPr lang="zh-CN" altLang="en-US" sz="2100" dirty="0"/>
                  <a:t>：</a:t>
                </a:r>
                <a:r>
                  <a:rPr lang="en-US" altLang="zh-CN" sz="2100" dirty="0"/>
                  <a:t>the standard deviation of object counts</a:t>
                </a:r>
              </a:p>
              <a:p>
                <a:pPr marL="0" lvl="1"/>
                <a:r>
                  <a:rPr lang="zh-CN" altLang="en-US" sz="2100" dirty="0"/>
                  <a:t>    </a:t>
                </a:r>
                <a14:m>
                  <m:oMath xmlns:m="http://schemas.openxmlformats.org/officeDocument/2006/math">
                    <m:r>
                      <a:rPr lang="zh-CN" altLang="en-US" sz="2100" i="1">
                        <a:latin typeface="Cambria Math" panose="02040503050406030204" pitchFamily="18" charset="0"/>
                      </a:rPr>
                      <m:t>𝜃</m:t>
                    </m:r>
                  </m:oMath>
                </a14:m>
                <a:r>
                  <a:rPr lang="zh-CN" altLang="en-US" sz="2100" dirty="0"/>
                  <a:t>：</a:t>
                </a:r>
                <a:r>
                  <a:rPr lang="en-US" altLang="zh-CN" sz="2100" dirty="0"/>
                  <a:t>the average object count per tile</a:t>
                </a:r>
              </a:p>
            </p:txBody>
          </p:sp>
        </mc:Choice>
        <mc:Fallback>
          <p:sp>
            <p:nvSpPr>
              <p:cNvPr id="5" name="TextBox 147">
                <a:extLst>
                  <a:ext uri="{FF2B5EF4-FFF2-40B4-BE49-F238E27FC236}">
                    <a16:creationId xmlns:a16="http://schemas.microsoft.com/office/drawing/2014/main" id="{E0A9EC2B-185E-19E4-C54F-CEBA5C6BD6FE}"/>
                  </a:ext>
                </a:extLst>
              </p:cNvPr>
              <p:cNvSpPr txBox="1">
                <a:spLocks noRot="1" noChangeAspect="1" noMove="1" noResize="1" noEditPoints="1" noAdjustHandles="1" noChangeArrowheads="1" noChangeShapeType="1" noTextEdit="1"/>
              </p:cNvSpPr>
              <p:nvPr/>
            </p:nvSpPr>
            <p:spPr>
              <a:xfrm>
                <a:off x="1067702" y="1575185"/>
                <a:ext cx="6680636" cy="3647152"/>
              </a:xfrm>
              <a:prstGeom prst="rect">
                <a:avLst/>
              </a:prstGeom>
              <a:blipFill>
                <a:blip r:embed="rId4"/>
                <a:stretch>
                  <a:fillRect b="-2337"/>
                </a:stretch>
              </a:blipFill>
            </p:spPr>
            <p:txBody>
              <a:bodyPr/>
              <a:lstStyle/>
              <a:p>
                <a:r>
                  <a:rPr lang="zh-CN" altLang="en-US">
                    <a:noFill/>
                  </a:rPr>
                  <a:t> </a:t>
                </a:r>
              </a:p>
            </p:txBody>
          </p:sp>
        </mc:Fallback>
      </mc:AlternateContent>
      <p:pic>
        <p:nvPicPr>
          <p:cNvPr id="7" name="图片 6" descr="\documentclass{article}&#10;\usepackage{amsmath}&#10;\pagestyle{empty}&#10;\begin{document}&#10;&#10;&#10;$$C_{skew}\approx n\frac\sigma\theta $$&#10;&#10;\end{document}" title="IguanaTex Bitmap Display">
            <a:extLst>
              <a:ext uri="{FF2B5EF4-FFF2-40B4-BE49-F238E27FC236}">
                <a16:creationId xmlns:a16="http://schemas.microsoft.com/office/drawing/2014/main" id="{E34C8B30-7AE6-9BE6-1B6C-FFE7557BAC9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803074" y="3550355"/>
            <a:ext cx="1604946" cy="560516"/>
          </a:xfrm>
          <a:prstGeom prst="rect">
            <a:avLst/>
          </a:prstGeom>
        </p:spPr>
      </p:pic>
    </p:spTree>
    <p:extLst>
      <p:ext uri="{BB962C8B-B14F-4D97-AF65-F5344CB8AC3E}">
        <p14:creationId xmlns:p14="http://schemas.microsoft.com/office/powerpoint/2010/main" val="523307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7163E-A672-637A-4714-FE43A64948D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33144B3-1944-EF0D-2BC7-0294D4048C4E}"/>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203</a:t>
            </a:fld>
            <a:endParaRPr lang="zh-CN" altLang="en-US" spc="68" dirty="0"/>
          </a:p>
        </p:txBody>
      </p:sp>
      <p:sp>
        <p:nvSpPr>
          <p:cNvPr id="3" name="文本占位符 2">
            <a:extLst>
              <a:ext uri="{FF2B5EF4-FFF2-40B4-BE49-F238E27FC236}">
                <a16:creationId xmlns:a16="http://schemas.microsoft.com/office/drawing/2014/main" id="{883C9D0D-01FE-A3EB-9011-7AF472A2FEB9}"/>
              </a:ext>
            </a:extLst>
          </p:cNvPr>
          <p:cNvSpPr>
            <a:spLocks noGrp="1"/>
          </p:cNvSpPr>
          <p:nvPr>
            <p:ph type="body" sz="quarter" idx="13"/>
          </p:nvPr>
        </p:nvSpPr>
        <p:spPr/>
        <p:txBody>
          <a:bodyPr/>
          <a:lstStyle/>
          <a:p>
            <a:r>
              <a:rPr lang="en-US" altLang="zh-CN" dirty="0"/>
              <a:t>Impact of Spatial Data Skew</a:t>
            </a:r>
          </a:p>
        </p:txBody>
      </p:sp>
      <p:sp>
        <p:nvSpPr>
          <p:cNvPr id="4" name="标题 3">
            <a:extLst>
              <a:ext uri="{FF2B5EF4-FFF2-40B4-BE49-F238E27FC236}">
                <a16:creationId xmlns:a16="http://schemas.microsoft.com/office/drawing/2014/main" id="{90EFF899-DCB8-AEB1-FB58-65481949599F}"/>
              </a:ext>
            </a:extLst>
          </p:cNvPr>
          <p:cNvSpPr>
            <a:spLocks noGrp="1"/>
          </p:cNvSpPr>
          <p:nvPr>
            <p:ph type="title"/>
          </p:nvPr>
        </p:nvSpPr>
        <p:spPr/>
        <p:txBody>
          <a:bodyPr/>
          <a:lstStyle/>
          <a:p>
            <a:r>
              <a:rPr lang="en-US" altLang="zh-CN" dirty="0"/>
              <a:t>Standard Deviations vs. Cardinality</a:t>
            </a:r>
            <a:endParaRPr lang="zh-CN" altLang="en-US" dirty="0"/>
          </a:p>
        </p:txBody>
      </p:sp>
      <mc:AlternateContent xmlns:mc="http://schemas.openxmlformats.org/markup-compatibility/2006">
        <mc:Choice xmlns:a14="http://schemas.microsoft.com/office/drawing/2010/main" Requires="a14">
          <p:sp>
            <p:nvSpPr>
              <p:cNvPr id="5" name="TextBox 147">
                <a:extLst>
                  <a:ext uri="{FF2B5EF4-FFF2-40B4-BE49-F238E27FC236}">
                    <a16:creationId xmlns:a16="http://schemas.microsoft.com/office/drawing/2014/main" id="{4C9C75A7-D6F2-6681-E8F1-29659D1BAEE8}"/>
                  </a:ext>
                </a:extLst>
              </p:cNvPr>
              <p:cNvSpPr txBox="1"/>
              <p:nvPr/>
            </p:nvSpPr>
            <p:spPr>
              <a:xfrm>
                <a:off x="1073004" y="1548470"/>
                <a:ext cx="7135387" cy="3785652"/>
              </a:xfrm>
              <a:prstGeom prst="rect">
                <a:avLst/>
              </a:prstGeom>
              <a:noFill/>
            </p:spPr>
            <p:txBody>
              <a:bodyPr wrap="square" rtlCol="0">
                <a:spAutoFit/>
              </a:bodyPr>
              <a:lstStyle/>
              <a:p>
                <a:pPr marL="257175" lvl="1" indent="-257175">
                  <a:buFont typeface="Arial" panose="020B0604020202020204" pitchFamily="34" charset="0"/>
                  <a:buChar char="•"/>
                </a:pPr>
                <a:endParaRPr lang="en-US" altLang="zh-CN" sz="2100" dirty="0"/>
              </a:p>
              <a:p>
                <a:pPr marL="257175" lvl="1" indent="-257175">
                  <a:buFont typeface="Arial" panose="020B0604020202020204" pitchFamily="34" charset="0"/>
                  <a:buChar char="•"/>
                </a:pPr>
                <a:endParaRPr lang="en-US" altLang="zh-CN" sz="2100" dirty="0"/>
              </a:p>
              <a:p>
                <a:pPr marL="257175" lvl="1" indent="-257175">
                  <a:buFont typeface="Arial" panose="020B0604020202020204" pitchFamily="34" charset="0"/>
                  <a:buChar char="•"/>
                </a:pPr>
                <a:endParaRPr lang="en-US" altLang="zh-CN" dirty="0"/>
              </a:p>
              <a:p>
                <a:pPr marL="600075" lvl="2" indent="-257175">
                  <a:buFont typeface="Arial" panose="020B0604020202020204" pitchFamily="34" charset="0"/>
                  <a:buChar char="•"/>
                </a:pPr>
                <a:endParaRPr lang="en-US" altLang="zh-CN" sz="1500" dirty="0"/>
              </a:p>
              <a:p>
                <a:pPr marL="600075" lvl="2" indent="-257175">
                  <a:buFont typeface="Arial" panose="020B0604020202020204" pitchFamily="34" charset="0"/>
                  <a:buChar char="•"/>
                </a:pPr>
                <a:r>
                  <a:rPr lang="en-US" altLang="zh-CN" sz="2100" dirty="0"/>
                  <a:t>Standard deviation relationship</a:t>
                </a:r>
                <a:endParaRPr lang="en-US" altLang="zh-CN" sz="2100" b="1" dirty="0"/>
              </a:p>
              <a:p>
                <a:pPr marL="600075" lvl="2" indent="-257175">
                  <a:buFont typeface="Arial" panose="020B0604020202020204" pitchFamily="34" charset="0"/>
                  <a:buChar char="•"/>
                </a:pPr>
                <a:endParaRPr lang="en-US" altLang="zh-CN" sz="2100" b="1" dirty="0"/>
              </a:p>
              <a:p>
                <a:pPr marL="600075" lvl="2" indent="-257175">
                  <a:buFont typeface="Arial" panose="020B0604020202020204" pitchFamily="34" charset="0"/>
                  <a:buChar char="•"/>
                </a:pPr>
                <a:endParaRPr lang="en-US" altLang="zh-CN" sz="2100" b="1" dirty="0"/>
              </a:p>
              <a:p>
                <a:pPr marL="342900" lvl="2"/>
                <a:endParaRPr lang="en-US" altLang="zh-CN" sz="2100" dirty="0"/>
              </a:p>
              <a:p>
                <a:pPr marL="257175" lvl="1" indent="-257175">
                  <a:buFont typeface="Arial" panose="020B0604020202020204" pitchFamily="34" charset="0"/>
                  <a:buChar char="•"/>
                </a:pPr>
                <a:endParaRPr lang="en-US" altLang="zh-CN" dirty="0"/>
              </a:p>
              <a:p>
                <a:pPr marL="342900" lvl="2"/>
                <a14:m>
                  <m:oMath xmlns:m="http://schemas.openxmlformats.org/officeDocument/2006/math">
                    <m:r>
                      <a:rPr lang="zh-CN" altLang="en-US" sz="2100" i="1">
                        <a:latin typeface="Cambria Math" panose="02040503050406030204" pitchFamily="18" charset="0"/>
                      </a:rPr>
                      <m:t>𝜎</m:t>
                    </m:r>
                  </m:oMath>
                </a14:m>
                <a:r>
                  <a:rPr lang="zh-CN" altLang="en-US" sz="2100" dirty="0"/>
                  <a:t>：</a:t>
                </a:r>
                <a:r>
                  <a:rPr lang="en-US" altLang="zh-CN" sz="2100" dirty="0"/>
                  <a:t>the standard deviation of object counts</a:t>
                </a:r>
              </a:p>
              <a:p>
                <a:pPr marL="0" lvl="1"/>
                <a:r>
                  <a:rPr lang="zh-CN" altLang="en-US" sz="2100" dirty="0"/>
                  <a:t>    </a:t>
                </a:r>
                <a14:m>
                  <m:oMath xmlns:m="http://schemas.openxmlformats.org/officeDocument/2006/math">
                    <m:r>
                      <a:rPr lang="zh-CN" altLang="en-US" sz="2100" i="1">
                        <a:latin typeface="Cambria Math" panose="02040503050406030204" pitchFamily="18" charset="0"/>
                      </a:rPr>
                      <m:t>𝜃</m:t>
                    </m:r>
                  </m:oMath>
                </a14:m>
                <a:r>
                  <a:rPr lang="zh-CN" altLang="en-US" sz="2100" dirty="0"/>
                  <a:t>：</a:t>
                </a:r>
                <a:r>
                  <a:rPr lang="en-US" altLang="zh-CN" sz="2100" dirty="0"/>
                  <a:t>the average object count per tile</a:t>
                </a:r>
              </a:p>
              <a:p>
                <a:pPr marL="0" lvl="1"/>
                <a:r>
                  <a:rPr lang="en-US" altLang="zh-CN" sz="2100" dirty="0"/>
                  <a:t>    </a:t>
                </a:r>
                <a14:m>
                  <m:oMath xmlns:m="http://schemas.openxmlformats.org/officeDocument/2006/math">
                    <m:r>
                      <a:rPr lang="zh-CN" altLang="en-US" sz="2100" i="1">
                        <a:latin typeface="Cambria Math" panose="02040503050406030204" pitchFamily="18" charset="0"/>
                      </a:rPr>
                      <m:t>𝜏</m:t>
                    </m:r>
                  </m:oMath>
                </a14:m>
                <a:r>
                  <a:rPr lang="zh-CN" altLang="en-US" sz="2100" dirty="0"/>
                  <a:t>：</a:t>
                </a:r>
                <a:r>
                  <a:rPr lang="en-US" altLang="zh-CN" sz="2100" dirty="0">
                    <a:solidFill>
                      <a:srgbClr val="000000"/>
                    </a:solidFill>
                  </a:rPr>
                  <a:t>a constant </a:t>
                </a:r>
                <a:endParaRPr lang="en-US" altLang="zh-CN" sz="2100" dirty="0"/>
              </a:p>
            </p:txBody>
          </p:sp>
        </mc:Choice>
        <mc:Fallback>
          <p:sp>
            <p:nvSpPr>
              <p:cNvPr id="5" name="TextBox 147">
                <a:extLst>
                  <a:ext uri="{FF2B5EF4-FFF2-40B4-BE49-F238E27FC236}">
                    <a16:creationId xmlns:a16="http://schemas.microsoft.com/office/drawing/2014/main" id="{4C9C75A7-D6F2-6681-E8F1-29659D1BAEE8}"/>
                  </a:ext>
                </a:extLst>
              </p:cNvPr>
              <p:cNvSpPr txBox="1">
                <a:spLocks noRot="1" noChangeAspect="1" noMove="1" noResize="1" noEditPoints="1" noAdjustHandles="1" noChangeArrowheads="1" noChangeShapeType="1" noTextEdit="1"/>
              </p:cNvSpPr>
              <p:nvPr/>
            </p:nvSpPr>
            <p:spPr>
              <a:xfrm>
                <a:off x="1073004" y="1548470"/>
                <a:ext cx="7135387" cy="3785652"/>
              </a:xfrm>
              <a:prstGeom prst="rect">
                <a:avLst/>
              </a:prstGeom>
              <a:blipFill>
                <a:blip r:embed="rId4"/>
                <a:stretch>
                  <a:fillRect b="-2415"/>
                </a:stretch>
              </a:blipFill>
            </p:spPr>
            <p:txBody>
              <a:bodyPr/>
              <a:lstStyle/>
              <a:p>
                <a:r>
                  <a:rPr lang="zh-CN" altLang="en-US">
                    <a:noFill/>
                  </a:rPr>
                  <a:t> </a:t>
                </a:r>
              </a:p>
            </p:txBody>
          </p:sp>
        </mc:Fallback>
      </mc:AlternateContent>
      <p:pic>
        <p:nvPicPr>
          <p:cNvPr id="6" name="图片 5" descr="\documentclass{article}&#10;\usepackage{amsmath}&#10;\pagestyle{empty}&#10;\begin{document}&#10;&#10;&#10;$$\sigma=\tau\theta $$&#10;&#10;\end{document}" title="IguanaTex Bitmap Display">
            <a:extLst>
              <a:ext uri="{FF2B5EF4-FFF2-40B4-BE49-F238E27FC236}">
                <a16:creationId xmlns:a16="http://schemas.microsoft.com/office/drawing/2014/main" id="{6235C10C-CFD6-87B7-2940-1B9077E8045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921830" y="3522086"/>
            <a:ext cx="1241397" cy="305852"/>
          </a:xfrm>
          <a:prstGeom prst="rect">
            <a:avLst/>
          </a:prstGeom>
        </p:spPr>
      </p:pic>
    </p:spTree>
    <p:extLst>
      <p:ext uri="{BB962C8B-B14F-4D97-AF65-F5344CB8AC3E}">
        <p14:creationId xmlns:p14="http://schemas.microsoft.com/office/powerpoint/2010/main" val="3842284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DE165-4846-07C9-C01F-25BD34B4D44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C409E55-95AC-AE20-FCE5-90FDE47F6E98}"/>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204</a:t>
            </a:fld>
            <a:endParaRPr lang="zh-CN" altLang="en-US" spc="68" dirty="0"/>
          </a:p>
        </p:txBody>
      </p:sp>
      <p:sp>
        <p:nvSpPr>
          <p:cNvPr id="3" name="文本占位符 2">
            <a:extLst>
              <a:ext uri="{FF2B5EF4-FFF2-40B4-BE49-F238E27FC236}">
                <a16:creationId xmlns:a16="http://schemas.microsoft.com/office/drawing/2014/main" id="{462F41A9-7B8A-8496-0247-18CF196273CD}"/>
              </a:ext>
            </a:extLst>
          </p:cNvPr>
          <p:cNvSpPr>
            <a:spLocks noGrp="1"/>
          </p:cNvSpPr>
          <p:nvPr>
            <p:ph type="body" sz="quarter" idx="13"/>
          </p:nvPr>
        </p:nvSpPr>
        <p:spPr/>
        <p:txBody>
          <a:bodyPr/>
          <a:lstStyle/>
          <a:p>
            <a:r>
              <a:rPr lang="en-US" altLang="zh-CN" dirty="0"/>
              <a:t>Experimental </a:t>
            </a:r>
            <a:r>
              <a:rPr lang="en-US" altLang="zh-CN" dirty="0" err="1"/>
              <a:t>Evalution</a:t>
            </a:r>
            <a:endParaRPr lang="zh-CN" altLang="en-US" dirty="0"/>
          </a:p>
        </p:txBody>
      </p:sp>
      <p:sp>
        <p:nvSpPr>
          <p:cNvPr id="4" name="标题 3">
            <a:extLst>
              <a:ext uri="{FF2B5EF4-FFF2-40B4-BE49-F238E27FC236}">
                <a16:creationId xmlns:a16="http://schemas.microsoft.com/office/drawing/2014/main" id="{D29EC099-49E1-0005-5B14-64BB215D31D4}"/>
              </a:ext>
            </a:extLst>
          </p:cNvPr>
          <p:cNvSpPr>
            <a:spLocks noGrp="1"/>
          </p:cNvSpPr>
          <p:nvPr>
            <p:ph type="title"/>
          </p:nvPr>
        </p:nvSpPr>
        <p:spPr/>
        <p:txBody>
          <a:bodyPr/>
          <a:lstStyle/>
          <a:p>
            <a:r>
              <a:rPr lang="en-US" altLang="zh-CN" dirty="0"/>
              <a:t>Impact of Spatial Data Skew</a:t>
            </a:r>
            <a:endParaRPr lang="zh-CN" altLang="en-US" dirty="0"/>
          </a:p>
        </p:txBody>
      </p:sp>
      <p:sp>
        <p:nvSpPr>
          <p:cNvPr id="5" name="TextBox 147">
            <a:extLst>
              <a:ext uri="{FF2B5EF4-FFF2-40B4-BE49-F238E27FC236}">
                <a16:creationId xmlns:a16="http://schemas.microsoft.com/office/drawing/2014/main" id="{F238F871-7A5A-DFE8-4013-2F2C911333E7}"/>
              </a:ext>
            </a:extLst>
          </p:cNvPr>
          <p:cNvSpPr txBox="1"/>
          <p:nvPr/>
        </p:nvSpPr>
        <p:spPr>
          <a:xfrm>
            <a:off x="735815" y="1655334"/>
            <a:ext cx="7777272" cy="4478149"/>
          </a:xfrm>
          <a:prstGeom prst="rect">
            <a:avLst/>
          </a:prstGeom>
          <a:noFill/>
        </p:spPr>
        <p:txBody>
          <a:bodyPr wrap="square" rtlCol="0">
            <a:spAutoFit/>
          </a:bodyPr>
          <a:lstStyle/>
          <a:p>
            <a:pPr marL="0" lvl="1"/>
            <a:r>
              <a:rPr lang="en-US" altLang="zh-CN" sz="3000" b="1" dirty="0"/>
              <a:t>   </a:t>
            </a:r>
            <a:endParaRPr lang="en-US" altLang="zh-CN" sz="2100" dirty="0"/>
          </a:p>
          <a:p>
            <a:pPr marL="0" lvl="1"/>
            <a:endParaRPr lang="en-US" altLang="zh-CN" sz="1500" b="1" dirty="0"/>
          </a:p>
          <a:p>
            <a:pPr marL="257175" lvl="1" indent="-257175">
              <a:buFont typeface="Arial" panose="020B0604020202020204" pitchFamily="34" charset="0"/>
              <a:buChar char="•"/>
            </a:pPr>
            <a:r>
              <a:rPr lang="en-US" altLang="zh-CN" sz="2100" dirty="0"/>
              <a:t>Standard Deviations vs. Cardinality Value</a:t>
            </a:r>
          </a:p>
          <a:p>
            <a:pPr marL="257175" lvl="1" indent="-257175">
              <a:buFont typeface="Arial" panose="020B0604020202020204" pitchFamily="34" charset="0"/>
              <a:buChar char="•"/>
            </a:pPr>
            <a:endParaRPr lang="en-US" altLang="zh-CN" sz="2100" b="1" dirty="0"/>
          </a:p>
          <a:p>
            <a:pPr marL="257175" lvl="1" indent="-257175">
              <a:buFont typeface="Arial" panose="020B0604020202020204" pitchFamily="34" charset="0"/>
              <a:buChar char="•"/>
            </a:pPr>
            <a:endParaRPr lang="en-US" altLang="zh-CN" sz="2100" b="1" dirty="0"/>
          </a:p>
          <a:p>
            <a:pPr marL="257175" lvl="1" indent="-257175">
              <a:buFont typeface="Arial" panose="020B0604020202020204" pitchFamily="34" charset="0"/>
              <a:buChar char="•"/>
            </a:pPr>
            <a:endParaRPr lang="en-US" altLang="zh-CN" sz="2100" b="1" dirty="0"/>
          </a:p>
          <a:p>
            <a:pPr marL="257175" lvl="1" indent="-257175">
              <a:buFont typeface="Arial" panose="020B0604020202020204" pitchFamily="34" charset="0"/>
              <a:buChar char="•"/>
            </a:pPr>
            <a:endParaRPr lang="en-US" altLang="zh-CN" sz="2700" b="1" dirty="0"/>
          </a:p>
          <a:p>
            <a:pPr marL="0" lvl="1"/>
            <a:r>
              <a:rPr lang="en-US" altLang="zh-CN" sz="1200" b="1" dirty="0"/>
              <a:t>                      FG                                                          QT                                                       HC</a:t>
            </a:r>
          </a:p>
          <a:p>
            <a:pPr marL="257175" lvl="1" indent="-257175">
              <a:buFont typeface="Arial" panose="020B0604020202020204" pitchFamily="34" charset="0"/>
              <a:buChar char="•"/>
            </a:pPr>
            <a:endParaRPr lang="en-US" altLang="zh-CN" sz="1200" b="1" dirty="0"/>
          </a:p>
          <a:p>
            <a:pPr marL="257175" lvl="1" indent="-257175">
              <a:buFont typeface="Arial" panose="020B0604020202020204" pitchFamily="34" charset="0"/>
              <a:buChar char="•"/>
            </a:pPr>
            <a:endParaRPr lang="en-US" altLang="zh-CN" sz="1200" b="1" dirty="0"/>
          </a:p>
          <a:p>
            <a:pPr marL="257175" lvl="1" indent="-257175">
              <a:buFont typeface="Arial" panose="020B0604020202020204" pitchFamily="34" charset="0"/>
              <a:buChar char="•"/>
            </a:pPr>
            <a:endParaRPr lang="en-US" altLang="zh-CN" sz="1200" b="1" dirty="0"/>
          </a:p>
          <a:p>
            <a:pPr marL="257175" lvl="1" indent="-257175">
              <a:buFont typeface="Arial" panose="020B0604020202020204" pitchFamily="34" charset="0"/>
              <a:buChar char="•"/>
            </a:pPr>
            <a:endParaRPr lang="en-US" altLang="zh-CN" sz="1200" b="1" dirty="0"/>
          </a:p>
          <a:p>
            <a:pPr marL="257175" lvl="1" indent="-257175">
              <a:buFont typeface="Arial" panose="020B0604020202020204" pitchFamily="34" charset="0"/>
              <a:buChar char="•"/>
            </a:pPr>
            <a:endParaRPr lang="en-US" altLang="zh-CN" sz="1200" b="1" dirty="0"/>
          </a:p>
          <a:p>
            <a:pPr marL="257175" lvl="1" indent="-257175">
              <a:buFont typeface="Arial" panose="020B0604020202020204" pitchFamily="34" charset="0"/>
              <a:buChar char="•"/>
            </a:pPr>
            <a:endParaRPr lang="en-US" altLang="zh-CN" sz="1200" b="1" dirty="0"/>
          </a:p>
          <a:p>
            <a:pPr marL="0" lvl="1"/>
            <a:r>
              <a:rPr lang="en-US" altLang="zh-CN" sz="1200" b="1" dirty="0"/>
              <a:t>                                                                            </a:t>
            </a:r>
          </a:p>
          <a:p>
            <a:pPr marL="0" lvl="1"/>
            <a:r>
              <a:rPr lang="en-US" altLang="zh-CN" sz="1200" b="1" dirty="0"/>
              <a:t>                                                 STR                                                             BSP</a:t>
            </a:r>
            <a:endParaRPr lang="en-US" altLang="zh-CN" sz="1200" dirty="0"/>
          </a:p>
          <a:p>
            <a:pPr marL="257175" lvl="1" indent="-257175">
              <a:buFont typeface="Arial" panose="020B0604020202020204" pitchFamily="34" charset="0"/>
              <a:buChar char="•"/>
            </a:pPr>
            <a:endParaRPr lang="en-US" altLang="zh-CN" sz="2100" dirty="0"/>
          </a:p>
        </p:txBody>
      </p:sp>
      <p:pic>
        <p:nvPicPr>
          <p:cNvPr id="7" name="图片 6">
            <a:extLst>
              <a:ext uri="{FF2B5EF4-FFF2-40B4-BE49-F238E27FC236}">
                <a16:creationId xmlns:a16="http://schemas.microsoft.com/office/drawing/2014/main" id="{9AA11FCF-E52B-94C6-E700-B3C2C15713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3035" y="4262139"/>
            <a:ext cx="2418695" cy="1209348"/>
          </a:xfrm>
          <a:prstGeom prst="rect">
            <a:avLst/>
          </a:prstGeom>
        </p:spPr>
      </p:pic>
      <p:pic>
        <p:nvPicPr>
          <p:cNvPr id="10" name="图片 9">
            <a:extLst>
              <a:ext uri="{FF2B5EF4-FFF2-40B4-BE49-F238E27FC236}">
                <a16:creationId xmlns:a16="http://schemas.microsoft.com/office/drawing/2014/main" id="{53E1C96C-A58B-DCBF-CD13-50EE26F69F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606" y="2824326"/>
            <a:ext cx="2418698" cy="1209349"/>
          </a:xfrm>
          <a:prstGeom prst="rect">
            <a:avLst/>
          </a:prstGeom>
        </p:spPr>
      </p:pic>
      <p:pic>
        <p:nvPicPr>
          <p:cNvPr id="14" name="图片 13">
            <a:extLst>
              <a:ext uri="{FF2B5EF4-FFF2-40B4-BE49-F238E27FC236}">
                <a16:creationId xmlns:a16="http://schemas.microsoft.com/office/drawing/2014/main" id="{4317D46C-AA8E-C425-4433-27F8FC45FE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33002" y="2824324"/>
            <a:ext cx="2418699" cy="1209350"/>
          </a:xfrm>
          <a:prstGeom prst="rect">
            <a:avLst/>
          </a:prstGeom>
        </p:spPr>
      </p:pic>
      <p:pic>
        <p:nvPicPr>
          <p:cNvPr id="17" name="图片 16">
            <a:extLst>
              <a:ext uri="{FF2B5EF4-FFF2-40B4-BE49-F238E27FC236}">
                <a16:creationId xmlns:a16="http://schemas.microsoft.com/office/drawing/2014/main" id="{3983ACD7-FF5C-B7B1-F5E1-721DEDC254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9400" y="2824325"/>
            <a:ext cx="2418700" cy="1209350"/>
          </a:xfrm>
          <a:prstGeom prst="rect">
            <a:avLst/>
          </a:prstGeom>
        </p:spPr>
      </p:pic>
      <p:pic>
        <p:nvPicPr>
          <p:cNvPr id="19" name="图片 18">
            <a:extLst>
              <a:ext uri="{FF2B5EF4-FFF2-40B4-BE49-F238E27FC236}">
                <a16:creationId xmlns:a16="http://schemas.microsoft.com/office/drawing/2014/main" id="{8DA89021-4B0B-8056-473D-EDAF465D07B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02270" y="4262139"/>
            <a:ext cx="2418696" cy="1209348"/>
          </a:xfrm>
          <a:prstGeom prst="rect">
            <a:avLst/>
          </a:prstGeom>
        </p:spPr>
      </p:pic>
    </p:spTree>
    <p:extLst>
      <p:ext uri="{BB962C8B-B14F-4D97-AF65-F5344CB8AC3E}">
        <p14:creationId xmlns:p14="http://schemas.microsoft.com/office/powerpoint/2010/main" val="21328435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63CF9-AA8B-D403-540F-A5371BF129B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A3E1AF-9D50-6193-CBE2-981D3B48B8AF}"/>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205</a:t>
            </a:fld>
            <a:endParaRPr lang="zh-CN" altLang="en-US" spc="68" dirty="0"/>
          </a:p>
        </p:txBody>
      </p:sp>
      <p:sp>
        <p:nvSpPr>
          <p:cNvPr id="3" name="文本占位符 2">
            <a:extLst>
              <a:ext uri="{FF2B5EF4-FFF2-40B4-BE49-F238E27FC236}">
                <a16:creationId xmlns:a16="http://schemas.microsoft.com/office/drawing/2014/main" id="{730EFB0E-B399-FE98-CAC2-4B9CAF229431}"/>
              </a:ext>
            </a:extLst>
          </p:cNvPr>
          <p:cNvSpPr>
            <a:spLocks noGrp="1"/>
          </p:cNvSpPr>
          <p:nvPr>
            <p:ph type="body" sz="quarter" idx="13"/>
          </p:nvPr>
        </p:nvSpPr>
        <p:spPr/>
        <p:txBody>
          <a:bodyPr/>
          <a:lstStyle/>
          <a:p>
            <a:r>
              <a:rPr lang="en-US" altLang="zh-CN" dirty="0"/>
              <a:t>Impact of Spatial Data Skew</a:t>
            </a:r>
          </a:p>
        </p:txBody>
      </p:sp>
      <p:sp>
        <p:nvSpPr>
          <p:cNvPr id="4" name="标题 3">
            <a:extLst>
              <a:ext uri="{FF2B5EF4-FFF2-40B4-BE49-F238E27FC236}">
                <a16:creationId xmlns:a16="http://schemas.microsoft.com/office/drawing/2014/main" id="{149D1C1A-F228-C8BC-F513-5A6D29DFC965}"/>
              </a:ext>
            </a:extLst>
          </p:cNvPr>
          <p:cNvSpPr>
            <a:spLocks noGrp="1"/>
          </p:cNvSpPr>
          <p:nvPr>
            <p:ph type="title"/>
          </p:nvPr>
        </p:nvSpPr>
        <p:spPr/>
        <p:txBody>
          <a:bodyPr/>
          <a:lstStyle/>
          <a:p>
            <a:r>
              <a:rPr lang="en-US" altLang="zh-CN" dirty="0"/>
              <a:t>Multi-Tile Single-Worker</a:t>
            </a:r>
            <a:endParaRPr lang="zh-CN" altLang="en-US" dirty="0"/>
          </a:p>
        </p:txBody>
      </p:sp>
      <p:sp>
        <p:nvSpPr>
          <p:cNvPr id="5" name="TextBox 147">
            <a:extLst>
              <a:ext uri="{FF2B5EF4-FFF2-40B4-BE49-F238E27FC236}">
                <a16:creationId xmlns:a16="http://schemas.microsoft.com/office/drawing/2014/main" id="{8DC2C1AB-CC1C-767E-0D18-06B1196EC521}"/>
              </a:ext>
            </a:extLst>
          </p:cNvPr>
          <p:cNvSpPr txBox="1"/>
          <p:nvPr/>
        </p:nvSpPr>
        <p:spPr>
          <a:xfrm>
            <a:off x="885951" y="5369861"/>
            <a:ext cx="6159865" cy="646331"/>
          </a:xfrm>
          <a:prstGeom prst="rect">
            <a:avLst/>
          </a:prstGeom>
          <a:noFill/>
        </p:spPr>
        <p:txBody>
          <a:bodyPr wrap="square" rtlCol="0">
            <a:spAutoFit/>
          </a:bodyPr>
          <a:lstStyle/>
          <a:p>
            <a:pPr marL="342900" lvl="2"/>
            <a:r>
              <a:rPr lang="en-US" altLang="zh-CN" b="1" dirty="0"/>
              <a:t>Random Variable                                                             Distribution</a:t>
            </a:r>
          </a:p>
        </p:txBody>
      </p:sp>
      <p:pic>
        <p:nvPicPr>
          <p:cNvPr id="6" name="图片 5" descr="\documentclass{article}&#10;\usepackage{amsmath}&#10;\pagestyle{empty}&#10;\begin{document}&#10;&#10;$$C_{\mathrm{skew}}^{\prime}\approx n\frac{\sigma^{\prime}}{\theta^{\prime}}=n\frac{\sigma}{\theta}\sqrt{\frac{N_{w}}{\kappa}}\propto\sqrt{\theta}$$&#10;&#10;&#10;\end{document}" title="IguanaTex Bitmap Display">
            <a:extLst>
              <a:ext uri="{FF2B5EF4-FFF2-40B4-BE49-F238E27FC236}">
                <a16:creationId xmlns:a16="http://schemas.microsoft.com/office/drawing/2014/main" id="{5BC0CDCB-10D1-5C79-81F7-C60F293445A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129180" y="2992691"/>
            <a:ext cx="3088457" cy="547200"/>
          </a:xfrm>
          <a:prstGeom prst="rect">
            <a:avLst/>
          </a:prstGeom>
        </p:spPr>
      </p:pic>
      <p:sp>
        <p:nvSpPr>
          <p:cNvPr id="18" name="箭头: 右 17">
            <a:extLst>
              <a:ext uri="{FF2B5EF4-FFF2-40B4-BE49-F238E27FC236}">
                <a16:creationId xmlns:a16="http://schemas.microsoft.com/office/drawing/2014/main" id="{3EFFAFFD-2F3F-6A9F-8543-3A91E6D1618C}"/>
              </a:ext>
            </a:extLst>
          </p:cNvPr>
          <p:cNvSpPr/>
          <p:nvPr/>
        </p:nvSpPr>
        <p:spPr>
          <a:xfrm>
            <a:off x="3256448" y="4299411"/>
            <a:ext cx="833921" cy="3687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B1CF1927-9CA0-BDFF-7537-2F5921102E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1742" y="3711304"/>
            <a:ext cx="3639736" cy="1544924"/>
          </a:xfrm>
          <a:prstGeom prst="rect">
            <a:avLst/>
          </a:prstGeom>
        </p:spPr>
      </p:pic>
      <p:pic>
        <p:nvPicPr>
          <p:cNvPr id="22" name="图片 21">
            <a:extLst>
              <a:ext uri="{FF2B5EF4-FFF2-40B4-BE49-F238E27FC236}">
                <a16:creationId xmlns:a16="http://schemas.microsoft.com/office/drawing/2014/main" id="{8FFEC737-235C-7744-64B6-B276472BAF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115" y="3711305"/>
            <a:ext cx="2100960" cy="1544924"/>
          </a:xfrm>
          <a:prstGeom prst="rect">
            <a:avLst/>
          </a:prstGeom>
        </p:spPr>
      </p:pic>
      <p:sp>
        <p:nvSpPr>
          <p:cNvPr id="7" name="TextBox 147">
            <a:extLst>
              <a:ext uri="{FF2B5EF4-FFF2-40B4-BE49-F238E27FC236}">
                <a16:creationId xmlns:a16="http://schemas.microsoft.com/office/drawing/2014/main" id="{E2D5FF61-DBB7-ADDC-2224-33320E99D5D4}"/>
              </a:ext>
            </a:extLst>
          </p:cNvPr>
          <p:cNvSpPr txBox="1"/>
          <p:nvPr/>
        </p:nvSpPr>
        <p:spPr>
          <a:xfrm>
            <a:off x="651069" y="2301906"/>
            <a:ext cx="6159865" cy="542456"/>
          </a:xfrm>
          <a:prstGeom prst="rect">
            <a:avLst/>
          </a:prstGeom>
          <a:noFill/>
        </p:spPr>
        <p:txBody>
          <a:bodyPr wrap="square" rtlCol="0">
            <a:spAutoFit/>
          </a:bodyPr>
          <a:lstStyle/>
          <a:p>
            <a:pPr marL="257175" lvl="1" indent="-257175">
              <a:buFont typeface="Arial" panose="020B0604020202020204" pitchFamily="34" charset="0"/>
              <a:buChar char="•"/>
            </a:pPr>
            <a:endParaRPr lang="en-US" altLang="zh-CN" sz="825" dirty="0"/>
          </a:p>
          <a:p>
            <a:pPr marL="600075" lvl="2" indent="-257175">
              <a:buFont typeface="Arial" panose="020B0604020202020204" pitchFamily="34" charset="0"/>
              <a:buChar char="•"/>
            </a:pPr>
            <a:r>
              <a:rPr lang="en-US" altLang="zh-CN" sz="2100" dirty="0"/>
              <a:t>Worker-level load distribution:</a:t>
            </a:r>
          </a:p>
        </p:txBody>
      </p:sp>
    </p:spTree>
    <p:extLst>
      <p:ext uri="{BB962C8B-B14F-4D97-AF65-F5344CB8AC3E}">
        <p14:creationId xmlns:p14="http://schemas.microsoft.com/office/powerpoint/2010/main" val="210747914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EA251-6B97-3B6F-4411-2B7702E5E11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20AADE7-9D1A-9176-34D9-51696402FA20}"/>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206</a:t>
            </a:fld>
            <a:endParaRPr lang="zh-CN" altLang="en-US" spc="68" dirty="0"/>
          </a:p>
        </p:txBody>
      </p:sp>
      <p:sp>
        <p:nvSpPr>
          <p:cNvPr id="3" name="文本占位符 2">
            <a:extLst>
              <a:ext uri="{FF2B5EF4-FFF2-40B4-BE49-F238E27FC236}">
                <a16:creationId xmlns:a16="http://schemas.microsoft.com/office/drawing/2014/main" id="{29754F94-19E2-B706-8694-7C6A25BC6ED0}"/>
              </a:ext>
            </a:extLst>
          </p:cNvPr>
          <p:cNvSpPr>
            <a:spLocks noGrp="1"/>
          </p:cNvSpPr>
          <p:nvPr>
            <p:ph type="body" sz="quarter" idx="13"/>
          </p:nvPr>
        </p:nvSpPr>
        <p:spPr/>
        <p:txBody>
          <a:bodyPr/>
          <a:lstStyle/>
          <a:p>
            <a:r>
              <a:rPr lang="en-US" altLang="zh-CN" dirty="0"/>
              <a:t>Experimental </a:t>
            </a:r>
            <a:r>
              <a:rPr lang="en-US" altLang="zh-CN" dirty="0" err="1"/>
              <a:t>Evalution</a:t>
            </a:r>
            <a:endParaRPr lang="zh-CN" altLang="en-US" dirty="0"/>
          </a:p>
        </p:txBody>
      </p:sp>
      <p:sp>
        <p:nvSpPr>
          <p:cNvPr id="4" name="标题 3">
            <a:extLst>
              <a:ext uri="{FF2B5EF4-FFF2-40B4-BE49-F238E27FC236}">
                <a16:creationId xmlns:a16="http://schemas.microsoft.com/office/drawing/2014/main" id="{EA4F86B7-5F81-3CBD-FCC5-F3E29B9CE265}"/>
              </a:ext>
            </a:extLst>
          </p:cNvPr>
          <p:cNvSpPr>
            <a:spLocks noGrp="1"/>
          </p:cNvSpPr>
          <p:nvPr>
            <p:ph type="title"/>
          </p:nvPr>
        </p:nvSpPr>
        <p:spPr/>
        <p:txBody>
          <a:bodyPr/>
          <a:lstStyle/>
          <a:p>
            <a:r>
              <a:rPr lang="en-US" altLang="zh-CN" dirty="0"/>
              <a:t>Impact of Spatial Data Skew</a:t>
            </a:r>
            <a:endParaRPr lang="zh-CN" altLang="en-US" dirty="0"/>
          </a:p>
        </p:txBody>
      </p:sp>
      <p:sp>
        <p:nvSpPr>
          <p:cNvPr id="5" name="TextBox 147">
            <a:extLst>
              <a:ext uri="{FF2B5EF4-FFF2-40B4-BE49-F238E27FC236}">
                <a16:creationId xmlns:a16="http://schemas.microsoft.com/office/drawing/2014/main" id="{12907767-0C01-FCBF-6E49-5361368CFD76}"/>
              </a:ext>
            </a:extLst>
          </p:cNvPr>
          <p:cNvSpPr txBox="1"/>
          <p:nvPr/>
        </p:nvSpPr>
        <p:spPr>
          <a:xfrm>
            <a:off x="520418" y="1619281"/>
            <a:ext cx="8409848" cy="1846659"/>
          </a:xfrm>
          <a:prstGeom prst="rect">
            <a:avLst/>
          </a:prstGeom>
          <a:noFill/>
        </p:spPr>
        <p:txBody>
          <a:bodyPr wrap="square" rtlCol="0">
            <a:spAutoFit/>
          </a:bodyPr>
          <a:lstStyle/>
          <a:p>
            <a:pPr marL="0" lvl="1"/>
            <a:r>
              <a:rPr lang="en-US" altLang="zh-CN" sz="3000" b="1" dirty="0"/>
              <a:t>     </a:t>
            </a:r>
            <a:endParaRPr lang="en-US" altLang="zh-CN" sz="2100" dirty="0"/>
          </a:p>
          <a:p>
            <a:pPr marL="257175" lvl="1" indent="-257175">
              <a:buFont typeface="Arial" panose="020B0604020202020204" pitchFamily="34" charset="0"/>
              <a:buChar char="•"/>
            </a:pPr>
            <a:endParaRPr lang="en-US" altLang="zh-CN" sz="2100" b="1" dirty="0"/>
          </a:p>
          <a:p>
            <a:pPr marL="257175" lvl="1" indent="-257175">
              <a:buFont typeface="Arial" panose="020B0604020202020204" pitchFamily="34" charset="0"/>
              <a:buChar char="•"/>
            </a:pPr>
            <a:r>
              <a:rPr lang="en-US" altLang="zh-CN" sz="2100" b="1" dirty="0"/>
              <a:t>Load Balance Evaluation</a:t>
            </a:r>
          </a:p>
          <a:p>
            <a:pPr marL="600075" lvl="2" indent="-257175">
              <a:buFont typeface="Arial" panose="020B0604020202020204" pitchFamily="34" charset="0"/>
              <a:buChar char="•"/>
            </a:pPr>
            <a:r>
              <a:rPr lang="en-US" altLang="zh-CN" sz="2100" b="1" dirty="0"/>
              <a:t>Coefficient of Variation</a:t>
            </a:r>
            <a:r>
              <a:rPr lang="en-US" altLang="zh-CN" sz="2100" dirty="0"/>
              <a:t>: Proportional to the square root of the cardinality</a:t>
            </a:r>
          </a:p>
        </p:txBody>
      </p:sp>
      <p:pic>
        <p:nvPicPr>
          <p:cNvPr id="6" name="图片 5">
            <a:extLst>
              <a:ext uri="{FF2B5EF4-FFF2-40B4-BE49-F238E27FC236}">
                <a16:creationId xmlns:a16="http://schemas.microsoft.com/office/drawing/2014/main" id="{D1E7F4D3-E797-4B30-B829-012CB222AB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3633463"/>
            <a:ext cx="2343677" cy="1758461"/>
          </a:xfrm>
          <a:prstGeom prst="rect">
            <a:avLst/>
          </a:prstGeom>
        </p:spPr>
      </p:pic>
      <p:pic>
        <p:nvPicPr>
          <p:cNvPr id="10" name="图片 9">
            <a:extLst>
              <a:ext uri="{FF2B5EF4-FFF2-40B4-BE49-F238E27FC236}">
                <a16:creationId xmlns:a16="http://schemas.microsoft.com/office/drawing/2014/main" id="{391CA21D-5AEF-0FF7-8206-C9946BEA47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5551" y="3633463"/>
            <a:ext cx="2343677" cy="1758461"/>
          </a:xfrm>
          <a:prstGeom prst="rect">
            <a:avLst/>
          </a:prstGeom>
        </p:spPr>
      </p:pic>
    </p:spTree>
    <p:extLst>
      <p:ext uri="{BB962C8B-B14F-4D97-AF65-F5344CB8AC3E}">
        <p14:creationId xmlns:p14="http://schemas.microsoft.com/office/powerpoint/2010/main" val="3625779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B7365-1D80-BF44-2CB3-B7A8A7B9984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9356047-C505-EBD1-ECED-07C988C3E4A2}"/>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207</a:t>
            </a:fld>
            <a:endParaRPr lang="zh-CN" altLang="en-US" spc="68" dirty="0"/>
          </a:p>
        </p:txBody>
      </p:sp>
      <p:sp>
        <p:nvSpPr>
          <p:cNvPr id="3" name="文本占位符 2">
            <a:extLst>
              <a:ext uri="{FF2B5EF4-FFF2-40B4-BE49-F238E27FC236}">
                <a16:creationId xmlns:a16="http://schemas.microsoft.com/office/drawing/2014/main" id="{43FA6B98-20A5-4E66-8368-DAAD983E14DE}"/>
              </a:ext>
            </a:extLst>
          </p:cNvPr>
          <p:cNvSpPr>
            <a:spLocks noGrp="1"/>
          </p:cNvSpPr>
          <p:nvPr>
            <p:ph type="body" sz="quarter" idx="13"/>
          </p:nvPr>
        </p:nvSpPr>
        <p:spPr/>
        <p:txBody>
          <a:bodyPr/>
          <a:lstStyle/>
          <a:p>
            <a:r>
              <a:rPr lang="en-US" altLang="zh-CN" dirty="0"/>
              <a:t>Experimental </a:t>
            </a:r>
            <a:r>
              <a:rPr lang="en-US" altLang="zh-CN" dirty="0" err="1"/>
              <a:t>Evalution</a:t>
            </a:r>
            <a:endParaRPr lang="zh-CN" altLang="en-US" dirty="0"/>
          </a:p>
        </p:txBody>
      </p:sp>
      <p:sp>
        <p:nvSpPr>
          <p:cNvPr id="4" name="标题 3">
            <a:extLst>
              <a:ext uri="{FF2B5EF4-FFF2-40B4-BE49-F238E27FC236}">
                <a16:creationId xmlns:a16="http://schemas.microsoft.com/office/drawing/2014/main" id="{C29ADCC6-2B28-DE5A-8871-391B9219A9D4}"/>
              </a:ext>
            </a:extLst>
          </p:cNvPr>
          <p:cNvSpPr>
            <a:spLocks noGrp="1"/>
          </p:cNvSpPr>
          <p:nvPr>
            <p:ph type="title"/>
          </p:nvPr>
        </p:nvSpPr>
        <p:spPr/>
        <p:txBody>
          <a:bodyPr/>
          <a:lstStyle/>
          <a:p>
            <a:r>
              <a:rPr lang="en-US" altLang="zh-CN" dirty="0"/>
              <a:t>Impact of Spatial Data Skew</a:t>
            </a:r>
            <a:endParaRPr lang="zh-CN" altLang="en-US" dirty="0"/>
          </a:p>
        </p:txBody>
      </p:sp>
      <p:sp>
        <p:nvSpPr>
          <p:cNvPr id="5" name="TextBox 147">
            <a:extLst>
              <a:ext uri="{FF2B5EF4-FFF2-40B4-BE49-F238E27FC236}">
                <a16:creationId xmlns:a16="http://schemas.microsoft.com/office/drawing/2014/main" id="{4A19EE11-4647-BB8A-2837-E0BAF29140C6}"/>
              </a:ext>
            </a:extLst>
          </p:cNvPr>
          <p:cNvSpPr txBox="1"/>
          <p:nvPr/>
        </p:nvSpPr>
        <p:spPr>
          <a:xfrm>
            <a:off x="520418" y="1619281"/>
            <a:ext cx="8409848" cy="1846659"/>
          </a:xfrm>
          <a:prstGeom prst="rect">
            <a:avLst/>
          </a:prstGeom>
          <a:noFill/>
        </p:spPr>
        <p:txBody>
          <a:bodyPr wrap="square" rtlCol="0">
            <a:spAutoFit/>
          </a:bodyPr>
          <a:lstStyle/>
          <a:p>
            <a:pPr marL="0" lvl="1"/>
            <a:r>
              <a:rPr lang="en-US" altLang="zh-CN" sz="3000" b="1" dirty="0"/>
              <a:t>     </a:t>
            </a:r>
            <a:endParaRPr lang="en-US" altLang="zh-CN" sz="2100" dirty="0"/>
          </a:p>
          <a:p>
            <a:pPr marL="257175" lvl="1" indent="-257175">
              <a:buFont typeface="Arial" panose="020B0604020202020204" pitchFamily="34" charset="0"/>
              <a:buChar char="•"/>
            </a:pPr>
            <a:endParaRPr lang="en-US" altLang="zh-CN" sz="2100" b="1" dirty="0"/>
          </a:p>
          <a:p>
            <a:pPr marL="257175" lvl="1" indent="-257175">
              <a:buFont typeface="Arial" panose="020B0604020202020204" pitchFamily="34" charset="0"/>
              <a:buChar char="•"/>
            </a:pPr>
            <a:r>
              <a:rPr lang="en-US" altLang="zh-CN" sz="2100" b="1" dirty="0"/>
              <a:t>Load Balance Evaluation</a:t>
            </a:r>
          </a:p>
          <a:p>
            <a:pPr marL="600075" lvl="2" indent="-257175">
              <a:buFont typeface="Arial" panose="020B0604020202020204" pitchFamily="34" charset="0"/>
              <a:buChar char="•"/>
            </a:pPr>
            <a:r>
              <a:rPr lang="en-US" altLang="zh-CN" sz="2100" b="1" dirty="0"/>
              <a:t>Runtime Increase</a:t>
            </a:r>
            <a:r>
              <a:rPr lang="en-US" altLang="zh-CN" sz="2100" dirty="0"/>
              <a:t>: Proportional to the coefficient of variation of partition sizes</a:t>
            </a:r>
          </a:p>
        </p:txBody>
      </p:sp>
      <p:pic>
        <p:nvPicPr>
          <p:cNvPr id="7" name="图片 6">
            <a:extLst>
              <a:ext uri="{FF2B5EF4-FFF2-40B4-BE49-F238E27FC236}">
                <a16:creationId xmlns:a16="http://schemas.microsoft.com/office/drawing/2014/main" id="{7AB9DF4F-CA94-982F-63C2-BF8D4F9EDA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200" y="3654768"/>
            <a:ext cx="8453033" cy="1689748"/>
          </a:xfrm>
          <a:prstGeom prst="rect">
            <a:avLst/>
          </a:prstGeom>
        </p:spPr>
      </p:pic>
    </p:spTree>
    <p:extLst>
      <p:ext uri="{BB962C8B-B14F-4D97-AF65-F5344CB8AC3E}">
        <p14:creationId xmlns:p14="http://schemas.microsoft.com/office/powerpoint/2010/main" val="2010556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1A096-EC7A-0791-5C89-0DB48343658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E4D742D-12BB-FFD7-40ED-17BA99BAC3D6}"/>
              </a:ext>
            </a:extLst>
          </p:cNvPr>
          <p:cNvSpPr>
            <a:spLocks noGrp="1"/>
          </p:cNvSpPr>
          <p:nvPr>
            <p:ph type="sldNum" sz="quarter" idx="12"/>
          </p:nvPr>
        </p:nvSpPr>
        <p:spPr/>
        <p:txBody>
          <a:bodyPr/>
          <a:lstStyle/>
          <a:p>
            <a:r>
              <a:rPr lang="zh-CN" altLang="en-US"/>
              <a:t>  </a:t>
            </a:r>
            <a:r>
              <a:rPr lang="en-US" altLang="zh-CN" spc="68"/>
              <a:t>Page </a:t>
            </a:r>
            <a:fld id="{7CFB1EEF-B761-4911-A2FD-18DBD3241D03}" type="slidenum">
              <a:rPr lang="zh-CN" altLang="en-US" spc="68"/>
              <a:pPr/>
              <a:t>208</a:t>
            </a:fld>
            <a:endParaRPr lang="zh-CN" altLang="en-US" spc="68" dirty="0"/>
          </a:p>
        </p:txBody>
      </p:sp>
      <p:sp>
        <p:nvSpPr>
          <p:cNvPr id="3" name="文本占位符 2">
            <a:extLst>
              <a:ext uri="{FF2B5EF4-FFF2-40B4-BE49-F238E27FC236}">
                <a16:creationId xmlns:a16="http://schemas.microsoft.com/office/drawing/2014/main" id="{BC8FE137-7538-A05F-E01E-23DCA0E36C93}"/>
              </a:ext>
            </a:extLst>
          </p:cNvPr>
          <p:cNvSpPr>
            <a:spLocks noGrp="1"/>
          </p:cNvSpPr>
          <p:nvPr>
            <p:ph type="body" sz="quarter" idx="13"/>
          </p:nvPr>
        </p:nvSpPr>
        <p:spPr/>
        <p:txBody>
          <a:bodyPr/>
          <a:lstStyle/>
          <a:p>
            <a:r>
              <a:rPr lang="en-US" altLang="zh-CN" dirty="0"/>
              <a:t>Experimental </a:t>
            </a:r>
            <a:r>
              <a:rPr lang="en-US" altLang="zh-CN" dirty="0" err="1"/>
              <a:t>Evalution</a:t>
            </a:r>
            <a:endParaRPr lang="zh-CN" altLang="en-US" dirty="0"/>
          </a:p>
        </p:txBody>
      </p:sp>
      <p:sp>
        <p:nvSpPr>
          <p:cNvPr id="4" name="标题 3">
            <a:extLst>
              <a:ext uri="{FF2B5EF4-FFF2-40B4-BE49-F238E27FC236}">
                <a16:creationId xmlns:a16="http://schemas.microsoft.com/office/drawing/2014/main" id="{6A03CF1C-4FD7-C6EA-DA1B-57D369A3B1C9}"/>
              </a:ext>
            </a:extLst>
          </p:cNvPr>
          <p:cNvSpPr>
            <a:spLocks noGrp="1"/>
          </p:cNvSpPr>
          <p:nvPr>
            <p:ph type="title"/>
          </p:nvPr>
        </p:nvSpPr>
        <p:spPr/>
        <p:txBody>
          <a:bodyPr/>
          <a:lstStyle/>
          <a:p>
            <a:r>
              <a:rPr lang="en-US" altLang="zh-CN" dirty="0"/>
              <a:t>Evaluation of the Macro Tests</a:t>
            </a:r>
            <a:endParaRPr lang="zh-CN" altLang="en-US" dirty="0"/>
          </a:p>
        </p:txBody>
      </p:sp>
      <p:sp>
        <p:nvSpPr>
          <p:cNvPr id="5" name="TextBox 147">
            <a:extLst>
              <a:ext uri="{FF2B5EF4-FFF2-40B4-BE49-F238E27FC236}">
                <a16:creationId xmlns:a16="http://schemas.microsoft.com/office/drawing/2014/main" id="{0014F675-2684-CA32-07FD-3FAC866B4A1B}"/>
              </a:ext>
            </a:extLst>
          </p:cNvPr>
          <p:cNvSpPr txBox="1"/>
          <p:nvPr/>
        </p:nvSpPr>
        <p:spPr>
          <a:xfrm>
            <a:off x="949142" y="1554062"/>
            <a:ext cx="7078753" cy="4016484"/>
          </a:xfrm>
          <a:prstGeom prst="rect">
            <a:avLst/>
          </a:prstGeom>
          <a:noFill/>
        </p:spPr>
        <p:txBody>
          <a:bodyPr wrap="square" rtlCol="0">
            <a:spAutoFit/>
          </a:bodyPr>
          <a:lstStyle/>
          <a:p>
            <a:pPr marL="257175" lvl="1" indent="-257175">
              <a:buFont typeface="Arial" panose="020B0604020202020204" pitchFamily="34" charset="0"/>
              <a:buChar char="•"/>
            </a:pPr>
            <a:endParaRPr lang="en-US" altLang="zh-CN" sz="2100" b="1" dirty="0"/>
          </a:p>
          <a:p>
            <a:pPr marL="257175" lvl="1" indent="-257175">
              <a:buFont typeface="Arial" panose="020B0604020202020204" pitchFamily="34" charset="0"/>
              <a:buChar char="•"/>
            </a:pPr>
            <a:endParaRPr lang="en-US" altLang="zh-CN" sz="2100" b="1" dirty="0"/>
          </a:p>
          <a:p>
            <a:pPr marL="257175" lvl="1" indent="-257175">
              <a:buFont typeface="Arial" panose="020B0604020202020204" pitchFamily="34" charset="0"/>
              <a:buChar char="•"/>
            </a:pPr>
            <a:endParaRPr lang="en-US" altLang="zh-CN" sz="2100" dirty="0"/>
          </a:p>
          <a:p>
            <a:pPr marL="257175" lvl="1" indent="-257175">
              <a:buFont typeface="Arial" panose="020B0604020202020204" pitchFamily="34" charset="0"/>
              <a:buChar char="•"/>
            </a:pPr>
            <a:r>
              <a:rPr lang="en-US" altLang="zh-CN" sz="2100" dirty="0"/>
              <a:t>Spatial Join Performance</a:t>
            </a:r>
          </a:p>
          <a:p>
            <a:pPr marL="257175" lvl="1" indent="-257175">
              <a:buFont typeface="Arial" panose="020B0604020202020204" pitchFamily="34" charset="0"/>
              <a:buChar char="•"/>
            </a:pPr>
            <a:endParaRPr lang="en-US" altLang="zh-CN" sz="2100" b="1" dirty="0"/>
          </a:p>
          <a:p>
            <a:pPr marL="257175" lvl="1" indent="-257175">
              <a:buFont typeface="Arial" panose="020B0604020202020204" pitchFamily="34" charset="0"/>
              <a:buChar char="•"/>
            </a:pPr>
            <a:endParaRPr lang="en-US" altLang="zh-CN" sz="2100" b="1" dirty="0"/>
          </a:p>
          <a:p>
            <a:pPr marL="257175" lvl="1" indent="-257175">
              <a:buFont typeface="Arial" panose="020B0604020202020204" pitchFamily="34" charset="0"/>
              <a:buChar char="•"/>
            </a:pPr>
            <a:endParaRPr lang="en-US" altLang="zh-CN" sz="2100" b="1" dirty="0"/>
          </a:p>
          <a:p>
            <a:pPr marL="257175" lvl="1" indent="-257175">
              <a:buFont typeface="Arial" panose="020B0604020202020204" pitchFamily="34" charset="0"/>
              <a:buChar char="•"/>
            </a:pPr>
            <a:endParaRPr lang="en-US" altLang="zh-CN" sz="2100" b="1" dirty="0"/>
          </a:p>
          <a:p>
            <a:pPr marL="257175" lvl="1" indent="-257175">
              <a:buFont typeface="Arial" panose="020B0604020202020204" pitchFamily="34" charset="0"/>
              <a:buChar char="•"/>
            </a:pPr>
            <a:endParaRPr lang="en-US" altLang="zh-CN" sz="2100" b="1" dirty="0"/>
          </a:p>
          <a:p>
            <a:pPr marL="0" lvl="1"/>
            <a:endParaRPr lang="en-US" altLang="zh-CN" sz="2100" b="1" dirty="0"/>
          </a:p>
          <a:p>
            <a:pPr marL="0" lvl="1"/>
            <a:r>
              <a:rPr lang="en-US" altLang="zh-CN" sz="1200" b="1" dirty="0"/>
              <a:t>                              </a:t>
            </a:r>
          </a:p>
          <a:p>
            <a:pPr marL="0" lvl="1"/>
            <a:r>
              <a:rPr lang="en-US" altLang="zh-CN" sz="1200" b="1" dirty="0"/>
              <a:t>                              OSM                                                                  PAIS</a:t>
            </a:r>
          </a:p>
          <a:p>
            <a:pPr marL="0" lvl="1"/>
            <a:endParaRPr lang="en-US" altLang="zh-CN" sz="2100" b="1" dirty="0"/>
          </a:p>
        </p:txBody>
      </p:sp>
      <p:pic>
        <p:nvPicPr>
          <p:cNvPr id="7" name="图片 6">
            <a:extLst>
              <a:ext uri="{FF2B5EF4-FFF2-40B4-BE49-F238E27FC236}">
                <a16:creationId xmlns:a16="http://schemas.microsoft.com/office/drawing/2014/main" id="{36DC673C-A139-36B1-D15E-8D1C470119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175" y="3003527"/>
            <a:ext cx="2649497" cy="1987918"/>
          </a:xfrm>
          <a:prstGeom prst="rect">
            <a:avLst/>
          </a:prstGeom>
        </p:spPr>
      </p:pic>
      <p:pic>
        <p:nvPicPr>
          <p:cNvPr id="10" name="图片 9">
            <a:extLst>
              <a:ext uri="{FF2B5EF4-FFF2-40B4-BE49-F238E27FC236}">
                <a16:creationId xmlns:a16="http://schemas.microsoft.com/office/drawing/2014/main" id="{09B304FE-8B3B-2972-A3A5-4DB42718C9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2040" y="3003527"/>
            <a:ext cx="2649497" cy="1987917"/>
          </a:xfrm>
          <a:prstGeom prst="rect">
            <a:avLst/>
          </a:prstGeom>
        </p:spPr>
      </p:pic>
    </p:spTree>
    <p:extLst>
      <p:ext uri="{BB962C8B-B14F-4D97-AF65-F5344CB8AC3E}">
        <p14:creationId xmlns:p14="http://schemas.microsoft.com/office/powerpoint/2010/main" val="14570508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6AEEB3F5-CE94-B14B-5F09-42518933E2B6}"/>
              </a:ext>
            </a:extLst>
          </p:cNvPr>
          <p:cNvSpPr>
            <a:spLocks noGrp="1"/>
          </p:cNvSpPr>
          <p:nvPr>
            <p:ph sz="quarter" idx="10"/>
          </p:nvPr>
        </p:nvSpPr>
        <p:spPr>
          <a:xfrm>
            <a:off x="2641917" y="2879196"/>
            <a:ext cx="4022507" cy="1667350"/>
          </a:xfrm>
        </p:spPr>
        <p:txBody>
          <a:bodyPr/>
          <a:lstStyle/>
          <a:p>
            <a:r>
              <a:rPr lang="en-US" altLang="zh-CN" sz="7200" dirty="0"/>
              <a:t>Thank</a:t>
            </a:r>
            <a:r>
              <a:rPr lang="en-US" altLang="zh-CN" sz="7200" i="1" dirty="0"/>
              <a:t> </a:t>
            </a:r>
            <a:r>
              <a:rPr lang="en-US" altLang="zh-CN" sz="7200" dirty="0"/>
              <a:t>you</a:t>
            </a:r>
            <a:endParaRPr lang="zh-CN" altLang="en-US" sz="7200" dirty="0"/>
          </a:p>
        </p:txBody>
      </p:sp>
      <p:sp>
        <p:nvSpPr>
          <p:cNvPr id="2" name="灯片编号占位符 1">
            <a:extLst>
              <a:ext uri="{FF2B5EF4-FFF2-40B4-BE49-F238E27FC236}">
                <a16:creationId xmlns:a16="http://schemas.microsoft.com/office/drawing/2014/main" id="{7F2985F7-4080-F4B3-C00A-AE10A1E669C4}"/>
              </a:ext>
            </a:extLst>
          </p:cNvPr>
          <p:cNvSpPr>
            <a:spLocks noGrp="1"/>
          </p:cNvSpPr>
          <p:nvPr>
            <p:ph type="sldNum" sz="quarter" idx="4294967295"/>
          </p:nvPr>
        </p:nvSpPr>
        <p:spPr>
          <a:xfrm>
            <a:off x="8458200" y="5686425"/>
            <a:ext cx="685800" cy="217885"/>
          </a:xfrm>
        </p:spPr>
        <p:txBody>
          <a:bodyPr/>
          <a:lstStyle/>
          <a:p>
            <a:r>
              <a:rPr lang="zh-CN" altLang="en-US"/>
              <a:t>  </a:t>
            </a:r>
            <a:r>
              <a:rPr lang="en-US" altLang="zh-CN" spc="68"/>
              <a:t>Page </a:t>
            </a:r>
            <a:fld id="{7CFB1EEF-B761-4911-A2FD-18DBD3241D03}" type="slidenum">
              <a:rPr lang="zh-CN" altLang="en-US" spc="68"/>
              <a:pPr/>
              <a:t>209</a:t>
            </a:fld>
            <a:endParaRPr lang="zh-CN" altLang="en-US" spc="68" dirty="0"/>
          </a:p>
        </p:txBody>
      </p:sp>
    </p:spTree>
    <p:extLst>
      <p:ext uri="{BB962C8B-B14F-4D97-AF65-F5344CB8AC3E}">
        <p14:creationId xmlns:p14="http://schemas.microsoft.com/office/powerpoint/2010/main" val="1369417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834699"/>
            <a:ext cx="8305060" cy="5820101"/>
          </a:xfrm>
        </p:spPr>
        <p:txBody>
          <a:bodyPr>
            <a:normAutofit fontScale="92500" lnSpcReduction="10000"/>
          </a:bodyPr>
          <a:lstStyle/>
          <a:p>
            <a:pPr marL="274320" lvl="1" indent="-274320" algn="just">
              <a:spcBef>
                <a:spcPts val="580"/>
              </a:spcBef>
              <a:buClr>
                <a:schemeClr val="accent1"/>
              </a:buClr>
              <a:buNone/>
              <a:defRPr/>
            </a:pPr>
            <a:r>
              <a:rPr lang="zh-CN" altLang="en-US" sz="2800" b="1" dirty="0">
                <a:solidFill>
                  <a:srgbClr val="00B050"/>
                </a:solidFill>
                <a:latin typeface="黑体" pitchFamily="2" charset="-122"/>
                <a:ea typeface="黑体" pitchFamily="2" charset="-122"/>
              </a:rPr>
              <a:t>专利被引列表</a:t>
            </a:r>
            <a:r>
              <a:rPr lang="en-US" altLang="zh-CN" sz="2800" b="1" dirty="0">
                <a:solidFill>
                  <a:srgbClr val="00B050"/>
                </a:solidFill>
                <a:latin typeface="黑体" pitchFamily="2" charset="-122"/>
                <a:ea typeface="黑体" pitchFamily="2" charset="-122"/>
              </a:rPr>
              <a:t>(Citation data set</a:t>
            </a:r>
            <a:r>
              <a:rPr lang="zh-CN" altLang="en-US" sz="2800" b="1" dirty="0">
                <a:solidFill>
                  <a:srgbClr val="00B050"/>
                </a:solidFill>
                <a:latin typeface="黑体" pitchFamily="2" charset="-122"/>
                <a:ea typeface="黑体" pitchFamily="2" charset="-122"/>
              </a:rPr>
              <a:t>倒排</a:t>
            </a:r>
            <a:r>
              <a:rPr lang="en-US" altLang="zh-CN" sz="2800" b="1" dirty="0">
                <a:solidFill>
                  <a:srgbClr val="00B050"/>
                </a:solidFill>
                <a:latin typeface="黑体" pitchFamily="2" charset="-122"/>
                <a:ea typeface="黑体" pitchFamily="2" charset="-122"/>
              </a:rPr>
              <a:t>)</a:t>
            </a:r>
          </a:p>
          <a:p>
            <a:pPr marL="274320" lvl="1" indent="-274320" algn="just">
              <a:spcBef>
                <a:spcPts val="580"/>
              </a:spcBef>
              <a:buClr>
                <a:schemeClr val="accent1"/>
              </a:buClr>
              <a:buNone/>
              <a:defRPr/>
            </a:pPr>
            <a:r>
              <a:rPr lang="zh-CN" altLang="en-US" sz="2800" dirty="0">
                <a:solidFill>
                  <a:srgbClr val="C00000"/>
                </a:solidFill>
                <a:latin typeface="黑体" pitchFamily="2" charset="-122"/>
                <a:ea typeface="黑体" pitchFamily="2" charset="-122"/>
              </a:rPr>
              <a:t>专利被引列表输出结果</a:t>
            </a:r>
            <a:endParaRPr lang="en-US" altLang="zh-CN" sz="2800" dirty="0">
              <a:solidFill>
                <a:srgbClr val="C00000"/>
              </a:solidFill>
              <a:latin typeface="黑体" pitchFamily="2" charset="-122"/>
              <a:ea typeface="黑体" pitchFamily="2" charset="-122"/>
            </a:endParaRPr>
          </a:p>
          <a:p>
            <a:pPr marL="274320" lvl="1" indent="-274320" algn="just">
              <a:spcBef>
                <a:spcPts val="580"/>
              </a:spcBef>
              <a:buClr>
                <a:schemeClr val="accent1"/>
              </a:buClr>
              <a:buNone/>
              <a:defRPr/>
            </a:pPr>
            <a:r>
              <a:rPr lang="en-US" altLang="zh-CN" sz="2800" dirty="0">
                <a:solidFill>
                  <a:srgbClr val="C00000"/>
                </a:solidFill>
                <a:latin typeface="黑体" pitchFamily="2" charset="-122"/>
                <a:ea typeface="黑体" pitchFamily="2" charset="-122"/>
              </a:rPr>
              <a:t>    </a:t>
            </a:r>
            <a:r>
              <a:rPr lang="en-US" altLang="zh-CN" sz="2200" dirty="0">
                <a:latin typeface="黑体" pitchFamily="2" charset="-122"/>
                <a:ea typeface="黑体" pitchFamily="2" charset="-122"/>
              </a:rPr>
              <a:t>1		3964859,4647229</a:t>
            </a:r>
          </a:p>
          <a:p>
            <a:pPr lvl="1" algn="just">
              <a:buNone/>
            </a:pPr>
            <a:r>
              <a:rPr lang="en-US" altLang="zh-CN" sz="2200" dirty="0">
                <a:latin typeface="黑体" pitchFamily="2" charset="-122"/>
                <a:ea typeface="黑体" pitchFamily="2" charset="-122"/>
              </a:rPr>
              <a:t>10000 	4539112</a:t>
            </a:r>
          </a:p>
          <a:p>
            <a:pPr lvl="1" algn="just">
              <a:buNone/>
            </a:pPr>
            <a:r>
              <a:rPr lang="en-US" altLang="zh-CN" sz="2200" dirty="0">
                <a:latin typeface="黑体" pitchFamily="2" charset="-122"/>
                <a:ea typeface="黑体" pitchFamily="2" charset="-122"/>
              </a:rPr>
              <a:t>100000 	5031388</a:t>
            </a:r>
          </a:p>
          <a:p>
            <a:pPr lvl="1" algn="just">
              <a:buNone/>
            </a:pPr>
            <a:r>
              <a:rPr lang="en-US" altLang="zh-CN" sz="2200" dirty="0">
                <a:latin typeface="黑体" pitchFamily="2" charset="-122"/>
                <a:ea typeface="黑体" pitchFamily="2" charset="-122"/>
              </a:rPr>
              <a:t>1000006 	4714284</a:t>
            </a:r>
          </a:p>
          <a:p>
            <a:pPr lvl="1" algn="just">
              <a:buNone/>
            </a:pPr>
            <a:r>
              <a:rPr lang="en-US" altLang="zh-CN" sz="2200" dirty="0">
                <a:latin typeface="黑体" pitchFamily="2" charset="-122"/>
                <a:ea typeface="黑体" pitchFamily="2" charset="-122"/>
              </a:rPr>
              <a:t>1000007 	4766693</a:t>
            </a:r>
          </a:p>
          <a:p>
            <a:pPr lvl="1" algn="just">
              <a:buNone/>
            </a:pPr>
            <a:r>
              <a:rPr lang="en-US" altLang="zh-CN" sz="2200" dirty="0">
                <a:latin typeface="黑体" pitchFamily="2" charset="-122"/>
                <a:ea typeface="黑体" pitchFamily="2" charset="-122"/>
              </a:rPr>
              <a:t>1000011 	5033339</a:t>
            </a:r>
          </a:p>
          <a:p>
            <a:pPr lvl="1" algn="just">
              <a:buNone/>
            </a:pPr>
            <a:r>
              <a:rPr lang="en-US" altLang="zh-CN" sz="2200" dirty="0">
                <a:latin typeface="黑体" pitchFamily="2" charset="-122"/>
                <a:ea typeface="黑体" pitchFamily="2" charset="-122"/>
              </a:rPr>
              <a:t>1000017 	3908629</a:t>
            </a:r>
          </a:p>
          <a:p>
            <a:pPr lvl="1" algn="just">
              <a:buNone/>
            </a:pPr>
            <a:r>
              <a:rPr lang="en-US" altLang="zh-CN" sz="2200" dirty="0">
                <a:latin typeface="黑体" pitchFamily="2" charset="-122"/>
                <a:ea typeface="黑体" pitchFamily="2" charset="-122"/>
              </a:rPr>
              <a:t>1000026 	4043055</a:t>
            </a:r>
          </a:p>
          <a:p>
            <a:pPr lvl="1" algn="just">
              <a:buNone/>
            </a:pPr>
            <a:r>
              <a:rPr lang="en-US" altLang="zh-CN" sz="2200" dirty="0">
                <a:latin typeface="黑体" pitchFamily="2" charset="-122"/>
                <a:ea typeface="黑体" pitchFamily="2" charset="-122"/>
              </a:rPr>
              <a:t>1000033 	4190903,4975983</a:t>
            </a:r>
          </a:p>
          <a:p>
            <a:pPr lvl="1" algn="just">
              <a:buNone/>
            </a:pPr>
            <a:r>
              <a:rPr lang="en-US" altLang="zh-CN" sz="2200" dirty="0">
                <a:latin typeface="黑体" pitchFamily="2" charset="-122"/>
                <a:ea typeface="黑体" pitchFamily="2" charset="-122"/>
              </a:rPr>
              <a:t>1000043 	4091523</a:t>
            </a:r>
          </a:p>
          <a:p>
            <a:pPr lvl="1" algn="just">
              <a:buNone/>
            </a:pPr>
            <a:r>
              <a:rPr lang="en-US" altLang="zh-CN" sz="2200" dirty="0">
                <a:latin typeface="黑体" pitchFamily="2" charset="-122"/>
                <a:ea typeface="黑体" pitchFamily="2" charset="-122"/>
              </a:rPr>
              <a:t>1000044 	4082383,4055371</a:t>
            </a:r>
          </a:p>
          <a:p>
            <a:pPr lvl="1" algn="just">
              <a:buNone/>
            </a:pPr>
            <a:r>
              <a:rPr lang="en-US" altLang="zh-CN" sz="2200" dirty="0">
                <a:latin typeface="黑体" pitchFamily="2" charset="-122"/>
                <a:ea typeface="黑体" pitchFamily="2" charset="-122"/>
              </a:rPr>
              <a:t>1000045 	4290571</a:t>
            </a:r>
          </a:p>
          <a:p>
            <a:pPr lvl="1" algn="just">
              <a:buNone/>
            </a:pPr>
            <a:r>
              <a:rPr lang="en-US" altLang="zh-CN" sz="2200" dirty="0">
                <a:latin typeface="黑体" pitchFamily="2" charset="-122"/>
                <a:ea typeface="黑体" pitchFamily="2" charset="-122"/>
              </a:rPr>
              <a:t>1000046 	5918892,5525001, 5609991</a:t>
            </a:r>
          </a:p>
          <a:p>
            <a:pPr lvl="1" algn="just">
              <a:buNone/>
            </a:pPr>
            <a:r>
              <a:rPr lang="en-US" altLang="zh-CN" sz="2200" dirty="0">
                <a:solidFill>
                  <a:srgbClr val="C00000"/>
                </a:solidFill>
                <a:latin typeface="黑体" pitchFamily="2" charset="-122"/>
                <a:ea typeface="黑体" pitchFamily="2" charset="-122"/>
              </a:rPr>
              <a:t>……</a:t>
            </a:r>
            <a:endParaRPr lang="en-US" altLang="zh-CN" sz="7800" dirty="0">
              <a:solidFill>
                <a:srgbClr val="C00000"/>
              </a:solidFill>
              <a:latin typeface="黑体" pitchFamily="2" charset="-122"/>
              <a:ea typeface="黑体" pitchFamily="2" charset="-122"/>
            </a:endParaRPr>
          </a:p>
        </p:txBody>
      </p:sp>
      <p:sp>
        <p:nvSpPr>
          <p:cNvPr id="5" name="Title 1"/>
          <p:cNvSpPr>
            <a:spLocks noGrp="1"/>
          </p:cNvSpPr>
          <p:nvPr>
            <p:ph type="title"/>
          </p:nvPr>
        </p:nvSpPr>
        <p:spPr>
          <a:xfrm>
            <a:off x="641978" y="2527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spTree>
    <p:extLst>
      <p:ext uri="{BB962C8B-B14F-4D97-AF65-F5344CB8AC3E}">
        <p14:creationId xmlns:p14="http://schemas.microsoft.com/office/powerpoint/2010/main" val="2332751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CDCA5-F3BB-47EB-AEFD-E2725D057D7E}"/>
              </a:ext>
            </a:extLst>
          </p:cNvPr>
          <p:cNvSpPr>
            <a:spLocks noGrp="1"/>
          </p:cNvSpPr>
          <p:nvPr>
            <p:ph type="title"/>
          </p:nvPr>
        </p:nvSpPr>
        <p:spPr/>
        <p:txBody>
          <a:bodyPr/>
          <a:lstStyle/>
          <a:p>
            <a:r>
              <a:rPr lang="zh-CN" altLang="en-US" dirty="0"/>
              <a:t>查询二 被引用次数</a:t>
            </a:r>
          </a:p>
        </p:txBody>
      </p:sp>
      <p:sp>
        <p:nvSpPr>
          <p:cNvPr id="3" name="内容占位符 2">
            <a:extLst>
              <a:ext uri="{FF2B5EF4-FFF2-40B4-BE49-F238E27FC236}">
                <a16:creationId xmlns:a16="http://schemas.microsoft.com/office/drawing/2014/main" id="{157162D6-455D-407F-AF80-1B41201E48E8}"/>
              </a:ext>
            </a:extLst>
          </p:cNvPr>
          <p:cNvSpPr>
            <a:spLocks noGrp="1"/>
          </p:cNvSpPr>
          <p:nvPr>
            <p:ph sz="quarter" idx="1"/>
          </p:nvPr>
        </p:nvSpPr>
        <p:spPr/>
        <p:txBody>
          <a:bodyPr/>
          <a:lstStyle/>
          <a:p>
            <a:pPr marL="0" indent="0">
              <a:buNone/>
            </a:pPr>
            <a:endParaRPr lang="en-US" altLang="zh-CN" sz="3200" dirty="0"/>
          </a:p>
          <a:p>
            <a:pPr marL="0" indent="0">
              <a:buNone/>
            </a:pPr>
            <a:r>
              <a:rPr lang="en-US" altLang="zh-CN" sz="3200" dirty="0"/>
              <a:t>Select </a:t>
            </a:r>
          </a:p>
          <a:p>
            <a:pPr marL="0" indent="0">
              <a:buNone/>
            </a:pPr>
            <a:r>
              <a:rPr lang="en-US" altLang="zh-CN" sz="3200" dirty="0"/>
              <a:t>	cited,</a:t>
            </a:r>
            <a:r>
              <a:rPr lang="en-US" altLang="zh-CN" sz="3200" dirty="0">
                <a:solidFill>
                  <a:srgbClr val="FF0000"/>
                </a:solidFill>
              </a:rPr>
              <a:t> count(*)</a:t>
            </a:r>
          </a:p>
          <a:p>
            <a:pPr marL="0" indent="0">
              <a:buNone/>
            </a:pPr>
            <a:r>
              <a:rPr lang="en-US" altLang="zh-CN" sz="3200" dirty="0"/>
              <a:t>From</a:t>
            </a:r>
          </a:p>
          <a:p>
            <a:pPr marL="0" indent="0">
              <a:buNone/>
            </a:pPr>
            <a:r>
              <a:rPr lang="en-US" altLang="zh-CN" sz="3200" dirty="0"/>
              <a:t>	</a:t>
            </a:r>
            <a:r>
              <a:rPr lang="en-US" altLang="zh-CN" sz="3200" dirty="0" err="1"/>
              <a:t>citation_data</a:t>
            </a:r>
            <a:endParaRPr lang="en-US" altLang="zh-CN" sz="3200" dirty="0"/>
          </a:p>
          <a:p>
            <a:pPr marL="0" indent="0">
              <a:buNone/>
            </a:pPr>
            <a:r>
              <a:rPr lang="en-US" altLang="zh-CN" sz="3200" dirty="0"/>
              <a:t>Group by </a:t>
            </a:r>
          </a:p>
          <a:p>
            <a:pPr marL="0" indent="0">
              <a:buNone/>
            </a:pPr>
            <a:r>
              <a:rPr lang="en-US" altLang="zh-CN" sz="3200" dirty="0"/>
              <a:t>	cited;</a:t>
            </a:r>
          </a:p>
          <a:p>
            <a:pPr marL="0" indent="0">
              <a:buNone/>
            </a:pPr>
            <a:r>
              <a:rPr lang="en-US" altLang="zh-CN" sz="3200" dirty="0"/>
              <a:t>	</a:t>
            </a:r>
            <a:endParaRPr lang="zh-CN" altLang="en-US" sz="3200" dirty="0"/>
          </a:p>
        </p:txBody>
      </p:sp>
    </p:spTree>
    <p:extLst>
      <p:ext uri="{BB962C8B-B14F-4D97-AF65-F5344CB8AC3E}">
        <p14:creationId xmlns:p14="http://schemas.microsoft.com/office/powerpoint/2010/main" val="1698152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834699"/>
            <a:ext cx="8762260" cy="5820101"/>
          </a:xfrm>
        </p:spPr>
        <p:txBody>
          <a:bodyPr>
            <a:normAutofit lnSpcReduction="10000"/>
          </a:bodyPr>
          <a:lstStyle/>
          <a:p>
            <a:pPr marL="274320" lvl="1" indent="-274320" algn="just">
              <a:spcBef>
                <a:spcPts val="580"/>
              </a:spcBef>
              <a:buClr>
                <a:schemeClr val="accent1"/>
              </a:buClr>
              <a:buNone/>
              <a:defRPr/>
            </a:pPr>
            <a:r>
              <a:rPr lang="zh-CN" altLang="en-US" sz="2600" b="1" dirty="0">
                <a:solidFill>
                  <a:srgbClr val="00B050"/>
                </a:solidFill>
                <a:latin typeface="Arial Narrow" pitchFamily="34" charset="0"/>
                <a:ea typeface="黑体" pitchFamily="2" charset="-122"/>
              </a:rPr>
              <a:t>专利被引次数统计</a:t>
            </a:r>
            <a:endParaRPr lang="en-US" altLang="zh-CN" sz="2600" b="1" dirty="0">
              <a:solidFill>
                <a:srgbClr val="00B050"/>
              </a:solidFill>
              <a:latin typeface="Arial Narrow" pitchFamily="34" charset="0"/>
              <a:ea typeface="黑体" pitchFamily="2" charset="-122"/>
            </a:endParaRPr>
          </a:p>
          <a:p>
            <a:pPr algn="just"/>
            <a:r>
              <a:rPr lang="en-US" altLang="zh-CN" sz="2800" dirty="0">
                <a:solidFill>
                  <a:srgbClr val="C00000"/>
                </a:solidFill>
                <a:latin typeface="Arial Narrow" pitchFamily="34" charset="0"/>
                <a:ea typeface="黑体" pitchFamily="2" charset="-122"/>
              </a:rPr>
              <a:t>Map Class</a:t>
            </a:r>
          </a:p>
          <a:p>
            <a:pPr algn="just">
              <a:buNone/>
            </a:pPr>
            <a:r>
              <a:rPr lang="en-US" altLang="zh-CN" sz="2400" dirty="0">
                <a:latin typeface="Arial Narrow" pitchFamily="34" charset="0"/>
                <a:ea typeface="黑体" pitchFamily="2" charset="-122"/>
              </a:rPr>
              <a:t>IntWritable one = new IntWritable(1);</a:t>
            </a:r>
          </a:p>
          <a:p>
            <a:pPr algn="just">
              <a:buNone/>
            </a:pPr>
            <a:r>
              <a:rPr lang="en-US" altLang="zh-CN" sz="2400" dirty="0">
                <a:latin typeface="Arial Narrow" pitchFamily="34" charset="0"/>
                <a:ea typeface="黑体" pitchFamily="2" charset="-122"/>
              </a:rPr>
              <a:t>public static class </a:t>
            </a:r>
            <a:r>
              <a:rPr lang="en-US" altLang="zh-CN" sz="2400" dirty="0">
                <a:solidFill>
                  <a:srgbClr val="C00000"/>
                </a:solidFill>
                <a:latin typeface="Arial Narrow" pitchFamily="34" charset="0"/>
                <a:ea typeface="黑体" pitchFamily="2" charset="-122"/>
              </a:rPr>
              <a:t>MapClass</a:t>
            </a:r>
            <a:r>
              <a:rPr lang="en-US" altLang="zh-CN" sz="2400" dirty="0">
                <a:latin typeface="Arial Narrow" pitchFamily="34" charset="0"/>
                <a:ea typeface="黑体" pitchFamily="2" charset="-122"/>
              </a:rPr>
              <a:t> extends Mapper&lt;LongWritable, Text, </a:t>
            </a:r>
          </a:p>
          <a:p>
            <a:pPr algn="just">
              <a:buNone/>
            </a:pPr>
            <a:r>
              <a:rPr lang="en-US" altLang="zh-CN" sz="2400" dirty="0">
                <a:latin typeface="Arial Narrow" pitchFamily="34" charset="0"/>
                <a:ea typeface="黑体" pitchFamily="2" charset="-122"/>
              </a:rPr>
              <a:t>							Text, IntWritable&gt; </a:t>
            </a:r>
          </a:p>
          <a:p>
            <a:pPr algn="just">
              <a:buNone/>
            </a:pPr>
            <a:r>
              <a:rPr lang="en-US" altLang="zh-CN" sz="2400" dirty="0">
                <a:latin typeface="Arial Narrow" pitchFamily="34" charset="0"/>
                <a:ea typeface="黑体" pitchFamily="2" charset="-122"/>
              </a:rPr>
              <a:t>{</a:t>
            </a:r>
          </a:p>
          <a:p>
            <a:pPr algn="just">
              <a:buNone/>
            </a:pPr>
            <a:r>
              <a:rPr lang="en-US" altLang="zh-CN" sz="2400" dirty="0">
                <a:latin typeface="Arial Narrow" pitchFamily="34" charset="0"/>
                <a:ea typeface="黑体" pitchFamily="2" charset="-122"/>
              </a:rPr>
              <a:t>	</a:t>
            </a:r>
            <a:r>
              <a:rPr lang="en-US" altLang="zh-CN" sz="2400" dirty="0">
                <a:solidFill>
                  <a:srgbClr val="0066FF"/>
                </a:solidFill>
                <a:latin typeface="Arial Narrow" pitchFamily="34" charset="0"/>
                <a:ea typeface="黑体" pitchFamily="2" charset="-122"/>
              </a:rPr>
              <a:t>public void map(</a:t>
            </a:r>
            <a:r>
              <a:rPr lang="en-US" altLang="zh-CN" sz="2400" dirty="0" err="1">
                <a:solidFill>
                  <a:srgbClr val="0066FF"/>
                </a:solidFill>
                <a:latin typeface="Arial Narrow" pitchFamily="34" charset="0"/>
                <a:ea typeface="黑体" pitchFamily="2" charset="-122"/>
              </a:rPr>
              <a:t>LongWritable</a:t>
            </a:r>
            <a:r>
              <a:rPr lang="en-US" altLang="zh-CN" sz="2400" dirty="0">
                <a:solidFill>
                  <a:srgbClr val="0066FF"/>
                </a:solidFill>
                <a:latin typeface="Arial Narrow" pitchFamily="34" charset="0"/>
                <a:ea typeface="黑体" pitchFamily="2" charset="-122"/>
              </a:rPr>
              <a:t> key, Text value, Context </a:t>
            </a:r>
            <a:r>
              <a:rPr lang="en-US" altLang="zh-CN" sz="2400" dirty="0" err="1">
                <a:solidFill>
                  <a:srgbClr val="0066FF"/>
                </a:solidFill>
                <a:latin typeface="Arial Narrow" pitchFamily="34" charset="0"/>
                <a:ea typeface="黑体" pitchFamily="2" charset="-122"/>
              </a:rPr>
              <a:t>context</a:t>
            </a:r>
            <a:r>
              <a:rPr lang="en-US" altLang="zh-CN" sz="2400" dirty="0">
                <a:solidFill>
                  <a:srgbClr val="0066FF"/>
                </a:solidFill>
                <a:latin typeface="Arial Narrow" pitchFamily="34" charset="0"/>
                <a:ea typeface="黑体" pitchFamily="2" charset="-122"/>
              </a:rPr>
              <a:t>)</a:t>
            </a:r>
          </a:p>
          <a:p>
            <a:pPr algn="just">
              <a:buNone/>
            </a:pPr>
            <a:r>
              <a:rPr lang="en-US" altLang="zh-CN" sz="2400" dirty="0">
                <a:latin typeface="Arial Narrow" pitchFamily="34" charset="0"/>
                <a:ea typeface="黑体" pitchFamily="2" charset="-122"/>
              </a:rPr>
              <a:t>			throws </a:t>
            </a:r>
            <a:r>
              <a:rPr lang="en-US" altLang="zh-CN" sz="2400" dirty="0" err="1">
                <a:latin typeface="Arial Narrow" pitchFamily="34" charset="0"/>
                <a:ea typeface="黑体" pitchFamily="2" charset="-122"/>
              </a:rPr>
              <a:t>IOException</a:t>
            </a:r>
            <a:r>
              <a:rPr lang="en-US" altLang="zh-CN" sz="2400" dirty="0">
                <a:latin typeface="Arial Narrow" pitchFamily="34" charset="0"/>
                <a:ea typeface="黑体" pitchFamily="2" charset="-122"/>
              </a:rPr>
              <a:t>, </a:t>
            </a:r>
            <a:r>
              <a:rPr lang="en-US" altLang="zh-CN" sz="2400" dirty="0" err="1">
                <a:latin typeface="Arial Narrow" pitchFamily="34" charset="0"/>
                <a:ea typeface="黑体" pitchFamily="2" charset="-122"/>
              </a:rPr>
              <a:t>InterruptedException</a:t>
            </a:r>
            <a:r>
              <a:rPr lang="en-US" altLang="zh-CN" sz="2400" dirty="0">
                <a:latin typeface="Arial Narrow" pitchFamily="34" charset="0"/>
                <a:ea typeface="黑体" pitchFamily="2" charset="-122"/>
              </a:rPr>
              <a:t> </a:t>
            </a:r>
          </a:p>
          <a:p>
            <a:pPr algn="just">
              <a:buNone/>
            </a:pPr>
            <a:r>
              <a:rPr lang="en-US" altLang="zh-CN" sz="2400" dirty="0">
                <a:latin typeface="Arial Narrow" pitchFamily="34" charset="0"/>
                <a:ea typeface="黑体" pitchFamily="2" charset="-122"/>
              </a:rPr>
              <a:t>	</a:t>
            </a:r>
            <a:r>
              <a:rPr lang="en-US" altLang="zh-CN" sz="2400" dirty="0">
                <a:solidFill>
                  <a:srgbClr val="C00000"/>
                </a:solidFill>
                <a:latin typeface="Arial Narrow" pitchFamily="34" charset="0"/>
                <a:ea typeface="黑体" pitchFamily="2" charset="-122"/>
              </a:rPr>
              <a:t>// </a:t>
            </a:r>
            <a:r>
              <a:rPr lang="zh-CN" altLang="en-US" sz="2400" dirty="0">
                <a:solidFill>
                  <a:srgbClr val="C00000"/>
                </a:solidFill>
                <a:latin typeface="Arial Narrow" pitchFamily="34" charset="0"/>
                <a:ea typeface="黑体" pitchFamily="2" charset="-122"/>
              </a:rPr>
              <a:t>输入</a:t>
            </a:r>
            <a:r>
              <a:rPr lang="en-US" altLang="zh-CN" sz="2400" dirty="0">
                <a:solidFill>
                  <a:srgbClr val="C00000"/>
                </a:solidFill>
                <a:latin typeface="Arial Narrow" pitchFamily="34" charset="0"/>
                <a:ea typeface="黑体" pitchFamily="2" charset="-122"/>
              </a:rPr>
              <a:t>key: </a:t>
            </a:r>
            <a:r>
              <a:rPr lang="zh-CN" altLang="en-US" sz="2400" dirty="0">
                <a:solidFill>
                  <a:srgbClr val="C00000"/>
                </a:solidFill>
                <a:latin typeface="Arial Narrow" pitchFamily="34" charset="0"/>
                <a:ea typeface="黑体" pitchFamily="2" charset="-122"/>
              </a:rPr>
              <a:t>行偏移值；</a:t>
            </a:r>
            <a:r>
              <a:rPr lang="en-US" altLang="zh-CN" sz="2400" dirty="0">
                <a:solidFill>
                  <a:srgbClr val="C00000"/>
                </a:solidFill>
                <a:latin typeface="Arial Narrow" pitchFamily="34" charset="0"/>
                <a:ea typeface="黑体" pitchFamily="2" charset="-122"/>
              </a:rPr>
              <a:t>value: “citing</a:t>
            </a:r>
            <a:r>
              <a:rPr lang="zh-CN" altLang="en-US" sz="2400" dirty="0">
                <a:solidFill>
                  <a:srgbClr val="C00000"/>
                </a:solidFill>
                <a:latin typeface="Arial Narrow" pitchFamily="34" charset="0"/>
                <a:ea typeface="黑体" pitchFamily="2" charset="-122"/>
              </a:rPr>
              <a:t>专利号</a:t>
            </a:r>
            <a:r>
              <a:rPr lang="en-US" altLang="zh-CN" sz="2400" dirty="0">
                <a:solidFill>
                  <a:srgbClr val="C00000"/>
                </a:solidFill>
                <a:latin typeface="Arial Narrow" pitchFamily="34" charset="0"/>
                <a:ea typeface="黑体" pitchFamily="2" charset="-122"/>
              </a:rPr>
              <a:t>, cited</a:t>
            </a:r>
            <a:r>
              <a:rPr lang="zh-CN" altLang="en-US" sz="2400" dirty="0">
                <a:solidFill>
                  <a:srgbClr val="C00000"/>
                </a:solidFill>
                <a:latin typeface="Arial Narrow" pitchFamily="34" charset="0"/>
                <a:ea typeface="黑体" pitchFamily="2" charset="-122"/>
              </a:rPr>
              <a:t>专利号</a:t>
            </a:r>
            <a:r>
              <a:rPr lang="en-US" altLang="zh-CN" sz="2400" dirty="0">
                <a:solidFill>
                  <a:srgbClr val="C00000"/>
                </a:solidFill>
                <a:latin typeface="Arial Narrow" pitchFamily="34" charset="0"/>
                <a:ea typeface="黑体" pitchFamily="2" charset="-122"/>
              </a:rPr>
              <a:t>” </a:t>
            </a:r>
            <a:r>
              <a:rPr lang="zh-CN" altLang="en-US" sz="2400" dirty="0">
                <a:solidFill>
                  <a:srgbClr val="C00000"/>
                </a:solidFill>
                <a:latin typeface="Arial Narrow" pitchFamily="34" charset="0"/>
                <a:ea typeface="黑体" pitchFamily="2" charset="-122"/>
              </a:rPr>
              <a:t>数据对</a:t>
            </a:r>
            <a:endParaRPr lang="en-US" altLang="zh-CN" sz="2400" dirty="0">
              <a:solidFill>
                <a:srgbClr val="C00000"/>
              </a:solidFill>
              <a:latin typeface="Arial Narrow" pitchFamily="34" charset="0"/>
              <a:ea typeface="黑体" pitchFamily="2" charset="-122"/>
            </a:endParaRPr>
          </a:p>
          <a:p>
            <a:pPr algn="just">
              <a:buNone/>
            </a:pPr>
            <a:r>
              <a:rPr lang="en-US" altLang="zh-CN" sz="2400" dirty="0">
                <a:latin typeface="Arial Narrow" pitchFamily="34" charset="0"/>
                <a:ea typeface="黑体" pitchFamily="2" charset="-122"/>
              </a:rPr>
              <a:t>	{	String[] citation = </a:t>
            </a:r>
            <a:r>
              <a:rPr lang="en-US" altLang="zh-CN" sz="2400" dirty="0" err="1">
                <a:latin typeface="Arial Narrow" pitchFamily="34" charset="0"/>
                <a:ea typeface="黑体" pitchFamily="2" charset="-122"/>
              </a:rPr>
              <a:t>value.toString</a:t>
            </a:r>
            <a:r>
              <a:rPr lang="en-US" altLang="zh-CN" sz="2400" dirty="0">
                <a:latin typeface="Arial Narrow" pitchFamily="34" charset="0"/>
                <a:ea typeface="黑体" pitchFamily="2" charset="-122"/>
              </a:rPr>
              <a:t>().split(“,”);</a:t>
            </a:r>
          </a:p>
          <a:p>
            <a:pPr algn="just">
              <a:buNone/>
            </a:pPr>
            <a:r>
              <a:rPr lang="en-US" altLang="zh-CN" sz="2400" dirty="0">
                <a:latin typeface="Arial Narrow" pitchFamily="34" charset="0"/>
                <a:ea typeface="黑体" pitchFamily="2" charset="-122"/>
              </a:rPr>
              <a:t>		context.write(new Text(citation[1]), one);</a:t>
            </a:r>
          </a:p>
          <a:p>
            <a:pPr algn="just">
              <a:buNone/>
            </a:pPr>
            <a:r>
              <a:rPr lang="en-US" altLang="zh-CN" sz="2400" dirty="0">
                <a:latin typeface="Arial Narrow" pitchFamily="34" charset="0"/>
                <a:ea typeface="黑体" pitchFamily="2" charset="-122"/>
              </a:rPr>
              <a:t>	} </a:t>
            </a:r>
            <a:r>
              <a:rPr lang="en-US" altLang="zh-CN" sz="2400" dirty="0">
                <a:solidFill>
                  <a:srgbClr val="C00000"/>
                </a:solidFill>
                <a:latin typeface="Arial Narrow" pitchFamily="34" charset="0"/>
                <a:ea typeface="黑体" pitchFamily="2" charset="-122"/>
              </a:rPr>
              <a:t>// </a:t>
            </a:r>
            <a:r>
              <a:rPr lang="zh-CN" altLang="en-US" sz="2400" dirty="0">
                <a:solidFill>
                  <a:srgbClr val="C00000"/>
                </a:solidFill>
                <a:latin typeface="Arial Narrow" pitchFamily="34" charset="0"/>
                <a:ea typeface="黑体" pitchFamily="2" charset="-122"/>
              </a:rPr>
              <a:t>输出</a:t>
            </a:r>
            <a:r>
              <a:rPr lang="en-US" altLang="zh-CN" sz="2400" dirty="0">
                <a:solidFill>
                  <a:srgbClr val="C00000"/>
                </a:solidFill>
                <a:latin typeface="Arial Narrow" pitchFamily="34" charset="0"/>
                <a:ea typeface="黑体" pitchFamily="2" charset="-122"/>
              </a:rPr>
              <a:t>key: cited </a:t>
            </a:r>
            <a:r>
              <a:rPr lang="zh-CN" altLang="en-US" sz="2400" dirty="0">
                <a:solidFill>
                  <a:srgbClr val="C00000"/>
                </a:solidFill>
                <a:latin typeface="Arial Narrow" pitchFamily="34" charset="0"/>
                <a:ea typeface="黑体" pitchFamily="2" charset="-122"/>
              </a:rPr>
              <a:t>专利号；</a:t>
            </a:r>
            <a:r>
              <a:rPr lang="en-US" altLang="zh-CN" sz="2400" dirty="0">
                <a:solidFill>
                  <a:srgbClr val="C00000"/>
                </a:solidFill>
                <a:latin typeface="Arial Narrow" pitchFamily="34" charset="0"/>
                <a:ea typeface="黑体" pitchFamily="2" charset="-122"/>
              </a:rPr>
              <a:t>value: 1</a:t>
            </a:r>
            <a:endParaRPr lang="en-US" altLang="zh-CN" sz="2400" dirty="0">
              <a:latin typeface="Arial Narrow" pitchFamily="34" charset="0"/>
              <a:ea typeface="黑体" pitchFamily="2" charset="-122"/>
            </a:endParaRPr>
          </a:p>
          <a:p>
            <a:pPr algn="just">
              <a:buNone/>
            </a:pPr>
            <a:r>
              <a:rPr lang="en-US" altLang="zh-CN" sz="2400" dirty="0">
                <a:latin typeface="Arial Narrow" pitchFamily="34" charset="0"/>
                <a:ea typeface="黑体" pitchFamily="2" charset="-122"/>
              </a:rPr>
              <a:t>}</a:t>
            </a:r>
            <a:r>
              <a:rPr lang="en-US" altLang="zh-CN" sz="3200" dirty="0">
                <a:solidFill>
                  <a:srgbClr val="0066FF"/>
                </a:solidFill>
                <a:latin typeface="Arial Narrow" pitchFamily="34" charset="0"/>
                <a:ea typeface="黑体" pitchFamily="2" charset="-122"/>
              </a:rPr>
              <a:t> </a:t>
            </a:r>
            <a:endParaRPr lang="en-US" altLang="zh-CN" sz="2800" dirty="0">
              <a:solidFill>
                <a:srgbClr val="33CC33"/>
              </a:solidFill>
              <a:latin typeface="Arial Narrow" pitchFamily="34" charset="0"/>
              <a:ea typeface="黑体" pitchFamily="2" charset="-122"/>
            </a:endParaRPr>
          </a:p>
        </p:txBody>
      </p:sp>
      <p:sp>
        <p:nvSpPr>
          <p:cNvPr id="5" name="Title 1"/>
          <p:cNvSpPr>
            <a:spLocks noGrp="1"/>
          </p:cNvSpPr>
          <p:nvPr>
            <p:ph type="title"/>
          </p:nvPr>
        </p:nvSpPr>
        <p:spPr>
          <a:xfrm>
            <a:off x="641978" y="2527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spTree>
    <p:extLst>
      <p:ext uri="{BB962C8B-B14F-4D97-AF65-F5344CB8AC3E}">
        <p14:creationId xmlns:p14="http://schemas.microsoft.com/office/powerpoint/2010/main" val="3234769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834699"/>
            <a:ext cx="8305060" cy="5820101"/>
          </a:xfrm>
        </p:spPr>
        <p:txBody>
          <a:bodyPr>
            <a:normAutofit/>
          </a:bodyPr>
          <a:lstStyle/>
          <a:p>
            <a:pPr marL="274320" lvl="1" indent="-274320" algn="just">
              <a:spcBef>
                <a:spcPts val="580"/>
              </a:spcBef>
              <a:buClr>
                <a:schemeClr val="accent1"/>
              </a:buClr>
              <a:buNone/>
              <a:defRPr/>
            </a:pPr>
            <a:r>
              <a:rPr lang="zh-CN" altLang="en-US" sz="2600" b="1" dirty="0">
                <a:solidFill>
                  <a:srgbClr val="00B050"/>
                </a:solidFill>
                <a:latin typeface="Arial Narrow" pitchFamily="34" charset="0"/>
                <a:ea typeface="黑体" pitchFamily="2" charset="-122"/>
              </a:rPr>
              <a:t>专利被引次数统计</a:t>
            </a:r>
            <a:endParaRPr lang="en-US" altLang="zh-CN" sz="2600" b="1" dirty="0">
              <a:solidFill>
                <a:srgbClr val="00B050"/>
              </a:solidFill>
              <a:latin typeface="Arial Narrow" pitchFamily="34" charset="0"/>
              <a:ea typeface="黑体" pitchFamily="2" charset="-122"/>
            </a:endParaRPr>
          </a:p>
          <a:p>
            <a:pPr algn="just"/>
            <a:r>
              <a:rPr lang="en-US" altLang="zh-CN" sz="2800" dirty="0">
                <a:solidFill>
                  <a:srgbClr val="C00000"/>
                </a:solidFill>
                <a:latin typeface="Arial Narrow" pitchFamily="34" charset="0"/>
                <a:ea typeface="黑体" pitchFamily="2" charset="-122"/>
              </a:rPr>
              <a:t>Reduce Class</a:t>
            </a:r>
          </a:p>
          <a:p>
            <a:pPr algn="just">
              <a:buNone/>
            </a:pPr>
            <a:r>
              <a:rPr lang="en-US" altLang="zh-CN" sz="2000" dirty="0">
                <a:latin typeface="Arial Narrow" pitchFamily="34" charset="0"/>
                <a:ea typeface="黑体" pitchFamily="2" charset="-122"/>
              </a:rPr>
              <a:t>public static class </a:t>
            </a:r>
            <a:r>
              <a:rPr lang="en-US" altLang="zh-CN" sz="2000" dirty="0">
                <a:solidFill>
                  <a:srgbClr val="C00000"/>
                </a:solidFill>
                <a:latin typeface="Arial Narrow" pitchFamily="34" charset="0"/>
                <a:ea typeface="黑体" pitchFamily="2" charset="-122"/>
              </a:rPr>
              <a:t>ReduceClass</a:t>
            </a:r>
            <a:r>
              <a:rPr lang="en-US" altLang="zh-CN" sz="2000" dirty="0">
                <a:latin typeface="Arial Narrow" pitchFamily="34" charset="0"/>
                <a:ea typeface="黑体" pitchFamily="2" charset="-122"/>
              </a:rPr>
              <a:t> extends Reducer&lt;Text, IntWritable, Text, Text&gt; </a:t>
            </a:r>
          </a:p>
          <a:p>
            <a:pPr algn="just">
              <a:buNone/>
            </a:pPr>
            <a:r>
              <a:rPr lang="en-US" altLang="zh-CN" sz="2000" dirty="0">
                <a:latin typeface="Arial Narrow" pitchFamily="34" charset="0"/>
                <a:ea typeface="黑体" pitchFamily="2" charset="-122"/>
              </a:rPr>
              <a:t>{</a:t>
            </a:r>
          </a:p>
          <a:p>
            <a:pPr algn="just">
              <a:buNone/>
            </a:pPr>
            <a:r>
              <a:rPr lang="en-US" altLang="zh-CN" sz="2000" dirty="0">
                <a:latin typeface="Arial Narrow" pitchFamily="34" charset="0"/>
                <a:ea typeface="黑体" pitchFamily="2" charset="-122"/>
              </a:rPr>
              <a:t>	</a:t>
            </a:r>
            <a:r>
              <a:rPr lang="en-US" altLang="zh-CN" sz="2000" dirty="0">
                <a:solidFill>
                  <a:srgbClr val="0066FF"/>
                </a:solidFill>
                <a:latin typeface="Arial Narrow" pitchFamily="34" charset="0"/>
                <a:ea typeface="黑体" pitchFamily="2" charset="-122"/>
              </a:rPr>
              <a:t>public void reduce(Text key, Iterable&lt;IntWritable&gt; values, Context context)</a:t>
            </a:r>
          </a:p>
          <a:p>
            <a:pPr algn="just">
              <a:buNone/>
            </a:pPr>
            <a:r>
              <a:rPr lang="en-US" altLang="zh-CN" sz="2000" dirty="0">
                <a:latin typeface="Arial Narrow" pitchFamily="34" charset="0"/>
                <a:ea typeface="黑体" pitchFamily="2" charset="-122"/>
              </a:rPr>
              <a:t>			throws </a:t>
            </a:r>
            <a:r>
              <a:rPr lang="en-US" altLang="zh-CN" sz="2000" dirty="0" err="1">
                <a:latin typeface="Arial Narrow" pitchFamily="34" charset="0"/>
                <a:ea typeface="黑体" pitchFamily="2" charset="-122"/>
              </a:rPr>
              <a:t>IOException</a:t>
            </a:r>
            <a:r>
              <a:rPr lang="en-US" altLang="zh-CN" sz="2000" dirty="0">
                <a:latin typeface="Arial Narrow" pitchFamily="34" charset="0"/>
                <a:ea typeface="黑体" pitchFamily="2" charset="-122"/>
              </a:rPr>
              <a:t>, </a:t>
            </a:r>
            <a:r>
              <a:rPr lang="en-US" altLang="zh-CN" sz="2000" dirty="0" err="1">
                <a:latin typeface="Arial Narrow" pitchFamily="34" charset="0"/>
                <a:ea typeface="黑体" pitchFamily="2" charset="-122"/>
              </a:rPr>
              <a:t>InterruptedException</a:t>
            </a:r>
            <a:r>
              <a:rPr lang="en-US" altLang="zh-CN" sz="2000" dirty="0">
                <a:latin typeface="Arial Narrow" pitchFamily="34" charset="0"/>
                <a:ea typeface="黑体" pitchFamily="2" charset="-122"/>
              </a:rPr>
              <a:t> </a:t>
            </a:r>
          </a:p>
          <a:p>
            <a:pPr algn="just">
              <a:buNone/>
            </a:pPr>
            <a:r>
              <a:rPr lang="en-US" altLang="zh-CN" sz="2000" dirty="0">
                <a:latin typeface="Arial Narrow" pitchFamily="34" charset="0"/>
                <a:ea typeface="黑体" pitchFamily="2" charset="-122"/>
              </a:rPr>
              <a:t>	{	</a:t>
            </a:r>
            <a:r>
              <a:rPr lang="en-US" altLang="zh-CN" sz="2000" dirty="0" err="1">
                <a:latin typeface="Arial Narrow" pitchFamily="34" charset="0"/>
                <a:ea typeface="黑体" pitchFamily="2" charset="-122"/>
              </a:rPr>
              <a:t>int</a:t>
            </a:r>
            <a:r>
              <a:rPr lang="en-US" altLang="zh-CN" sz="2000" dirty="0">
                <a:latin typeface="Arial Narrow" pitchFamily="34" charset="0"/>
                <a:ea typeface="黑体" pitchFamily="2" charset="-122"/>
              </a:rPr>
              <a:t> count = 0;</a:t>
            </a:r>
          </a:p>
          <a:p>
            <a:pPr algn="just">
              <a:buNone/>
            </a:pPr>
            <a:r>
              <a:rPr lang="en-US" altLang="zh-CN" sz="2000" dirty="0">
                <a:latin typeface="Arial Narrow" pitchFamily="34" charset="0"/>
                <a:ea typeface="黑体" pitchFamily="2" charset="-122"/>
              </a:rPr>
              <a:t>		while (values.hasNext()) </a:t>
            </a:r>
          </a:p>
          <a:p>
            <a:pPr algn="just">
              <a:buNone/>
            </a:pPr>
            <a:r>
              <a:rPr lang="en-US" altLang="zh-CN" sz="2000" dirty="0">
                <a:latin typeface="Arial Narrow" pitchFamily="34" charset="0"/>
                <a:ea typeface="黑体" pitchFamily="2" charset="-122"/>
              </a:rPr>
              <a:t>		{    </a:t>
            </a:r>
          </a:p>
          <a:p>
            <a:pPr algn="just">
              <a:buNone/>
            </a:pPr>
            <a:r>
              <a:rPr lang="en-US" altLang="zh-CN" sz="2000" dirty="0">
                <a:latin typeface="Arial Narrow" pitchFamily="34" charset="0"/>
                <a:ea typeface="黑体" pitchFamily="2" charset="-122"/>
              </a:rPr>
              <a:t>		       count += values.next().get(); } 		</a:t>
            </a:r>
          </a:p>
          <a:p>
            <a:pPr algn="just">
              <a:buNone/>
            </a:pPr>
            <a:r>
              <a:rPr lang="en-US" altLang="zh-CN" sz="2000" dirty="0">
                <a:latin typeface="Arial Narrow" pitchFamily="34" charset="0"/>
                <a:ea typeface="黑体" pitchFamily="2" charset="-122"/>
              </a:rPr>
              <a:t>		}</a:t>
            </a:r>
          </a:p>
          <a:p>
            <a:pPr algn="just">
              <a:buNone/>
            </a:pPr>
            <a:r>
              <a:rPr lang="en-US" altLang="zh-CN" sz="2000" dirty="0">
                <a:latin typeface="Arial Narrow" pitchFamily="34" charset="0"/>
                <a:ea typeface="黑体" pitchFamily="2" charset="-122"/>
              </a:rPr>
              <a:t>		</a:t>
            </a:r>
            <a:r>
              <a:rPr lang="en-US" altLang="zh-CN" sz="2000" dirty="0" err="1">
                <a:latin typeface="Arial Narrow" pitchFamily="34" charset="0"/>
                <a:ea typeface="黑体" pitchFamily="2" charset="-122"/>
              </a:rPr>
              <a:t>context.write</a:t>
            </a:r>
            <a:r>
              <a:rPr lang="en-US" altLang="zh-CN" sz="2000" dirty="0">
                <a:latin typeface="Arial Narrow" pitchFamily="34" charset="0"/>
                <a:ea typeface="黑体" pitchFamily="2" charset="-122"/>
              </a:rPr>
              <a:t>(key, new </a:t>
            </a:r>
            <a:r>
              <a:rPr lang="en-US" altLang="zh-CN" sz="2000" dirty="0" err="1">
                <a:latin typeface="Arial Narrow" pitchFamily="34" charset="0"/>
                <a:ea typeface="黑体" pitchFamily="2" charset="-122"/>
              </a:rPr>
              <a:t>IntWritable</a:t>
            </a:r>
            <a:r>
              <a:rPr lang="en-US" altLang="zh-CN" sz="2000" dirty="0">
                <a:latin typeface="Arial Narrow" pitchFamily="34" charset="0"/>
                <a:ea typeface="黑体" pitchFamily="2" charset="-122"/>
              </a:rPr>
              <a:t>(count));</a:t>
            </a:r>
          </a:p>
          <a:p>
            <a:pPr algn="just">
              <a:buNone/>
            </a:pPr>
            <a:r>
              <a:rPr lang="en-US" altLang="zh-CN" sz="2000" dirty="0">
                <a:latin typeface="Arial Narrow" pitchFamily="34" charset="0"/>
                <a:ea typeface="黑体" pitchFamily="2" charset="-122"/>
              </a:rPr>
              <a:t>	 } </a:t>
            </a:r>
            <a:r>
              <a:rPr lang="en-US" altLang="zh-CN" sz="2000" dirty="0">
                <a:solidFill>
                  <a:srgbClr val="C00000"/>
                </a:solidFill>
                <a:latin typeface="Arial Narrow" pitchFamily="34" charset="0"/>
                <a:ea typeface="黑体" pitchFamily="2" charset="-122"/>
              </a:rPr>
              <a:t>// </a:t>
            </a:r>
            <a:r>
              <a:rPr lang="zh-CN" altLang="en-US" sz="2000" dirty="0">
                <a:solidFill>
                  <a:srgbClr val="C00000"/>
                </a:solidFill>
                <a:latin typeface="Arial Narrow" pitchFamily="34" charset="0"/>
                <a:ea typeface="黑体" pitchFamily="2" charset="-122"/>
              </a:rPr>
              <a:t>输出</a:t>
            </a:r>
            <a:r>
              <a:rPr lang="en-US" altLang="zh-CN" sz="2000" dirty="0">
                <a:solidFill>
                  <a:srgbClr val="C00000"/>
                </a:solidFill>
                <a:latin typeface="Arial Narrow" pitchFamily="34" charset="0"/>
                <a:ea typeface="黑体" pitchFamily="2" charset="-122"/>
              </a:rPr>
              <a:t>key: </a:t>
            </a:r>
            <a:r>
              <a:rPr lang="zh-CN" altLang="en-US" sz="2000" dirty="0">
                <a:solidFill>
                  <a:srgbClr val="C00000"/>
                </a:solidFill>
                <a:latin typeface="Arial Narrow" pitchFamily="34" charset="0"/>
                <a:ea typeface="黑体" pitchFamily="2" charset="-122"/>
              </a:rPr>
              <a:t>被引专利号；</a:t>
            </a:r>
            <a:r>
              <a:rPr lang="en-US" altLang="zh-CN" sz="2000" dirty="0">
                <a:solidFill>
                  <a:srgbClr val="C00000"/>
                </a:solidFill>
                <a:latin typeface="Arial Narrow" pitchFamily="34" charset="0"/>
                <a:ea typeface="黑体" pitchFamily="2" charset="-122"/>
              </a:rPr>
              <a:t>value: </a:t>
            </a:r>
            <a:r>
              <a:rPr lang="zh-CN" altLang="en-US" sz="2000" dirty="0">
                <a:solidFill>
                  <a:srgbClr val="C00000"/>
                </a:solidFill>
                <a:latin typeface="Arial Narrow" pitchFamily="34" charset="0"/>
                <a:ea typeface="黑体" pitchFamily="2" charset="-122"/>
              </a:rPr>
              <a:t>被引次数</a:t>
            </a:r>
            <a:endParaRPr lang="en-US" altLang="zh-CN" sz="2000" dirty="0">
              <a:latin typeface="Arial Narrow" pitchFamily="34" charset="0"/>
              <a:ea typeface="黑体" pitchFamily="2" charset="-122"/>
            </a:endParaRPr>
          </a:p>
          <a:p>
            <a:pPr algn="just">
              <a:buNone/>
            </a:pPr>
            <a:r>
              <a:rPr lang="en-US" altLang="zh-CN" sz="2000" dirty="0">
                <a:latin typeface="Arial Narrow" pitchFamily="34" charset="0"/>
                <a:ea typeface="黑体" pitchFamily="2" charset="-122"/>
              </a:rPr>
              <a:t>}</a:t>
            </a:r>
            <a:endParaRPr lang="en-US" altLang="zh-CN" sz="2600" dirty="0">
              <a:solidFill>
                <a:srgbClr val="33CC33"/>
              </a:solidFill>
              <a:latin typeface="Arial Narrow" pitchFamily="34" charset="0"/>
              <a:ea typeface="黑体" pitchFamily="2" charset="-122"/>
            </a:endParaRPr>
          </a:p>
        </p:txBody>
      </p:sp>
      <p:sp>
        <p:nvSpPr>
          <p:cNvPr id="5" name="Title 1"/>
          <p:cNvSpPr>
            <a:spLocks noGrp="1"/>
          </p:cNvSpPr>
          <p:nvPr>
            <p:ph type="title"/>
          </p:nvPr>
        </p:nvSpPr>
        <p:spPr>
          <a:xfrm>
            <a:off x="641978" y="2527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spTree>
    <p:extLst>
      <p:ext uri="{BB962C8B-B14F-4D97-AF65-F5344CB8AC3E}">
        <p14:creationId xmlns:p14="http://schemas.microsoft.com/office/powerpoint/2010/main" val="3948564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834699"/>
            <a:ext cx="8305060" cy="5820101"/>
          </a:xfrm>
        </p:spPr>
        <p:txBody>
          <a:bodyPr>
            <a:normAutofit fontScale="92500" lnSpcReduction="10000"/>
          </a:bodyPr>
          <a:lstStyle/>
          <a:p>
            <a:pPr marL="274320" lvl="1" indent="-274320" algn="just">
              <a:spcBef>
                <a:spcPts val="580"/>
              </a:spcBef>
              <a:buClr>
                <a:schemeClr val="accent1"/>
              </a:buClr>
              <a:buNone/>
              <a:defRPr/>
            </a:pPr>
            <a:r>
              <a:rPr lang="zh-CN" altLang="en-US" sz="2800" b="1" dirty="0">
                <a:solidFill>
                  <a:srgbClr val="00B050"/>
                </a:solidFill>
                <a:latin typeface="黑体" pitchFamily="2" charset="-122"/>
                <a:ea typeface="黑体" pitchFamily="2" charset="-122"/>
              </a:rPr>
              <a:t>专利被引次数统计</a:t>
            </a:r>
            <a:endParaRPr lang="en-US" altLang="zh-CN" sz="2800" b="1" dirty="0">
              <a:solidFill>
                <a:srgbClr val="00B050"/>
              </a:solidFill>
              <a:latin typeface="黑体" pitchFamily="2" charset="-122"/>
              <a:ea typeface="黑体" pitchFamily="2" charset="-122"/>
            </a:endParaRPr>
          </a:p>
          <a:p>
            <a:pPr marL="274320" lvl="1" indent="-274320" algn="just">
              <a:spcBef>
                <a:spcPts val="580"/>
              </a:spcBef>
              <a:buClr>
                <a:schemeClr val="accent1"/>
              </a:buClr>
              <a:buNone/>
              <a:defRPr/>
            </a:pPr>
            <a:r>
              <a:rPr lang="zh-CN" altLang="en-US" sz="2800" dirty="0">
                <a:solidFill>
                  <a:srgbClr val="C00000"/>
                </a:solidFill>
                <a:latin typeface="黑体" pitchFamily="2" charset="-122"/>
                <a:ea typeface="黑体" pitchFamily="2" charset="-122"/>
              </a:rPr>
              <a:t>专利被引次数统计输出结果</a:t>
            </a:r>
            <a:endParaRPr lang="en-US" altLang="zh-CN" sz="2800" dirty="0">
              <a:solidFill>
                <a:srgbClr val="C00000"/>
              </a:solidFill>
              <a:latin typeface="黑体" pitchFamily="2" charset="-122"/>
              <a:ea typeface="黑体" pitchFamily="2" charset="-122"/>
            </a:endParaRPr>
          </a:p>
          <a:p>
            <a:pPr lvl="1" algn="just">
              <a:buNone/>
            </a:pPr>
            <a:r>
              <a:rPr lang="en-US" altLang="zh-CN" sz="2200" dirty="0">
                <a:latin typeface="黑体" pitchFamily="2" charset="-122"/>
                <a:ea typeface="黑体" pitchFamily="2" charset="-122"/>
              </a:rPr>
              <a:t>1 		2</a:t>
            </a:r>
          </a:p>
          <a:p>
            <a:pPr lvl="1" algn="just">
              <a:buNone/>
            </a:pPr>
            <a:r>
              <a:rPr lang="en-US" altLang="zh-CN" sz="2200" dirty="0">
                <a:latin typeface="黑体" pitchFamily="2" charset="-122"/>
                <a:ea typeface="黑体" pitchFamily="2" charset="-122"/>
              </a:rPr>
              <a:t>10000 	1</a:t>
            </a:r>
          </a:p>
          <a:p>
            <a:pPr lvl="1" algn="just">
              <a:buNone/>
            </a:pPr>
            <a:r>
              <a:rPr lang="en-US" altLang="zh-CN" sz="2200" dirty="0">
                <a:latin typeface="黑体" pitchFamily="2" charset="-122"/>
                <a:ea typeface="黑体" pitchFamily="2" charset="-122"/>
              </a:rPr>
              <a:t>100000 	1</a:t>
            </a:r>
          </a:p>
          <a:p>
            <a:pPr lvl="1" algn="just">
              <a:buNone/>
            </a:pPr>
            <a:r>
              <a:rPr lang="en-US" altLang="zh-CN" sz="2200" dirty="0">
                <a:latin typeface="黑体" pitchFamily="2" charset="-122"/>
                <a:ea typeface="黑体" pitchFamily="2" charset="-122"/>
              </a:rPr>
              <a:t>1000006 	1</a:t>
            </a:r>
          </a:p>
          <a:p>
            <a:pPr lvl="1" algn="just">
              <a:buNone/>
            </a:pPr>
            <a:r>
              <a:rPr lang="en-US" altLang="zh-CN" sz="2200" dirty="0">
                <a:latin typeface="黑体" pitchFamily="2" charset="-122"/>
                <a:ea typeface="黑体" pitchFamily="2" charset="-122"/>
              </a:rPr>
              <a:t>1000007 	1</a:t>
            </a:r>
          </a:p>
          <a:p>
            <a:pPr lvl="1" algn="just">
              <a:buNone/>
            </a:pPr>
            <a:r>
              <a:rPr lang="en-US" altLang="zh-CN" sz="2200" dirty="0">
                <a:latin typeface="黑体" pitchFamily="2" charset="-122"/>
                <a:ea typeface="黑体" pitchFamily="2" charset="-122"/>
              </a:rPr>
              <a:t>1000011 	1</a:t>
            </a:r>
          </a:p>
          <a:p>
            <a:pPr lvl="1" algn="just">
              <a:buNone/>
            </a:pPr>
            <a:r>
              <a:rPr lang="en-US" altLang="zh-CN" sz="2200" dirty="0">
                <a:latin typeface="黑体" pitchFamily="2" charset="-122"/>
                <a:ea typeface="黑体" pitchFamily="2" charset="-122"/>
              </a:rPr>
              <a:t>1000017 	1</a:t>
            </a:r>
          </a:p>
          <a:p>
            <a:pPr lvl="1" algn="just">
              <a:buNone/>
            </a:pPr>
            <a:r>
              <a:rPr lang="en-US" altLang="zh-CN" sz="2200" dirty="0">
                <a:latin typeface="黑体" pitchFamily="2" charset="-122"/>
                <a:ea typeface="黑体" pitchFamily="2" charset="-122"/>
              </a:rPr>
              <a:t>1000026 	1</a:t>
            </a:r>
          </a:p>
          <a:p>
            <a:pPr lvl="1" algn="just">
              <a:buNone/>
            </a:pPr>
            <a:r>
              <a:rPr lang="en-US" altLang="zh-CN" sz="2200" dirty="0">
                <a:latin typeface="黑体" pitchFamily="2" charset="-122"/>
                <a:ea typeface="黑体" pitchFamily="2" charset="-122"/>
              </a:rPr>
              <a:t>1000033 	2</a:t>
            </a:r>
          </a:p>
          <a:p>
            <a:pPr lvl="1" algn="just">
              <a:buNone/>
            </a:pPr>
            <a:r>
              <a:rPr lang="en-US" altLang="zh-CN" sz="2200" dirty="0">
                <a:latin typeface="黑体" pitchFamily="2" charset="-122"/>
                <a:ea typeface="黑体" pitchFamily="2" charset="-122"/>
              </a:rPr>
              <a:t>1000043 	1</a:t>
            </a:r>
          </a:p>
          <a:p>
            <a:pPr lvl="1" algn="just">
              <a:buNone/>
            </a:pPr>
            <a:r>
              <a:rPr lang="en-US" altLang="zh-CN" sz="2200" dirty="0">
                <a:latin typeface="黑体" pitchFamily="2" charset="-122"/>
                <a:ea typeface="黑体" pitchFamily="2" charset="-122"/>
              </a:rPr>
              <a:t>1000044 	2</a:t>
            </a:r>
          </a:p>
          <a:p>
            <a:pPr lvl="1" algn="just">
              <a:buNone/>
            </a:pPr>
            <a:r>
              <a:rPr lang="en-US" altLang="zh-CN" sz="2200" dirty="0">
                <a:latin typeface="黑体" pitchFamily="2" charset="-122"/>
                <a:ea typeface="黑体" pitchFamily="2" charset="-122"/>
              </a:rPr>
              <a:t>1000045 	1</a:t>
            </a:r>
          </a:p>
          <a:p>
            <a:pPr lvl="1" algn="just">
              <a:buNone/>
            </a:pPr>
            <a:r>
              <a:rPr lang="en-US" altLang="zh-CN" sz="2200" dirty="0">
                <a:latin typeface="黑体" pitchFamily="2" charset="-122"/>
                <a:ea typeface="黑体" pitchFamily="2" charset="-122"/>
              </a:rPr>
              <a:t>1000046 	3</a:t>
            </a:r>
          </a:p>
          <a:p>
            <a:pPr lvl="1" algn="just">
              <a:buNone/>
            </a:pPr>
            <a:r>
              <a:rPr lang="en-US" altLang="zh-CN" sz="2200" dirty="0">
                <a:solidFill>
                  <a:srgbClr val="C00000"/>
                </a:solidFill>
                <a:latin typeface="黑体" pitchFamily="2" charset="-122"/>
                <a:ea typeface="黑体" pitchFamily="2" charset="-122"/>
              </a:rPr>
              <a:t>……</a:t>
            </a:r>
            <a:endParaRPr lang="en-US" altLang="zh-CN" sz="7800" dirty="0">
              <a:solidFill>
                <a:srgbClr val="C00000"/>
              </a:solidFill>
              <a:latin typeface="黑体" pitchFamily="2" charset="-122"/>
              <a:ea typeface="黑体" pitchFamily="2" charset="-122"/>
            </a:endParaRPr>
          </a:p>
        </p:txBody>
      </p:sp>
      <p:sp>
        <p:nvSpPr>
          <p:cNvPr id="5" name="Title 1"/>
          <p:cNvSpPr>
            <a:spLocks noGrp="1"/>
          </p:cNvSpPr>
          <p:nvPr>
            <p:ph type="title"/>
          </p:nvPr>
        </p:nvSpPr>
        <p:spPr>
          <a:xfrm>
            <a:off x="641978" y="2527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spTree>
    <p:extLst>
      <p:ext uri="{BB962C8B-B14F-4D97-AF65-F5344CB8AC3E}">
        <p14:creationId xmlns:p14="http://schemas.microsoft.com/office/powerpoint/2010/main" val="590300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CDCA5-F3BB-47EB-AEFD-E2725D057D7E}"/>
              </a:ext>
            </a:extLst>
          </p:cNvPr>
          <p:cNvSpPr>
            <a:spLocks noGrp="1"/>
          </p:cNvSpPr>
          <p:nvPr>
            <p:ph type="title"/>
          </p:nvPr>
        </p:nvSpPr>
        <p:spPr/>
        <p:txBody>
          <a:bodyPr/>
          <a:lstStyle/>
          <a:p>
            <a:r>
              <a:rPr lang="zh-CN" altLang="en-US" dirty="0"/>
              <a:t>查询三 被引用次数直方图</a:t>
            </a:r>
          </a:p>
        </p:txBody>
      </p:sp>
      <p:sp>
        <p:nvSpPr>
          <p:cNvPr id="3" name="内容占位符 2">
            <a:extLst>
              <a:ext uri="{FF2B5EF4-FFF2-40B4-BE49-F238E27FC236}">
                <a16:creationId xmlns:a16="http://schemas.microsoft.com/office/drawing/2014/main" id="{157162D6-455D-407F-AF80-1B41201E48E8}"/>
              </a:ext>
            </a:extLst>
          </p:cNvPr>
          <p:cNvSpPr>
            <a:spLocks noGrp="1"/>
          </p:cNvSpPr>
          <p:nvPr>
            <p:ph sz="quarter" idx="1"/>
          </p:nvPr>
        </p:nvSpPr>
        <p:spPr/>
        <p:txBody>
          <a:bodyPr/>
          <a:lstStyle/>
          <a:p>
            <a:pPr marL="0" indent="0">
              <a:buNone/>
            </a:pPr>
            <a:r>
              <a:rPr lang="en-US" altLang="zh-CN" sz="2400" dirty="0"/>
              <a:t>with </a:t>
            </a:r>
            <a:r>
              <a:rPr lang="en-US" altLang="zh-CN" sz="2400" dirty="0" err="1"/>
              <a:t>cite_count</a:t>
            </a:r>
            <a:r>
              <a:rPr lang="en-US" altLang="zh-CN" sz="2400" dirty="0"/>
              <a:t>(cited, </a:t>
            </a:r>
            <a:r>
              <a:rPr lang="en-US" altLang="zh-CN" sz="2400" dirty="0" err="1"/>
              <a:t>ct</a:t>
            </a:r>
            <a:r>
              <a:rPr lang="en-US" altLang="zh-CN" sz="2400" dirty="0"/>
              <a:t>) as</a:t>
            </a:r>
          </a:p>
          <a:p>
            <a:pPr marL="0" indent="0">
              <a:buNone/>
            </a:pPr>
            <a:r>
              <a:rPr lang="en-US" altLang="zh-CN" sz="2400" dirty="0"/>
              <a:t>select cited,</a:t>
            </a:r>
            <a:r>
              <a:rPr lang="en-US" altLang="zh-CN" sz="2400" dirty="0">
                <a:solidFill>
                  <a:srgbClr val="FF0000"/>
                </a:solidFill>
              </a:rPr>
              <a:t> count(*) </a:t>
            </a:r>
            <a:r>
              <a:rPr lang="en-US" altLang="zh-CN" sz="2400" dirty="0"/>
              <a:t>From </a:t>
            </a:r>
            <a:r>
              <a:rPr lang="en-US" altLang="zh-CN" sz="2400" dirty="0" err="1"/>
              <a:t>citation_data</a:t>
            </a:r>
            <a:r>
              <a:rPr lang="en-US" altLang="zh-CN" sz="2400" dirty="0"/>
              <a:t> Group by cited</a:t>
            </a:r>
          </a:p>
          <a:p>
            <a:pPr marL="0" indent="0">
              <a:buNone/>
            </a:pPr>
            <a:r>
              <a:rPr lang="en-US" altLang="zh-CN" sz="2800" dirty="0"/>
              <a:t>Select </a:t>
            </a:r>
          </a:p>
          <a:p>
            <a:pPr marL="0" indent="0">
              <a:buNone/>
            </a:pPr>
            <a:r>
              <a:rPr lang="en-US" altLang="zh-CN" sz="2800" dirty="0"/>
              <a:t>	</a:t>
            </a:r>
            <a:r>
              <a:rPr lang="en-US" altLang="zh-CN" sz="2800" dirty="0" err="1"/>
              <a:t>ct</a:t>
            </a:r>
            <a:r>
              <a:rPr lang="en-US" altLang="zh-CN" sz="2800" dirty="0"/>
              <a:t>, count(*) </a:t>
            </a:r>
          </a:p>
          <a:p>
            <a:pPr marL="0" indent="0">
              <a:buNone/>
            </a:pPr>
            <a:r>
              <a:rPr lang="en-US" altLang="zh-CN" sz="2800" dirty="0"/>
              <a:t>From </a:t>
            </a:r>
          </a:p>
          <a:p>
            <a:pPr marL="0" indent="0">
              <a:buNone/>
            </a:pPr>
            <a:r>
              <a:rPr lang="en-US" altLang="zh-CN" sz="2800" dirty="0"/>
              <a:t>	</a:t>
            </a:r>
            <a:r>
              <a:rPr lang="en-US" altLang="zh-CN" sz="2800" dirty="0" err="1"/>
              <a:t>cite_count</a:t>
            </a:r>
            <a:endParaRPr lang="en-US" altLang="zh-CN" sz="2800" dirty="0"/>
          </a:p>
          <a:p>
            <a:pPr marL="0" indent="0">
              <a:buNone/>
            </a:pPr>
            <a:r>
              <a:rPr lang="en-US" altLang="zh-CN" sz="2800" dirty="0"/>
              <a:t>Group by </a:t>
            </a:r>
          </a:p>
          <a:p>
            <a:pPr marL="0" indent="0">
              <a:buNone/>
            </a:pPr>
            <a:r>
              <a:rPr lang="en-US" altLang="zh-CN" sz="2800" dirty="0"/>
              <a:t>	</a:t>
            </a:r>
            <a:r>
              <a:rPr lang="en-US" altLang="zh-CN" sz="2800" dirty="0" err="1"/>
              <a:t>ct</a:t>
            </a:r>
            <a:endParaRPr lang="en-US" altLang="zh-CN" sz="2800" dirty="0"/>
          </a:p>
          <a:p>
            <a:pPr marL="0" indent="0">
              <a:buNone/>
            </a:pPr>
            <a:r>
              <a:rPr lang="en-US" altLang="zh-CN" sz="3200" dirty="0"/>
              <a:t>	</a:t>
            </a:r>
            <a:endParaRPr lang="zh-CN" altLang="en-US" sz="3200" dirty="0"/>
          </a:p>
        </p:txBody>
      </p:sp>
    </p:spTree>
    <p:extLst>
      <p:ext uri="{BB962C8B-B14F-4D97-AF65-F5344CB8AC3E}">
        <p14:creationId xmlns:p14="http://schemas.microsoft.com/office/powerpoint/2010/main" val="1808397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834699"/>
            <a:ext cx="8305060" cy="6023301"/>
          </a:xfrm>
        </p:spPr>
        <p:txBody>
          <a:bodyPr>
            <a:normAutofit fontScale="85000" lnSpcReduction="20000"/>
          </a:bodyPr>
          <a:lstStyle/>
          <a:p>
            <a:pPr marL="274320" lvl="1" indent="-274320" algn="just">
              <a:lnSpc>
                <a:spcPct val="110000"/>
              </a:lnSpc>
              <a:spcBef>
                <a:spcPts val="580"/>
              </a:spcBef>
              <a:buClr>
                <a:schemeClr val="accent1"/>
              </a:buClr>
              <a:buNone/>
              <a:defRPr/>
            </a:pPr>
            <a:r>
              <a:rPr lang="zh-CN" altLang="en-US" sz="3100" b="1" dirty="0">
                <a:solidFill>
                  <a:srgbClr val="00B050"/>
                </a:solidFill>
                <a:latin typeface="Arial Narrow" pitchFamily="34" charset="0"/>
                <a:ea typeface="黑体" pitchFamily="2" charset="-122"/>
              </a:rPr>
              <a:t>专利被引次数直方图统计</a:t>
            </a:r>
            <a:endParaRPr lang="en-US" altLang="zh-CN" sz="3100" b="1" dirty="0">
              <a:solidFill>
                <a:srgbClr val="00B050"/>
              </a:solidFill>
              <a:latin typeface="Arial Narrow" pitchFamily="34" charset="0"/>
              <a:ea typeface="黑体" pitchFamily="2" charset="-122"/>
            </a:endParaRPr>
          </a:p>
          <a:p>
            <a:pPr algn="just">
              <a:buNone/>
            </a:pPr>
            <a:r>
              <a:rPr lang="zh-CN" altLang="en-US" sz="2400" dirty="0">
                <a:latin typeface="Arial Narrow" pitchFamily="34" charset="0"/>
                <a:ea typeface="黑体" pitchFamily="2" charset="-122"/>
              </a:rPr>
              <a:t>  目的：有的专利被引用一次，有的可能上百次，可以进行引用次数分布统计，最后可画出统计直方图</a:t>
            </a:r>
            <a:endParaRPr lang="en-US" altLang="zh-CN" sz="2400" dirty="0">
              <a:latin typeface="Arial Narrow" pitchFamily="34" charset="0"/>
              <a:ea typeface="黑体" pitchFamily="2" charset="-122"/>
            </a:endParaRPr>
          </a:p>
          <a:p>
            <a:pPr algn="just">
              <a:buNone/>
            </a:pPr>
            <a:r>
              <a:rPr lang="zh-CN" altLang="en-US" sz="2400" dirty="0">
                <a:latin typeface="Arial Narrow" pitchFamily="34" charset="0"/>
                <a:ea typeface="黑体" pitchFamily="2" charset="-122"/>
              </a:rPr>
              <a:t>  基本思想是：扫描刚才产生的被引次数统计数据，忽略每一行中的专利号，仅考虑右侧的被引次数，看每种被引次数分别有多少次出现</a:t>
            </a:r>
            <a:endParaRPr lang="en-US" altLang="zh-CN" sz="2400" dirty="0">
              <a:latin typeface="Arial Narrow" pitchFamily="34" charset="0"/>
              <a:ea typeface="黑体" pitchFamily="2" charset="-122"/>
            </a:endParaRPr>
          </a:p>
          <a:p>
            <a:pPr lvl="1" algn="just">
              <a:buNone/>
            </a:pPr>
            <a:endParaRPr lang="en-US" altLang="zh-CN" sz="2200" dirty="0">
              <a:latin typeface="Arial Narrow" pitchFamily="34" charset="0"/>
              <a:ea typeface="黑体" pitchFamily="2" charset="-122"/>
            </a:endParaRPr>
          </a:p>
          <a:p>
            <a:pPr lvl="1" algn="just">
              <a:buNone/>
            </a:pPr>
            <a:r>
              <a:rPr lang="en-US" altLang="zh-CN" sz="2200" dirty="0">
                <a:latin typeface="Arial Narrow" pitchFamily="34" charset="0"/>
                <a:ea typeface="黑体" pitchFamily="2" charset="-122"/>
              </a:rPr>
              <a:t>1 			2         	</a:t>
            </a:r>
            <a:r>
              <a:rPr lang="zh-CN" altLang="en-US" sz="2200" dirty="0">
                <a:latin typeface="Arial Narrow" pitchFamily="34" charset="0"/>
                <a:ea typeface="黑体" pitchFamily="2" charset="-122"/>
              </a:rPr>
              <a:t>（</a:t>
            </a:r>
            <a:r>
              <a:rPr lang="en-US" altLang="zh-CN" sz="2200" dirty="0">
                <a:latin typeface="Arial Narrow" pitchFamily="34" charset="0"/>
                <a:ea typeface="黑体" pitchFamily="2" charset="-122"/>
              </a:rPr>
              <a:t>2,1</a:t>
            </a:r>
            <a:r>
              <a:rPr lang="zh-CN" altLang="en-US" sz="2200" dirty="0">
                <a:latin typeface="Arial Narrow" pitchFamily="34" charset="0"/>
                <a:ea typeface="黑体" pitchFamily="2" charset="-122"/>
              </a:rPr>
              <a:t>）</a:t>
            </a:r>
            <a:r>
              <a:rPr lang="en-US" altLang="zh-CN" sz="2200" dirty="0">
                <a:latin typeface="Arial Narrow" pitchFamily="34" charset="0"/>
                <a:ea typeface="黑体" pitchFamily="2" charset="-122"/>
              </a:rPr>
              <a:t>			       </a:t>
            </a:r>
            <a:r>
              <a:rPr lang="zh-CN" altLang="en-US" sz="2200" dirty="0">
                <a:latin typeface="Arial Narrow" pitchFamily="34" charset="0"/>
                <a:ea typeface="黑体" pitchFamily="2" charset="-122"/>
              </a:rPr>
              <a:t>（</a:t>
            </a:r>
            <a:r>
              <a:rPr lang="en-US" altLang="zh-CN" sz="2200" dirty="0">
                <a:latin typeface="Arial Narrow" pitchFamily="34" charset="0"/>
                <a:ea typeface="黑体" pitchFamily="2" charset="-122"/>
              </a:rPr>
              <a:t>2,3</a:t>
            </a:r>
            <a:r>
              <a:rPr lang="zh-CN" altLang="en-US" sz="2200" dirty="0">
                <a:latin typeface="Arial Narrow" pitchFamily="34" charset="0"/>
                <a:ea typeface="黑体" pitchFamily="2" charset="-122"/>
              </a:rPr>
              <a:t>）</a:t>
            </a:r>
            <a:endParaRPr lang="en-US" altLang="zh-CN" sz="2200" dirty="0">
              <a:latin typeface="Arial Narrow" pitchFamily="34" charset="0"/>
              <a:ea typeface="黑体" pitchFamily="2" charset="-122"/>
            </a:endParaRPr>
          </a:p>
          <a:p>
            <a:pPr lvl="1" algn="just">
              <a:buNone/>
            </a:pPr>
            <a:r>
              <a:rPr lang="en-US" altLang="zh-CN" sz="2200" dirty="0">
                <a:latin typeface="Arial Narrow" pitchFamily="34" charset="0"/>
                <a:ea typeface="黑体" pitchFamily="2" charset="-122"/>
              </a:rPr>
              <a:t>10000 	1	</a:t>
            </a:r>
            <a:r>
              <a:rPr lang="zh-CN" altLang="en-US" sz="2200" dirty="0">
                <a:latin typeface="Arial Narrow" pitchFamily="34" charset="0"/>
                <a:ea typeface="黑体" pitchFamily="2" charset="-122"/>
              </a:rPr>
              <a:t>（</a:t>
            </a:r>
            <a:r>
              <a:rPr lang="en-US" altLang="zh-CN" sz="2200" dirty="0">
                <a:latin typeface="Arial Narrow" pitchFamily="34" charset="0"/>
                <a:ea typeface="黑体" pitchFamily="2" charset="-122"/>
              </a:rPr>
              <a:t>1,1</a:t>
            </a:r>
            <a:r>
              <a:rPr lang="zh-CN" altLang="en-US" sz="2200" dirty="0">
                <a:latin typeface="Arial Narrow" pitchFamily="34" charset="0"/>
                <a:ea typeface="黑体" pitchFamily="2" charset="-122"/>
              </a:rPr>
              <a:t>）</a:t>
            </a:r>
            <a:r>
              <a:rPr lang="en-US" altLang="zh-CN" sz="2200" dirty="0">
                <a:latin typeface="Arial Narrow" pitchFamily="34" charset="0"/>
                <a:ea typeface="黑体" pitchFamily="2" charset="-122"/>
              </a:rPr>
              <a:t>		       	       </a:t>
            </a:r>
            <a:r>
              <a:rPr lang="zh-CN" altLang="en-US" sz="2200" dirty="0">
                <a:latin typeface="Arial Narrow" pitchFamily="34" charset="0"/>
                <a:ea typeface="黑体" pitchFamily="2" charset="-122"/>
              </a:rPr>
              <a:t>（</a:t>
            </a:r>
            <a:r>
              <a:rPr lang="en-US" altLang="zh-CN" sz="2200" dirty="0">
                <a:latin typeface="Arial Narrow" pitchFamily="34" charset="0"/>
                <a:ea typeface="黑体" pitchFamily="2" charset="-122"/>
              </a:rPr>
              <a:t>1,9</a:t>
            </a:r>
            <a:r>
              <a:rPr lang="zh-CN" altLang="en-US" sz="2200" dirty="0">
                <a:latin typeface="Arial Narrow" pitchFamily="34" charset="0"/>
                <a:ea typeface="黑体" pitchFamily="2" charset="-122"/>
              </a:rPr>
              <a:t>）</a:t>
            </a:r>
            <a:endParaRPr lang="en-US" altLang="zh-CN" sz="2200" dirty="0">
              <a:latin typeface="Arial Narrow" pitchFamily="34" charset="0"/>
              <a:ea typeface="黑体" pitchFamily="2" charset="-122"/>
            </a:endParaRPr>
          </a:p>
          <a:p>
            <a:pPr lvl="1" algn="just">
              <a:buNone/>
            </a:pPr>
            <a:r>
              <a:rPr lang="en-US" altLang="zh-CN" sz="2200" dirty="0">
                <a:latin typeface="Arial Narrow" pitchFamily="34" charset="0"/>
                <a:ea typeface="黑体" pitchFamily="2" charset="-122"/>
              </a:rPr>
              <a:t>100000 	1	</a:t>
            </a:r>
            <a:r>
              <a:rPr lang="zh-CN" altLang="en-US" sz="2200" dirty="0">
                <a:latin typeface="Arial Narrow" pitchFamily="34" charset="0"/>
                <a:ea typeface="黑体" pitchFamily="2" charset="-122"/>
              </a:rPr>
              <a:t>（</a:t>
            </a:r>
            <a:r>
              <a:rPr lang="en-US" altLang="zh-CN" sz="2200" dirty="0">
                <a:latin typeface="Arial Narrow" pitchFamily="34" charset="0"/>
                <a:ea typeface="黑体" pitchFamily="2" charset="-122"/>
              </a:rPr>
              <a:t>1,1</a:t>
            </a:r>
            <a:r>
              <a:rPr lang="zh-CN" altLang="en-US" sz="2200" dirty="0">
                <a:latin typeface="Arial Narrow" pitchFamily="34" charset="0"/>
                <a:ea typeface="黑体" pitchFamily="2" charset="-122"/>
              </a:rPr>
              <a:t>）</a:t>
            </a:r>
            <a:endParaRPr lang="en-US" altLang="zh-CN" sz="2200" dirty="0">
              <a:latin typeface="Arial Narrow" pitchFamily="34" charset="0"/>
              <a:ea typeface="黑体" pitchFamily="2" charset="-122"/>
            </a:endParaRPr>
          </a:p>
          <a:p>
            <a:pPr lvl="1" algn="just">
              <a:buNone/>
            </a:pPr>
            <a:r>
              <a:rPr lang="en-US" altLang="zh-CN" sz="2200" dirty="0">
                <a:latin typeface="Arial Narrow" pitchFamily="34" charset="0"/>
                <a:ea typeface="黑体" pitchFamily="2" charset="-122"/>
              </a:rPr>
              <a:t>1000006 	1	</a:t>
            </a:r>
            <a:r>
              <a:rPr lang="zh-CN" altLang="en-US" sz="2200" dirty="0">
                <a:latin typeface="Arial Narrow" pitchFamily="34" charset="0"/>
                <a:ea typeface="黑体" pitchFamily="2" charset="-122"/>
              </a:rPr>
              <a:t> （</a:t>
            </a:r>
            <a:r>
              <a:rPr lang="en-US" altLang="zh-CN" sz="2200" dirty="0">
                <a:latin typeface="Arial Narrow" pitchFamily="34" charset="0"/>
                <a:ea typeface="黑体" pitchFamily="2" charset="-122"/>
              </a:rPr>
              <a:t>1,1</a:t>
            </a:r>
            <a:r>
              <a:rPr lang="zh-CN" altLang="en-US" sz="2200" dirty="0">
                <a:latin typeface="Arial Narrow" pitchFamily="34" charset="0"/>
                <a:ea typeface="黑体" pitchFamily="2" charset="-122"/>
              </a:rPr>
              <a:t>）</a:t>
            </a:r>
            <a:r>
              <a:rPr lang="en-US" altLang="zh-CN" sz="2200" dirty="0">
                <a:latin typeface="Arial Narrow" pitchFamily="34" charset="0"/>
                <a:ea typeface="黑体" pitchFamily="2" charset="-122"/>
              </a:rPr>
              <a:t>			       </a:t>
            </a:r>
            <a:r>
              <a:rPr lang="zh-CN" altLang="en-US" sz="2200" dirty="0">
                <a:latin typeface="Arial Narrow" pitchFamily="34" charset="0"/>
                <a:ea typeface="黑体" pitchFamily="2" charset="-122"/>
              </a:rPr>
              <a:t>（</a:t>
            </a:r>
            <a:r>
              <a:rPr lang="en-US" altLang="zh-CN" sz="2200" dirty="0">
                <a:latin typeface="Arial Narrow" pitchFamily="34" charset="0"/>
                <a:ea typeface="黑体" pitchFamily="2" charset="-122"/>
              </a:rPr>
              <a:t>3,1</a:t>
            </a:r>
            <a:r>
              <a:rPr lang="zh-CN" altLang="en-US" sz="2200" dirty="0">
                <a:latin typeface="Arial Narrow" pitchFamily="34" charset="0"/>
                <a:ea typeface="黑体" pitchFamily="2" charset="-122"/>
              </a:rPr>
              <a:t>）</a:t>
            </a:r>
            <a:endParaRPr lang="en-US" altLang="zh-CN" sz="2200" dirty="0">
              <a:latin typeface="Arial Narrow" pitchFamily="34" charset="0"/>
              <a:ea typeface="黑体" pitchFamily="2" charset="-122"/>
            </a:endParaRPr>
          </a:p>
          <a:p>
            <a:pPr lvl="1" algn="just">
              <a:buNone/>
            </a:pPr>
            <a:r>
              <a:rPr lang="en-US" altLang="zh-CN" sz="2200" dirty="0">
                <a:latin typeface="Arial Narrow" pitchFamily="34" charset="0"/>
                <a:ea typeface="黑体" pitchFamily="2" charset="-122"/>
              </a:rPr>
              <a:t>1000007 	1	</a:t>
            </a:r>
            <a:r>
              <a:rPr lang="zh-CN" altLang="en-US" sz="2200" dirty="0">
                <a:latin typeface="Arial Narrow" pitchFamily="34" charset="0"/>
                <a:ea typeface="黑体" pitchFamily="2" charset="-122"/>
              </a:rPr>
              <a:t> （</a:t>
            </a:r>
            <a:r>
              <a:rPr lang="en-US" altLang="zh-CN" sz="2200" dirty="0">
                <a:latin typeface="Arial Narrow" pitchFamily="34" charset="0"/>
                <a:ea typeface="黑体" pitchFamily="2" charset="-122"/>
              </a:rPr>
              <a:t>1,1</a:t>
            </a:r>
            <a:r>
              <a:rPr lang="zh-CN" altLang="en-US" sz="2200" dirty="0">
                <a:latin typeface="Arial Narrow" pitchFamily="34" charset="0"/>
                <a:ea typeface="黑体" pitchFamily="2" charset="-122"/>
              </a:rPr>
              <a:t>）</a:t>
            </a:r>
            <a:endParaRPr lang="en-US" altLang="zh-CN" sz="2200" dirty="0">
              <a:latin typeface="Arial Narrow" pitchFamily="34" charset="0"/>
              <a:ea typeface="黑体" pitchFamily="2" charset="-122"/>
            </a:endParaRPr>
          </a:p>
          <a:p>
            <a:pPr lvl="1" algn="just">
              <a:buNone/>
            </a:pPr>
            <a:r>
              <a:rPr lang="en-US" altLang="zh-CN" sz="2200" dirty="0">
                <a:latin typeface="Arial Narrow" pitchFamily="34" charset="0"/>
                <a:ea typeface="黑体" pitchFamily="2" charset="-122"/>
              </a:rPr>
              <a:t>1000011 	1	</a:t>
            </a:r>
            <a:r>
              <a:rPr lang="zh-CN" altLang="en-US" sz="2200" dirty="0">
                <a:latin typeface="Arial Narrow" pitchFamily="34" charset="0"/>
                <a:ea typeface="黑体" pitchFamily="2" charset="-122"/>
              </a:rPr>
              <a:t> （</a:t>
            </a:r>
            <a:r>
              <a:rPr lang="en-US" altLang="zh-CN" sz="2200" dirty="0">
                <a:latin typeface="Arial Narrow" pitchFamily="34" charset="0"/>
                <a:ea typeface="黑体" pitchFamily="2" charset="-122"/>
              </a:rPr>
              <a:t>1,1</a:t>
            </a:r>
            <a:r>
              <a:rPr lang="zh-CN" altLang="en-US" sz="2200" dirty="0">
                <a:latin typeface="Arial Narrow" pitchFamily="34" charset="0"/>
                <a:ea typeface="黑体" pitchFamily="2" charset="-122"/>
              </a:rPr>
              <a:t>）</a:t>
            </a:r>
            <a:endParaRPr lang="en-US" altLang="zh-CN" sz="2200" dirty="0">
              <a:latin typeface="Arial Narrow" pitchFamily="34" charset="0"/>
              <a:ea typeface="黑体" pitchFamily="2" charset="-122"/>
            </a:endParaRPr>
          </a:p>
          <a:p>
            <a:pPr lvl="1" algn="just">
              <a:buNone/>
            </a:pPr>
            <a:r>
              <a:rPr lang="en-US" altLang="zh-CN" sz="2200" dirty="0">
                <a:latin typeface="Arial Narrow" pitchFamily="34" charset="0"/>
                <a:ea typeface="黑体" pitchFamily="2" charset="-122"/>
              </a:rPr>
              <a:t>1000017 	1	</a:t>
            </a:r>
            <a:r>
              <a:rPr lang="zh-CN" altLang="en-US" sz="2200" dirty="0">
                <a:latin typeface="Arial Narrow" pitchFamily="34" charset="0"/>
                <a:ea typeface="黑体" pitchFamily="2" charset="-122"/>
              </a:rPr>
              <a:t> （</a:t>
            </a:r>
            <a:r>
              <a:rPr lang="en-US" altLang="zh-CN" sz="2200" dirty="0">
                <a:latin typeface="Arial Narrow" pitchFamily="34" charset="0"/>
                <a:ea typeface="黑体" pitchFamily="2" charset="-122"/>
              </a:rPr>
              <a:t>1,1</a:t>
            </a:r>
            <a:r>
              <a:rPr lang="zh-CN" altLang="en-US" sz="2200" dirty="0">
                <a:latin typeface="Arial Narrow" pitchFamily="34" charset="0"/>
                <a:ea typeface="黑体" pitchFamily="2" charset="-122"/>
              </a:rPr>
              <a:t>）</a:t>
            </a:r>
            <a:endParaRPr lang="en-US" altLang="zh-CN" sz="2200" dirty="0">
              <a:latin typeface="Arial Narrow" pitchFamily="34" charset="0"/>
              <a:ea typeface="黑体" pitchFamily="2" charset="-122"/>
            </a:endParaRPr>
          </a:p>
          <a:p>
            <a:pPr lvl="1" algn="just">
              <a:buNone/>
            </a:pPr>
            <a:r>
              <a:rPr lang="en-US" altLang="zh-CN" sz="2200" dirty="0">
                <a:latin typeface="Arial Narrow" pitchFamily="34" charset="0"/>
                <a:ea typeface="黑体" pitchFamily="2" charset="-122"/>
              </a:rPr>
              <a:t>1000026 	1	</a:t>
            </a:r>
            <a:r>
              <a:rPr lang="zh-CN" altLang="en-US" sz="2200" dirty="0">
                <a:latin typeface="Arial Narrow" pitchFamily="34" charset="0"/>
                <a:ea typeface="黑体" pitchFamily="2" charset="-122"/>
              </a:rPr>
              <a:t> （</a:t>
            </a:r>
            <a:r>
              <a:rPr lang="en-US" altLang="zh-CN" sz="2200" dirty="0">
                <a:latin typeface="Arial Narrow" pitchFamily="34" charset="0"/>
                <a:ea typeface="黑体" pitchFamily="2" charset="-122"/>
              </a:rPr>
              <a:t>1,1</a:t>
            </a:r>
            <a:r>
              <a:rPr lang="zh-CN" altLang="en-US" sz="2200" dirty="0">
                <a:latin typeface="Arial Narrow" pitchFamily="34" charset="0"/>
                <a:ea typeface="黑体" pitchFamily="2" charset="-122"/>
              </a:rPr>
              <a:t>）</a:t>
            </a:r>
            <a:endParaRPr lang="en-US" altLang="zh-CN" sz="2200" dirty="0">
              <a:latin typeface="Arial Narrow" pitchFamily="34" charset="0"/>
              <a:ea typeface="黑体" pitchFamily="2" charset="-122"/>
            </a:endParaRPr>
          </a:p>
          <a:p>
            <a:pPr lvl="1" algn="just">
              <a:buNone/>
            </a:pPr>
            <a:r>
              <a:rPr lang="en-US" altLang="zh-CN" sz="2200" dirty="0">
                <a:latin typeface="Arial Narrow" pitchFamily="34" charset="0"/>
                <a:ea typeface="黑体" pitchFamily="2" charset="-122"/>
              </a:rPr>
              <a:t>1000033 	2	</a:t>
            </a:r>
            <a:r>
              <a:rPr lang="zh-CN" altLang="en-US" sz="2200" dirty="0">
                <a:latin typeface="Arial Narrow" pitchFamily="34" charset="0"/>
                <a:ea typeface="黑体" pitchFamily="2" charset="-122"/>
              </a:rPr>
              <a:t> （</a:t>
            </a:r>
            <a:r>
              <a:rPr lang="en-US" altLang="zh-CN" sz="2200" dirty="0">
                <a:latin typeface="Arial Narrow" pitchFamily="34" charset="0"/>
                <a:ea typeface="黑体" pitchFamily="2" charset="-122"/>
              </a:rPr>
              <a:t>2,1</a:t>
            </a:r>
            <a:r>
              <a:rPr lang="zh-CN" altLang="en-US" sz="2200" dirty="0">
                <a:latin typeface="Arial Narrow" pitchFamily="34" charset="0"/>
                <a:ea typeface="黑体" pitchFamily="2" charset="-122"/>
              </a:rPr>
              <a:t>）</a:t>
            </a:r>
            <a:endParaRPr lang="en-US" altLang="zh-CN" sz="2200" dirty="0">
              <a:latin typeface="Arial Narrow" pitchFamily="34" charset="0"/>
              <a:ea typeface="黑体" pitchFamily="2" charset="-122"/>
            </a:endParaRPr>
          </a:p>
          <a:p>
            <a:pPr lvl="1" algn="just">
              <a:buNone/>
            </a:pPr>
            <a:r>
              <a:rPr lang="en-US" altLang="zh-CN" sz="2200" dirty="0">
                <a:latin typeface="Arial Narrow" pitchFamily="34" charset="0"/>
                <a:ea typeface="黑体" pitchFamily="2" charset="-122"/>
              </a:rPr>
              <a:t>1000043 	1	</a:t>
            </a:r>
            <a:r>
              <a:rPr lang="zh-CN" altLang="en-US" sz="2200" dirty="0">
                <a:latin typeface="Arial Narrow" pitchFamily="34" charset="0"/>
                <a:ea typeface="黑体" pitchFamily="2" charset="-122"/>
              </a:rPr>
              <a:t> （</a:t>
            </a:r>
            <a:r>
              <a:rPr lang="en-US" altLang="zh-CN" sz="2200" dirty="0">
                <a:latin typeface="Arial Narrow" pitchFamily="34" charset="0"/>
                <a:ea typeface="黑体" pitchFamily="2" charset="-122"/>
              </a:rPr>
              <a:t>1,1</a:t>
            </a:r>
            <a:r>
              <a:rPr lang="zh-CN" altLang="en-US" sz="2200" dirty="0">
                <a:latin typeface="Arial Narrow" pitchFamily="34" charset="0"/>
                <a:ea typeface="黑体" pitchFamily="2" charset="-122"/>
              </a:rPr>
              <a:t>）</a:t>
            </a:r>
            <a:endParaRPr lang="en-US" altLang="zh-CN" sz="2200" dirty="0">
              <a:latin typeface="Arial Narrow" pitchFamily="34" charset="0"/>
              <a:ea typeface="黑体" pitchFamily="2" charset="-122"/>
            </a:endParaRPr>
          </a:p>
          <a:p>
            <a:pPr lvl="1" algn="just">
              <a:buNone/>
            </a:pPr>
            <a:r>
              <a:rPr lang="en-US" altLang="zh-CN" sz="2200" dirty="0">
                <a:latin typeface="Arial Narrow" pitchFamily="34" charset="0"/>
                <a:ea typeface="黑体" pitchFamily="2" charset="-122"/>
              </a:rPr>
              <a:t>1000044 	2	</a:t>
            </a:r>
            <a:r>
              <a:rPr lang="zh-CN" altLang="en-US" sz="2200" dirty="0">
                <a:latin typeface="Arial Narrow" pitchFamily="34" charset="0"/>
                <a:ea typeface="黑体" pitchFamily="2" charset="-122"/>
              </a:rPr>
              <a:t> （</a:t>
            </a:r>
            <a:r>
              <a:rPr lang="en-US" altLang="zh-CN" sz="2200" dirty="0">
                <a:latin typeface="Arial Narrow" pitchFamily="34" charset="0"/>
                <a:ea typeface="黑体" pitchFamily="2" charset="-122"/>
              </a:rPr>
              <a:t>2,1</a:t>
            </a:r>
            <a:r>
              <a:rPr lang="zh-CN" altLang="en-US" sz="2200" dirty="0">
                <a:latin typeface="Arial Narrow" pitchFamily="34" charset="0"/>
                <a:ea typeface="黑体" pitchFamily="2" charset="-122"/>
              </a:rPr>
              <a:t>）</a:t>
            </a:r>
            <a:endParaRPr lang="en-US" altLang="zh-CN" sz="2200" dirty="0">
              <a:latin typeface="Arial Narrow" pitchFamily="34" charset="0"/>
              <a:ea typeface="黑体" pitchFamily="2" charset="-122"/>
            </a:endParaRPr>
          </a:p>
          <a:p>
            <a:pPr lvl="1" algn="just">
              <a:buNone/>
            </a:pPr>
            <a:r>
              <a:rPr lang="en-US" altLang="zh-CN" sz="2200" dirty="0">
                <a:latin typeface="Arial Narrow" pitchFamily="34" charset="0"/>
                <a:ea typeface="黑体" pitchFamily="2" charset="-122"/>
              </a:rPr>
              <a:t>1000045 	1	</a:t>
            </a:r>
            <a:r>
              <a:rPr lang="zh-CN" altLang="en-US" sz="2200" dirty="0">
                <a:latin typeface="Arial Narrow" pitchFamily="34" charset="0"/>
                <a:ea typeface="黑体" pitchFamily="2" charset="-122"/>
              </a:rPr>
              <a:t> （</a:t>
            </a:r>
            <a:r>
              <a:rPr lang="en-US" altLang="zh-CN" sz="2200" dirty="0">
                <a:latin typeface="Arial Narrow" pitchFamily="34" charset="0"/>
                <a:ea typeface="黑体" pitchFamily="2" charset="-122"/>
              </a:rPr>
              <a:t>1,1</a:t>
            </a:r>
            <a:r>
              <a:rPr lang="zh-CN" altLang="en-US" sz="2200" dirty="0">
                <a:latin typeface="Arial Narrow" pitchFamily="34" charset="0"/>
                <a:ea typeface="黑体" pitchFamily="2" charset="-122"/>
              </a:rPr>
              <a:t>）</a:t>
            </a:r>
            <a:endParaRPr lang="en-US" altLang="zh-CN" sz="2200" dirty="0">
              <a:latin typeface="Arial Narrow" pitchFamily="34" charset="0"/>
              <a:ea typeface="黑体" pitchFamily="2" charset="-122"/>
            </a:endParaRPr>
          </a:p>
          <a:p>
            <a:pPr lvl="1" algn="just">
              <a:buNone/>
            </a:pPr>
            <a:r>
              <a:rPr lang="en-US" altLang="zh-CN" sz="2200" dirty="0">
                <a:latin typeface="Arial Narrow" pitchFamily="34" charset="0"/>
                <a:ea typeface="黑体" pitchFamily="2" charset="-122"/>
              </a:rPr>
              <a:t>1000046 	3	</a:t>
            </a:r>
            <a:r>
              <a:rPr lang="zh-CN" altLang="en-US" sz="2800" dirty="0">
                <a:latin typeface="Arial Narrow" pitchFamily="34" charset="0"/>
                <a:ea typeface="黑体" pitchFamily="2" charset="-122"/>
              </a:rPr>
              <a:t> </a:t>
            </a:r>
            <a:r>
              <a:rPr lang="zh-CN" altLang="en-US" sz="2200" dirty="0">
                <a:latin typeface="Arial Narrow" pitchFamily="34" charset="0"/>
                <a:ea typeface="黑体" pitchFamily="2" charset="-122"/>
              </a:rPr>
              <a:t>（</a:t>
            </a:r>
            <a:r>
              <a:rPr lang="en-US" altLang="zh-CN" sz="2200" dirty="0">
                <a:latin typeface="Arial Narrow" pitchFamily="34" charset="0"/>
                <a:ea typeface="黑体" pitchFamily="2" charset="-122"/>
              </a:rPr>
              <a:t>3,1</a:t>
            </a:r>
            <a:r>
              <a:rPr lang="zh-CN" altLang="en-US" sz="2200" dirty="0">
                <a:latin typeface="Arial Narrow" pitchFamily="34" charset="0"/>
                <a:ea typeface="黑体" pitchFamily="2" charset="-122"/>
              </a:rPr>
              <a:t>）</a:t>
            </a:r>
            <a:endParaRPr lang="en-US" altLang="zh-CN" sz="2200" dirty="0">
              <a:latin typeface="Arial Narrow" pitchFamily="34" charset="0"/>
              <a:ea typeface="黑体" pitchFamily="2" charset="-122"/>
            </a:endParaRPr>
          </a:p>
        </p:txBody>
      </p:sp>
      <p:sp>
        <p:nvSpPr>
          <p:cNvPr id="5" name="Title 1"/>
          <p:cNvSpPr>
            <a:spLocks noGrp="1"/>
          </p:cNvSpPr>
          <p:nvPr>
            <p:ph type="title"/>
          </p:nvPr>
        </p:nvSpPr>
        <p:spPr>
          <a:xfrm>
            <a:off x="641978" y="2527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cxnSp>
        <p:nvCxnSpPr>
          <p:cNvPr id="6" name="Straight Connector 5"/>
          <p:cNvCxnSpPr/>
          <p:nvPr/>
        </p:nvCxnSpPr>
        <p:spPr>
          <a:xfrm>
            <a:off x="3987800" y="2794000"/>
            <a:ext cx="2286000" cy="158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975100" y="2794000"/>
            <a:ext cx="2298700" cy="223520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3695700" y="3048000"/>
            <a:ext cx="2819400" cy="233680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013200" y="3111500"/>
            <a:ext cx="2286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975100" y="3124200"/>
            <a:ext cx="2286000" cy="2197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987800" y="3124200"/>
            <a:ext cx="2298700" cy="25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987800" y="3124200"/>
            <a:ext cx="22733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4013200" y="3111500"/>
            <a:ext cx="227330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000500" y="3111500"/>
            <a:ext cx="2273300" cy="1092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4013200" y="3111500"/>
            <a:ext cx="2260600" cy="1397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4000500" y="3111500"/>
            <a:ext cx="2286000" cy="1663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flipH="1" flipV="1">
            <a:off x="3746500" y="3327400"/>
            <a:ext cx="2768600" cy="233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flipH="1" flipV="1">
            <a:off x="3848100" y="3746500"/>
            <a:ext cx="2540000" cy="2336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2893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834699"/>
            <a:ext cx="8559060" cy="5820101"/>
          </a:xfrm>
        </p:spPr>
        <p:txBody>
          <a:bodyPr>
            <a:normAutofit/>
          </a:bodyPr>
          <a:lstStyle/>
          <a:p>
            <a:pPr marL="274320" lvl="1" indent="-274320" algn="just">
              <a:lnSpc>
                <a:spcPct val="90000"/>
              </a:lnSpc>
              <a:spcBef>
                <a:spcPts val="580"/>
              </a:spcBef>
              <a:buClr>
                <a:schemeClr val="accent1"/>
              </a:buClr>
              <a:buNone/>
              <a:defRPr/>
            </a:pPr>
            <a:r>
              <a:rPr lang="zh-CN" altLang="en-US" sz="2600" b="1" dirty="0">
                <a:solidFill>
                  <a:srgbClr val="00B050"/>
                </a:solidFill>
                <a:latin typeface="Arial Narrow" pitchFamily="34" charset="0"/>
                <a:ea typeface="黑体" pitchFamily="2" charset="-122"/>
              </a:rPr>
              <a:t>专利被引次数直方图统计</a:t>
            </a:r>
            <a:endParaRPr lang="en-US" altLang="zh-CN" sz="2600" b="1" dirty="0">
              <a:solidFill>
                <a:srgbClr val="00B050"/>
              </a:solidFill>
              <a:latin typeface="Arial Narrow" pitchFamily="34" charset="0"/>
              <a:ea typeface="黑体" pitchFamily="2" charset="-122"/>
            </a:endParaRPr>
          </a:p>
          <a:p>
            <a:pPr algn="just"/>
            <a:r>
              <a:rPr lang="en-US" altLang="zh-CN" sz="2800" dirty="0">
                <a:solidFill>
                  <a:srgbClr val="C00000"/>
                </a:solidFill>
                <a:latin typeface="Arial Narrow" pitchFamily="34" charset="0"/>
                <a:ea typeface="黑体" pitchFamily="2" charset="-122"/>
              </a:rPr>
              <a:t>Map Class</a:t>
            </a:r>
          </a:p>
          <a:p>
            <a:pPr algn="just">
              <a:buNone/>
            </a:pPr>
            <a:r>
              <a:rPr lang="en-US" altLang="zh-CN" sz="2000" dirty="0">
                <a:latin typeface="Arial Narrow" pitchFamily="34" charset="0"/>
                <a:ea typeface="黑体" pitchFamily="2" charset="-122"/>
              </a:rPr>
              <a:t>public static class </a:t>
            </a:r>
            <a:r>
              <a:rPr lang="en-US" altLang="zh-CN" sz="2000" dirty="0" err="1">
                <a:solidFill>
                  <a:srgbClr val="C00000"/>
                </a:solidFill>
                <a:latin typeface="Arial Narrow" pitchFamily="34" charset="0"/>
                <a:ea typeface="黑体" pitchFamily="2" charset="-122"/>
              </a:rPr>
              <a:t>MapClass</a:t>
            </a:r>
            <a:r>
              <a:rPr lang="en-US" altLang="zh-CN" sz="2000" dirty="0">
                <a:latin typeface="Arial Narrow" pitchFamily="34" charset="0"/>
                <a:ea typeface="黑体" pitchFamily="2" charset="-122"/>
              </a:rPr>
              <a:t> extends </a:t>
            </a:r>
            <a:r>
              <a:rPr lang="en-US" altLang="zh-CN" sz="2000" dirty="0" err="1">
                <a:latin typeface="Arial Narrow" pitchFamily="34" charset="0"/>
                <a:ea typeface="黑体" pitchFamily="2" charset="-122"/>
              </a:rPr>
              <a:t>Mapper</a:t>
            </a:r>
            <a:r>
              <a:rPr lang="en-US" altLang="zh-CN" sz="2000" dirty="0">
                <a:latin typeface="Arial Narrow" pitchFamily="34" charset="0"/>
                <a:ea typeface="黑体" pitchFamily="2" charset="-122"/>
              </a:rPr>
              <a:t>&lt;Text, Text, </a:t>
            </a:r>
            <a:r>
              <a:rPr lang="en-US" altLang="zh-CN" sz="2000" dirty="0" err="1">
                <a:latin typeface="Arial Narrow" pitchFamily="34" charset="0"/>
                <a:ea typeface="黑体" pitchFamily="2" charset="-122"/>
              </a:rPr>
              <a:t>LongWritable</a:t>
            </a:r>
            <a:r>
              <a:rPr lang="en-US" altLang="zh-CN" sz="2000" dirty="0">
                <a:latin typeface="Arial Narrow" pitchFamily="34" charset="0"/>
                <a:ea typeface="黑体" pitchFamily="2" charset="-122"/>
              </a:rPr>
              <a:t>, </a:t>
            </a:r>
            <a:r>
              <a:rPr lang="en-US" altLang="zh-CN" sz="2000" dirty="0" err="1">
                <a:latin typeface="Arial Narrow" pitchFamily="34" charset="0"/>
                <a:ea typeface="黑体" pitchFamily="2" charset="-122"/>
              </a:rPr>
              <a:t>LongWritable</a:t>
            </a:r>
            <a:r>
              <a:rPr lang="en-US" altLang="zh-CN" sz="2000" dirty="0">
                <a:latin typeface="Arial Narrow" pitchFamily="34" charset="0"/>
                <a:ea typeface="黑体" pitchFamily="2" charset="-122"/>
              </a:rPr>
              <a:t>&gt; </a:t>
            </a:r>
          </a:p>
          <a:p>
            <a:pPr algn="just">
              <a:buNone/>
            </a:pPr>
            <a:r>
              <a:rPr lang="en-US" altLang="zh-CN" sz="2000" dirty="0">
                <a:latin typeface="Arial Narrow" pitchFamily="34" charset="0"/>
                <a:ea typeface="黑体" pitchFamily="2" charset="-122"/>
              </a:rPr>
              <a:t>{</a:t>
            </a:r>
          </a:p>
          <a:p>
            <a:pPr algn="just">
              <a:buNone/>
            </a:pPr>
            <a:r>
              <a:rPr lang="en-US" altLang="zh-CN" sz="2000" dirty="0">
                <a:latin typeface="Arial Narrow" pitchFamily="34" charset="0"/>
                <a:ea typeface="黑体" pitchFamily="2" charset="-122"/>
              </a:rPr>
              <a:t>	private final static </a:t>
            </a:r>
            <a:r>
              <a:rPr lang="en-US" altLang="zh-CN" sz="2000" dirty="0" err="1">
                <a:latin typeface="Arial Narrow" pitchFamily="34" charset="0"/>
                <a:ea typeface="黑体" pitchFamily="2" charset="-122"/>
              </a:rPr>
              <a:t>IntWritable</a:t>
            </a:r>
            <a:r>
              <a:rPr lang="en-US" altLang="zh-CN" sz="2000" dirty="0">
                <a:latin typeface="Arial Narrow" pitchFamily="34" charset="0"/>
                <a:ea typeface="黑体" pitchFamily="2" charset="-122"/>
              </a:rPr>
              <a:t> </a:t>
            </a:r>
            <a:r>
              <a:rPr lang="en-US" altLang="zh-CN" sz="2000" dirty="0" err="1">
                <a:latin typeface="Arial Narrow" pitchFamily="34" charset="0"/>
                <a:ea typeface="黑体" pitchFamily="2" charset="-122"/>
              </a:rPr>
              <a:t>uno</a:t>
            </a:r>
            <a:r>
              <a:rPr lang="en-US" altLang="zh-CN" sz="2000" dirty="0">
                <a:latin typeface="Arial Narrow" pitchFamily="34" charset="0"/>
                <a:ea typeface="黑体" pitchFamily="2" charset="-122"/>
              </a:rPr>
              <a:t> = new </a:t>
            </a:r>
            <a:r>
              <a:rPr lang="en-US" altLang="zh-CN" sz="2000" dirty="0" err="1">
                <a:latin typeface="Arial Narrow" pitchFamily="34" charset="0"/>
                <a:ea typeface="黑体" pitchFamily="2" charset="-122"/>
              </a:rPr>
              <a:t>IntWritable</a:t>
            </a:r>
            <a:r>
              <a:rPr lang="en-US" altLang="zh-CN" sz="2000" dirty="0">
                <a:latin typeface="Arial Narrow" pitchFamily="34" charset="0"/>
                <a:ea typeface="黑体" pitchFamily="2" charset="-122"/>
              </a:rPr>
              <a:t>(1);</a:t>
            </a:r>
          </a:p>
          <a:p>
            <a:pPr algn="just">
              <a:buNone/>
            </a:pPr>
            <a:r>
              <a:rPr lang="en-US" altLang="zh-CN" sz="2000" dirty="0">
                <a:latin typeface="Arial Narrow" pitchFamily="34" charset="0"/>
                <a:ea typeface="黑体" pitchFamily="2" charset="-122"/>
              </a:rPr>
              <a:t>	private </a:t>
            </a:r>
            <a:r>
              <a:rPr lang="en-US" altLang="zh-CN" sz="2000" dirty="0" err="1">
                <a:latin typeface="Arial Narrow" pitchFamily="34" charset="0"/>
                <a:ea typeface="黑体" pitchFamily="2" charset="-122"/>
              </a:rPr>
              <a:t>IntWritable</a:t>
            </a:r>
            <a:r>
              <a:rPr lang="en-US" altLang="zh-CN" sz="2000" dirty="0">
                <a:latin typeface="Arial Narrow" pitchFamily="34" charset="0"/>
                <a:ea typeface="黑体" pitchFamily="2" charset="-122"/>
              </a:rPr>
              <a:t> </a:t>
            </a:r>
            <a:r>
              <a:rPr lang="en-US" altLang="zh-CN" sz="2000" dirty="0" err="1">
                <a:latin typeface="Arial Narrow" pitchFamily="34" charset="0"/>
                <a:ea typeface="黑体" pitchFamily="2" charset="-122"/>
              </a:rPr>
              <a:t>citationCount</a:t>
            </a:r>
            <a:r>
              <a:rPr lang="en-US" altLang="zh-CN" sz="2000" dirty="0">
                <a:latin typeface="Arial Narrow" pitchFamily="34" charset="0"/>
                <a:ea typeface="黑体" pitchFamily="2" charset="-122"/>
              </a:rPr>
              <a:t> = new </a:t>
            </a:r>
            <a:r>
              <a:rPr lang="en-US" altLang="zh-CN" sz="2000" dirty="0" err="1">
                <a:latin typeface="Arial Narrow" pitchFamily="34" charset="0"/>
                <a:ea typeface="黑体" pitchFamily="2" charset="-122"/>
              </a:rPr>
              <a:t>IntWritable</a:t>
            </a:r>
            <a:r>
              <a:rPr lang="en-US" altLang="zh-CN" sz="2000" dirty="0">
                <a:latin typeface="Arial Narrow" pitchFamily="34" charset="0"/>
                <a:ea typeface="黑体" pitchFamily="2" charset="-122"/>
              </a:rPr>
              <a:t>();</a:t>
            </a:r>
          </a:p>
          <a:p>
            <a:pPr algn="just">
              <a:buNone/>
            </a:pPr>
            <a:r>
              <a:rPr lang="en-US" altLang="zh-CN" sz="2000" dirty="0">
                <a:latin typeface="Arial Narrow" pitchFamily="34" charset="0"/>
                <a:ea typeface="黑体" pitchFamily="2" charset="-122"/>
              </a:rPr>
              <a:t>	</a:t>
            </a:r>
            <a:r>
              <a:rPr lang="en-US" altLang="zh-CN" sz="2000" dirty="0">
                <a:solidFill>
                  <a:srgbClr val="0066FF"/>
                </a:solidFill>
                <a:latin typeface="Arial Narrow" pitchFamily="34" charset="0"/>
                <a:ea typeface="黑体" pitchFamily="2" charset="-122"/>
              </a:rPr>
              <a:t>public void map(Text key, Text value, Context </a:t>
            </a:r>
            <a:r>
              <a:rPr lang="en-US" altLang="zh-CN" sz="2000" dirty="0" err="1">
                <a:solidFill>
                  <a:srgbClr val="0066FF"/>
                </a:solidFill>
                <a:latin typeface="Arial Narrow" pitchFamily="34" charset="0"/>
                <a:ea typeface="黑体" pitchFamily="2" charset="-122"/>
              </a:rPr>
              <a:t>context</a:t>
            </a:r>
            <a:r>
              <a:rPr lang="en-US" altLang="zh-CN" sz="2000" dirty="0">
                <a:solidFill>
                  <a:srgbClr val="0066FF"/>
                </a:solidFill>
                <a:latin typeface="Arial Narrow" pitchFamily="34" charset="0"/>
                <a:ea typeface="黑体" pitchFamily="2" charset="-122"/>
              </a:rPr>
              <a:t>)</a:t>
            </a:r>
          </a:p>
          <a:p>
            <a:pPr algn="just">
              <a:buNone/>
            </a:pPr>
            <a:r>
              <a:rPr lang="en-US" altLang="zh-CN" sz="2000" dirty="0">
                <a:latin typeface="Arial Narrow" pitchFamily="34" charset="0"/>
                <a:ea typeface="黑体" pitchFamily="2" charset="-122"/>
              </a:rPr>
              <a:t>			throws </a:t>
            </a:r>
            <a:r>
              <a:rPr lang="en-US" altLang="zh-CN" sz="2000" dirty="0" err="1">
                <a:latin typeface="Arial Narrow" pitchFamily="34" charset="0"/>
                <a:ea typeface="黑体" pitchFamily="2" charset="-122"/>
              </a:rPr>
              <a:t>IOException</a:t>
            </a:r>
            <a:r>
              <a:rPr lang="en-US" altLang="zh-CN" sz="2000" dirty="0">
                <a:latin typeface="Arial Narrow" pitchFamily="34" charset="0"/>
                <a:ea typeface="黑体" pitchFamily="2" charset="-122"/>
              </a:rPr>
              <a:t>, </a:t>
            </a:r>
            <a:r>
              <a:rPr lang="en-US" altLang="zh-CN" sz="2000" dirty="0" err="1">
                <a:latin typeface="Arial Narrow" pitchFamily="34" charset="0"/>
                <a:ea typeface="黑体" pitchFamily="2" charset="-122"/>
              </a:rPr>
              <a:t>InterruptedException</a:t>
            </a:r>
            <a:r>
              <a:rPr lang="en-US" altLang="zh-CN" sz="2000" dirty="0">
                <a:latin typeface="Arial Narrow" pitchFamily="34" charset="0"/>
                <a:ea typeface="黑体" pitchFamily="2" charset="-122"/>
              </a:rPr>
              <a:t> </a:t>
            </a:r>
          </a:p>
          <a:p>
            <a:pPr algn="just">
              <a:buNone/>
            </a:pPr>
            <a:r>
              <a:rPr lang="en-US" altLang="zh-CN" sz="2000" dirty="0">
                <a:latin typeface="Arial Narrow" pitchFamily="34" charset="0"/>
                <a:ea typeface="黑体" pitchFamily="2" charset="-122"/>
              </a:rPr>
              <a:t>	{</a:t>
            </a:r>
          </a:p>
          <a:p>
            <a:pPr algn="just">
              <a:buNone/>
            </a:pPr>
            <a:r>
              <a:rPr lang="en-US" altLang="zh-CN" sz="2000" dirty="0">
                <a:latin typeface="Arial Narrow" pitchFamily="34" charset="0"/>
                <a:ea typeface="黑体" pitchFamily="2" charset="-122"/>
              </a:rPr>
              <a:t>		</a:t>
            </a:r>
            <a:r>
              <a:rPr lang="en-US" altLang="zh-CN" sz="2000" dirty="0" err="1">
                <a:latin typeface="Arial Narrow" pitchFamily="34" charset="0"/>
                <a:ea typeface="黑体" pitchFamily="2" charset="-122"/>
              </a:rPr>
              <a:t>citationCount.set</a:t>
            </a:r>
            <a:r>
              <a:rPr lang="en-US" altLang="zh-CN" sz="2000" dirty="0">
                <a:latin typeface="Arial Narrow" pitchFamily="34" charset="0"/>
                <a:ea typeface="黑体" pitchFamily="2" charset="-122"/>
              </a:rPr>
              <a:t>(</a:t>
            </a:r>
            <a:r>
              <a:rPr lang="en-US" altLang="zh-CN" sz="2000" dirty="0" err="1">
                <a:latin typeface="Arial Narrow" pitchFamily="34" charset="0"/>
                <a:ea typeface="黑体" pitchFamily="2" charset="-122"/>
              </a:rPr>
              <a:t>Integer.parseInt</a:t>
            </a:r>
            <a:r>
              <a:rPr lang="en-US" altLang="zh-CN" sz="2000" dirty="0">
                <a:latin typeface="Arial Narrow" pitchFamily="34" charset="0"/>
                <a:ea typeface="黑体" pitchFamily="2" charset="-122"/>
              </a:rPr>
              <a:t>(</a:t>
            </a:r>
            <a:r>
              <a:rPr lang="en-US" altLang="zh-CN" sz="2000" dirty="0" err="1">
                <a:latin typeface="Arial Narrow" pitchFamily="34" charset="0"/>
                <a:ea typeface="黑体" pitchFamily="2" charset="-122"/>
              </a:rPr>
              <a:t>value.toString</a:t>
            </a:r>
            <a:r>
              <a:rPr lang="en-US" altLang="zh-CN" sz="2000" dirty="0">
                <a:latin typeface="Arial Narrow" pitchFamily="34" charset="0"/>
                <a:ea typeface="黑体" pitchFamily="2" charset="-122"/>
              </a:rPr>
              <a:t>()));</a:t>
            </a:r>
          </a:p>
          <a:p>
            <a:pPr algn="just">
              <a:buNone/>
            </a:pPr>
            <a:r>
              <a:rPr lang="en-US" altLang="zh-CN" sz="2000" dirty="0">
                <a:latin typeface="Arial Narrow" pitchFamily="34" charset="0"/>
                <a:ea typeface="黑体" pitchFamily="2" charset="-122"/>
              </a:rPr>
              <a:t>		</a:t>
            </a:r>
            <a:r>
              <a:rPr lang="en-US" altLang="zh-CN" sz="2000" dirty="0" err="1">
                <a:latin typeface="Arial Narrow" pitchFamily="34" charset="0"/>
                <a:ea typeface="黑体" pitchFamily="2" charset="-122"/>
              </a:rPr>
              <a:t>context.write</a:t>
            </a:r>
            <a:r>
              <a:rPr lang="en-US" altLang="zh-CN" sz="2000" dirty="0">
                <a:latin typeface="Arial Narrow" pitchFamily="34" charset="0"/>
                <a:ea typeface="黑体" pitchFamily="2" charset="-122"/>
              </a:rPr>
              <a:t> (</a:t>
            </a:r>
            <a:r>
              <a:rPr lang="en-US" altLang="zh-CN" sz="2000" dirty="0" err="1">
                <a:latin typeface="Arial Narrow" pitchFamily="34" charset="0"/>
                <a:ea typeface="黑体" pitchFamily="2" charset="-122"/>
              </a:rPr>
              <a:t>citationCount</a:t>
            </a:r>
            <a:r>
              <a:rPr lang="en-US" altLang="zh-CN" sz="2000" dirty="0">
                <a:latin typeface="Arial Narrow" pitchFamily="34" charset="0"/>
                <a:ea typeface="黑体" pitchFamily="2" charset="-122"/>
              </a:rPr>
              <a:t>, </a:t>
            </a:r>
            <a:r>
              <a:rPr lang="en-US" altLang="zh-CN" sz="2000" dirty="0" err="1">
                <a:latin typeface="Arial Narrow" pitchFamily="34" charset="0"/>
                <a:ea typeface="黑体" pitchFamily="2" charset="-122"/>
              </a:rPr>
              <a:t>uno</a:t>
            </a:r>
            <a:r>
              <a:rPr lang="en-US" altLang="zh-CN" sz="2000" dirty="0">
                <a:latin typeface="Arial Narrow" pitchFamily="34" charset="0"/>
                <a:ea typeface="黑体" pitchFamily="2" charset="-122"/>
              </a:rPr>
              <a:t>);</a:t>
            </a:r>
          </a:p>
          <a:p>
            <a:pPr algn="just">
              <a:buNone/>
            </a:pPr>
            <a:r>
              <a:rPr lang="en-US" altLang="zh-CN" sz="2000" dirty="0">
                <a:latin typeface="Arial Narrow" pitchFamily="34" charset="0"/>
                <a:ea typeface="黑体" pitchFamily="2" charset="-122"/>
              </a:rPr>
              <a:t>     }</a:t>
            </a:r>
          </a:p>
          <a:p>
            <a:pPr algn="just">
              <a:buNone/>
            </a:pPr>
            <a:r>
              <a:rPr lang="en-US" altLang="zh-CN" sz="2000" dirty="0">
                <a:latin typeface="Arial Narrow" pitchFamily="34" charset="0"/>
                <a:ea typeface="黑体" pitchFamily="2" charset="-122"/>
              </a:rPr>
              <a:t>}</a:t>
            </a:r>
            <a:r>
              <a:rPr lang="en-US" altLang="zh-CN" sz="2800" dirty="0">
                <a:solidFill>
                  <a:srgbClr val="0066FF"/>
                </a:solidFill>
                <a:latin typeface="Arial Narrow" pitchFamily="34" charset="0"/>
                <a:ea typeface="黑体" pitchFamily="2" charset="-122"/>
              </a:rPr>
              <a:t> </a:t>
            </a:r>
            <a:endParaRPr lang="en-US" altLang="zh-CN" sz="2600" dirty="0">
              <a:solidFill>
                <a:srgbClr val="33CC33"/>
              </a:solidFill>
              <a:latin typeface="Arial Narrow" pitchFamily="34" charset="0"/>
              <a:ea typeface="黑体" pitchFamily="2" charset="-122"/>
            </a:endParaRPr>
          </a:p>
        </p:txBody>
      </p:sp>
      <p:sp>
        <p:nvSpPr>
          <p:cNvPr id="5" name="Title 1"/>
          <p:cNvSpPr>
            <a:spLocks noGrp="1"/>
          </p:cNvSpPr>
          <p:nvPr>
            <p:ph type="title"/>
          </p:nvPr>
        </p:nvSpPr>
        <p:spPr>
          <a:xfrm>
            <a:off x="641978" y="2527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sp>
        <p:nvSpPr>
          <p:cNvPr id="4" name="Rectangular Callout 3"/>
          <p:cNvSpPr/>
          <p:nvPr/>
        </p:nvSpPr>
        <p:spPr>
          <a:xfrm>
            <a:off x="2286000" y="5676900"/>
            <a:ext cx="1752600" cy="469900"/>
          </a:xfrm>
          <a:prstGeom prst="wedgeRectCallout">
            <a:avLst>
              <a:gd name="adj1" fmla="val 13950"/>
              <a:gd name="adj2" fmla="val -14557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被引次数</a:t>
            </a:r>
          </a:p>
        </p:txBody>
      </p:sp>
      <p:sp>
        <p:nvSpPr>
          <p:cNvPr id="6" name="Rectangular Callout 5"/>
          <p:cNvSpPr/>
          <p:nvPr/>
        </p:nvSpPr>
        <p:spPr>
          <a:xfrm>
            <a:off x="4800600" y="5626100"/>
            <a:ext cx="1752600" cy="469900"/>
          </a:xfrm>
          <a:prstGeom prst="wedgeRectCallout">
            <a:avLst>
              <a:gd name="adj1" fmla="val -71557"/>
              <a:gd name="adj2" fmla="val -14016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出现</a:t>
            </a:r>
            <a:r>
              <a:rPr lang="en-US" altLang="zh-CN" sz="2000" dirty="0">
                <a:solidFill>
                  <a:schemeClr val="tx1"/>
                </a:solidFill>
              </a:rPr>
              <a:t>1</a:t>
            </a:r>
            <a:r>
              <a:rPr lang="zh-CN" altLang="en-US" sz="2000" dirty="0">
                <a:solidFill>
                  <a:schemeClr val="tx1"/>
                </a:solidFill>
              </a:rPr>
              <a:t>次</a:t>
            </a:r>
          </a:p>
        </p:txBody>
      </p:sp>
    </p:spTree>
    <p:extLst>
      <p:ext uri="{BB962C8B-B14F-4D97-AF65-F5344CB8AC3E}">
        <p14:creationId xmlns:p14="http://schemas.microsoft.com/office/powerpoint/2010/main" val="2091442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834699"/>
            <a:ext cx="8305060" cy="5820101"/>
          </a:xfrm>
        </p:spPr>
        <p:txBody>
          <a:bodyPr>
            <a:normAutofit/>
          </a:bodyPr>
          <a:lstStyle/>
          <a:p>
            <a:pPr marL="274320" lvl="1" indent="-274320" algn="just">
              <a:lnSpc>
                <a:spcPct val="90000"/>
              </a:lnSpc>
              <a:spcBef>
                <a:spcPts val="580"/>
              </a:spcBef>
              <a:buClr>
                <a:schemeClr val="accent1"/>
              </a:buClr>
              <a:buNone/>
              <a:defRPr/>
            </a:pPr>
            <a:r>
              <a:rPr lang="zh-CN" altLang="en-US" sz="2600" b="1" dirty="0">
                <a:solidFill>
                  <a:srgbClr val="00B050"/>
                </a:solidFill>
                <a:latin typeface="Arial Narrow" pitchFamily="34" charset="0"/>
                <a:ea typeface="黑体" pitchFamily="2" charset="-122"/>
              </a:rPr>
              <a:t>专利被引次数直方图统计</a:t>
            </a:r>
            <a:endParaRPr lang="en-US" altLang="zh-CN" sz="2600" b="1" dirty="0">
              <a:solidFill>
                <a:srgbClr val="00B050"/>
              </a:solidFill>
              <a:latin typeface="Arial Narrow" pitchFamily="34" charset="0"/>
              <a:ea typeface="黑体" pitchFamily="2" charset="-122"/>
            </a:endParaRPr>
          </a:p>
          <a:p>
            <a:pPr algn="just"/>
            <a:r>
              <a:rPr lang="en-US" altLang="zh-CN" sz="2800" dirty="0">
                <a:solidFill>
                  <a:srgbClr val="C00000"/>
                </a:solidFill>
                <a:latin typeface="Arial Narrow" pitchFamily="34" charset="0"/>
                <a:ea typeface="黑体" pitchFamily="2" charset="-122"/>
              </a:rPr>
              <a:t>Reduce Class</a:t>
            </a:r>
          </a:p>
          <a:p>
            <a:pPr algn="just">
              <a:buNone/>
            </a:pPr>
            <a:r>
              <a:rPr lang="en-US" altLang="zh-CN" sz="2000" dirty="0">
                <a:latin typeface="Arial Narrow" pitchFamily="34" charset="0"/>
                <a:ea typeface="黑体" pitchFamily="2" charset="-122"/>
              </a:rPr>
              <a:t>public static class </a:t>
            </a:r>
            <a:r>
              <a:rPr lang="en-US" altLang="zh-CN" sz="2000" dirty="0" err="1">
                <a:solidFill>
                  <a:srgbClr val="C00000"/>
                </a:solidFill>
                <a:latin typeface="Arial Narrow" pitchFamily="34" charset="0"/>
                <a:ea typeface="黑体" pitchFamily="2" charset="-122"/>
              </a:rPr>
              <a:t>ReduceClass</a:t>
            </a:r>
            <a:r>
              <a:rPr lang="en-US" altLang="zh-CN" sz="2000" dirty="0">
                <a:latin typeface="Arial Narrow" pitchFamily="34" charset="0"/>
                <a:ea typeface="黑体" pitchFamily="2" charset="-122"/>
              </a:rPr>
              <a:t> extends Reducer</a:t>
            </a:r>
          </a:p>
          <a:p>
            <a:pPr algn="just">
              <a:buNone/>
            </a:pPr>
            <a:r>
              <a:rPr lang="en-US" altLang="zh-CN" sz="2000" dirty="0">
                <a:latin typeface="Arial Narrow" pitchFamily="34" charset="0"/>
                <a:ea typeface="黑体" pitchFamily="2" charset="-122"/>
              </a:rPr>
              <a:t>			&lt; </a:t>
            </a:r>
            <a:r>
              <a:rPr lang="en-US" altLang="zh-CN" sz="2000" dirty="0" err="1">
                <a:latin typeface="Arial Narrow" pitchFamily="34" charset="0"/>
                <a:ea typeface="黑体" pitchFamily="2" charset="-122"/>
              </a:rPr>
              <a:t>IntWritable,IntWritable,IntWritable,IntWritable</a:t>
            </a:r>
            <a:r>
              <a:rPr lang="en-US" altLang="zh-CN" sz="2000" dirty="0">
                <a:latin typeface="Arial Narrow" pitchFamily="34" charset="0"/>
                <a:ea typeface="黑体" pitchFamily="2" charset="-122"/>
              </a:rPr>
              <a:t> &gt; </a:t>
            </a:r>
          </a:p>
          <a:p>
            <a:pPr algn="just">
              <a:buNone/>
            </a:pPr>
            <a:r>
              <a:rPr lang="en-US" altLang="zh-CN" sz="2000" dirty="0">
                <a:latin typeface="Arial Narrow" pitchFamily="34" charset="0"/>
                <a:ea typeface="黑体" pitchFamily="2" charset="-122"/>
              </a:rPr>
              <a:t>{</a:t>
            </a:r>
          </a:p>
          <a:p>
            <a:pPr algn="just">
              <a:buNone/>
            </a:pPr>
            <a:r>
              <a:rPr lang="en-US" altLang="zh-CN" sz="2000" dirty="0">
                <a:latin typeface="Arial Narrow" pitchFamily="34" charset="0"/>
                <a:ea typeface="黑体" pitchFamily="2" charset="-122"/>
              </a:rPr>
              <a:t>	</a:t>
            </a:r>
            <a:r>
              <a:rPr lang="en-US" altLang="zh-CN" sz="2000" dirty="0">
                <a:solidFill>
                  <a:srgbClr val="0066FF"/>
                </a:solidFill>
                <a:latin typeface="Arial Narrow" pitchFamily="34" charset="0"/>
                <a:ea typeface="黑体" pitchFamily="2" charset="-122"/>
              </a:rPr>
              <a:t>public void reduce(</a:t>
            </a:r>
            <a:r>
              <a:rPr lang="en-US" altLang="zh-CN" sz="2000" dirty="0" err="1">
                <a:solidFill>
                  <a:srgbClr val="0066FF"/>
                </a:solidFill>
                <a:latin typeface="Arial Narrow" pitchFamily="34" charset="0"/>
                <a:ea typeface="黑体" pitchFamily="2" charset="-122"/>
              </a:rPr>
              <a:t>IntWritable</a:t>
            </a:r>
            <a:r>
              <a:rPr lang="en-US" altLang="zh-CN" sz="2000" dirty="0">
                <a:solidFill>
                  <a:srgbClr val="0066FF"/>
                </a:solidFill>
                <a:latin typeface="Arial Narrow" pitchFamily="34" charset="0"/>
                <a:ea typeface="黑体" pitchFamily="2" charset="-122"/>
              </a:rPr>
              <a:t> key, </a:t>
            </a:r>
            <a:r>
              <a:rPr lang="en-US" altLang="zh-CN" sz="2000" dirty="0" err="1">
                <a:solidFill>
                  <a:srgbClr val="0066FF"/>
                </a:solidFill>
                <a:latin typeface="Arial Narrow" pitchFamily="34" charset="0"/>
                <a:ea typeface="黑体" pitchFamily="2" charset="-122"/>
              </a:rPr>
              <a:t>Iterable</a:t>
            </a:r>
            <a:r>
              <a:rPr lang="en-US" altLang="zh-CN" sz="2000" dirty="0">
                <a:solidFill>
                  <a:srgbClr val="0066FF"/>
                </a:solidFill>
                <a:latin typeface="Arial Narrow" pitchFamily="34" charset="0"/>
                <a:ea typeface="黑体" pitchFamily="2" charset="-122"/>
              </a:rPr>
              <a:t>&lt;</a:t>
            </a:r>
            <a:r>
              <a:rPr lang="en-US" altLang="zh-CN" sz="2000" dirty="0" err="1">
                <a:solidFill>
                  <a:srgbClr val="0066FF"/>
                </a:solidFill>
                <a:latin typeface="Arial Narrow" pitchFamily="34" charset="0"/>
                <a:ea typeface="黑体" pitchFamily="2" charset="-122"/>
              </a:rPr>
              <a:t>IntWritable</a:t>
            </a:r>
            <a:r>
              <a:rPr lang="en-US" altLang="zh-CN" sz="2000" dirty="0">
                <a:solidFill>
                  <a:srgbClr val="0066FF"/>
                </a:solidFill>
                <a:latin typeface="Arial Narrow" pitchFamily="34" charset="0"/>
                <a:ea typeface="黑体" pitchFamily="2" charset="-122"/>
              </a:rPr>
              <a:t>&gt; values, 	Context </a:t>
            </a:r>
            <a:r>
              <a:rPr lang="en-US" altLang="zh-CN" sz="2000" dirty="0" err="1">
                <a:solidFill>
                  <a:srgbClr val="0066FF"/>
                </a:solidFill>
                <a:latin typeface="Arial Narrow" pitchFamily="34" charset="0"/>
                <a:ea typeface="黑体" pitchFamily="2" charset="-122"/>
              </a:rPr>
              <a:t>context</a:t>
            </a:r>
            <a:r>
              <a:rPr lang="en-US" altLang="zh-CN" sz="2000" dirty="0">
                <a:solidFill>
                  <a:srgbClr val="0066FF"/>
                </a:solidFill>
                <a:latin typeface="Arial Narrow" pitchFamily="34" charset="0"/>
                <a:ea typeface="黑体" pitchFamily="2" charset="-122"/>
              </a:rPr>
              <a:t>) </a:t>
            </a:r>
            <a:r>
              <a:rPr lang="en-US" altLang="zh-CN" sz="2000" dirty="0">
                <a:latin typeface="Arial Narrow" pitchFamily="34" charset="0"/>
                <a:ea typeface="黑体" pitchFamily="2" charset="-122"/>
              </a:rPr>
              <a:t>throws </a:t>
            </a:r>
            <a:r>
              <a:rPr lang="en-US" altLang="zh-CN" sz="2000" dirty="0" err="1">
                <a:latin typeface="Arial Narrow" pitchFamily="34" charset="0"/>
                <a:ea typeface="黑体" pitchFamily="2" charset="-122"/>
              </a:rPr>
              <a:t>IOException</a:t>
            </a:r>
            <a:r>
              <a:rPr lang="en-US" altLang="zh-CN" sz="2000" dirty="0">
                <a:latin typeface="Arial Narrow" pitchFamily="34" charset="0"/>
                <a:ea typeface="黑体" pitchFamily="2" charset="-122"/>
              </a:rPr>
              <a:t>, </a:t>
            </a:r>
            <a:r>
              <a:rPr lang="en-US" altLang="zh-CN" sz="2000" dirty="0" err="1">
                <a:latin typeface="Arial Narrow" pitchFamily="34" charset="0"/>
                <a:ea typeface="黑体" pitchFamily="2" charset="-122"/>
              </a:rPr>
              <a:t>InterruptedException</a:t>
            </a:r>
            <a:r>
              <a:rPr lang="en-US" altLang="zh-CN" sz="2000" dirty="0">
                <a:latin typeface="Arial Narrow" pitchFamily="34" charset="0"/>
                <a:ea typeface="黑体" pitchFamily="2" charset="-122"/>
              </a:rPr>
              <a:t> </a:t>
            </a:r>
          </a:p>
          <a:p>
            <a:pPr algn="just">
              <a:buNone/>
            </a:pPr>
            <a:r>
              <a:rPr lang="en-US" altLang="zh-CN" sz="2400" dirty="0">
                <a:latin typeface="Arial Narrow" pitchFamily="34" charset="0"/>
                <a:ea typeface="黑体" pitchFamily="2" charset="-122"/>
              </a:rPr>
              <a:t>	{	</a:t>
            </a:r>
            <a:r>
              <a:rPr lang="en-US" altLang="zh-CN" sz="2000" dirty="0" err="1">
                <a:latin typeface="Arial Narrow" pitchFamily="34" charset="0"/>
                <a:ea typeface="黑体" pitchFamily="2" charset="-122"/>
              </a:rPr>
              <a:t>int</a:t>
            </a:r>
            <a:r>
              <a:rPr lang="en-US" altLang="zh-CN" sz="2000" dirty="0">
                <a:latin typeface="Arial Narrow" pitchFamily="34" charset="0"/>
                <a:ea typeface="黑体" pitchFamily="2" charset="-122"/>
              </a:rPr>
              <a:t> count = 0;</a:t>
            </a:r>
          </a:p>
          <a:p>
            <a:pPr algn="just">
              <a:buNone/>
            </a:pPr>
            <a:r>
              <a:rPr lang="en-US" altLang="zh-CN" sz="2000" dirty="0">
                <a:latin typeface="Arial Narrow" pitchFamily="34" charset="0"/>
                <a:ea typeface="黑体" pitchFamily="2" charset="-122"/>
              </a:rPr>
              <a:t>		while (</a:t>
            </a:r>
            <a:r>
              <a:rPr lang="en-US" altLang="zh-CN" sz="2000" dirty="0" err="1">
                <a:latin typeface="Arial Narrow" pitchFamily="34" charset="0"/>
                <a:ea typeface="黑体" pitchFamily="2" charset="-122"/>
              </a:rPr>
              <a:t>values.hasNext</a:t>
            </a:r>
            <a:r>
              <a:rPr lang="en-US" altLang="zh-CN" sz="2000" dirty="0">
                <a:latin typeface="Arial Narrow" pitchFamily="34" charset="0"/>
                <a:ea typeface="黑体" pitchFamily="2" charset="-122"/>
              </a:rPr>
              <a:t>()) {    count += </a:t>
            </a:r>
            <a:r>
              <a:rPr lang="en-US" altLang="zh-CN" sz="2000" dirty="0" err="1">
                <a:latin typeface="Arial Narrow" pitchFamily="34" charset="0"/>
                <a:ea typeface="黑体" pitchFamily="2" charset="-122"/>
              </a:rPr>
              <a:t>values.next</a:t>
            </a:r>
            <a:r>
              <a:rPr lang="en-US" altLang="zh-CN" sz="2000" dirty="0">
                <a:latin typeface="Arial Narrow" pitchFamily="34" charset="0"/>
                <a:ea typeface="黑体" pitchFamily="2" charset="-122"/>
              </a:rPr>
              <a:t>().get(); }</a:t>
            </a:r>
          </a:p>
          <a:p>
            <a:pPr algn="just">
              <a:buNone/>
            </a:pPr>
            <a:r>
              <a:rPr lang="en-US" altLang="zh-CN" sz="2400" dirty="0">
                <a:latin typeface="Arial Narrow" pitchFamily="34" charset="0"/>
                <a:ea typeface="黑体" pitchFamily="2" charset="-122"/>
              </a:rPr>
              <a:t>	</a:t>
            </a:r>
            <a:r>
              <a:rPr lang="en-US" altLang="zh-CN" sz="2000" dirty="0">
                <a:latin typeface="Arial Narrow" pitchFamily="34" charset="0"/>
                <a:ea typeface="黑体" pitchFamily="2" charset="-122"/>
              </a:rPr>
              <a:t>	</a:t>
            </a:r>
            <a:r>
              <a:rPr lang="en-US" altLang="zh-CN" sz="2000" dirty="0" err="1">
                <a:latin typeface="Arial Narrow" pitchFamily="34" charset="0"/>
                <a:ea typeface="黑体" pitchFamily="2" charset="-122"/>
              </a:rPr>
              <a:t>context.write</a:t>
            </a:r>
            <a:r>
              <a:rPr lang="en-US" altLang="zh-CN" sz="2000" dirty="0">
                <a:latin typeface="Arial Narrow" pitchFamily="34" charset="0"/>
                <a:ea typeface="黑体" pitchFamily="2" charset="-122"/>
              </a:rPr>
              <a:t>(key, new </a:t>
            </a:r>
            <a:r>
              <a:rPr lang="en-US" altLang="zh-CN" sz="2000" dirty="0" err="1">
                <a:latin typeface="Arial Narrow" pitchFamily="34" charset="0"/>
                <a:ea typeface="黑体" pitchFamily="2" charset="-122"/>
              </a:rPr>
              <a:t>IntWritable</a:t>
            </a:r>
            <a:r>
              <a:rPr lang="en-US" altLang="zh-CN" sz="2000" dirty="0">
                <a:latin typeface="Arial Narrow" pitchFamily="34" charset="0"/>
                <a:ea typeface="黑体" pitchFamily="2" charset="-122"/>
              </a:rPr>
              <a:t>(count));</a:t>
            </a:r>
          </a:p>
          <a:p>
            <a:pPr algn="just">
              <a:buNone/>
            </a:pPr>
            <a:r>
              <a:rPr lang="en-US" altLang="zh-CN" sz="2000" dirty="0">
                <a:latin typeface="Arial Narrow" pitchFamily="34" charset="0"/>
                <a:ea typeface="黑体" pitchFamily="2" charset="-122"/>
              </a:rPr>
              <a:t>	 } </a:t>
            </a:r>
            <a:r>
              <a:rPr lang="en-US" altLang="zh-CN" sz="2000" dirty="0">
                <a:solidFill>
                  <a:srgbClr val="C00000"/>
                </a:solidFill>
                <a:latin typeface="Arial Narrow" pitchFamily="34" charset="0"/>
                <a:ea typeface="黑体" pitchFamily="2" charset="-122"/>
              </a:rPr>
              <a:t>// </a:t>
            </a:r>
            <a:r>
              <a:rPr lang="zh-CN" altLang="en-US" sz="2000" dirty="0">
                <a:solidFill>
                  <a:srgbClr val="C00000"/>
                </a:solidFill>
                <a:latin typeface="Arial Narrow" pitchFamily="34" charset="0"/>
                <a:ea typeface="黑体" pitchFamily="2" charset="-122"/>
              </a:rPr>
              <a:t>输出</a:t>
            </a:r>
            <a:r>
              <a:rPr lang="en-US" altLang="zh-CN" sz="2000" dirty="0">
                <a:solidFill>
                  <a:srgbClr val="C00000"/>
                </a:solidFill>
                <a:latin typeface="Arial Narrow" pitchFamily="34" charset="0"/>
                <a:ea typeface="黑体" pitchFamily="2" charset="-122"/>
              </a:rPr>
              <a:t>key: </a:t>
            </a:r>
            <a:r>
              <a:rPr lang="zh-CN" altLang="en-US" sz="2000" dirty="0">
                <a:solidFill>
                  <a:srgbClr val="C00000"/>
                </a:solidFill>
                <a:latin typeface="Arial Narrow" pitchFamily="34" charset="0"/>
                <a:ea typeface="黑体" pitchFamily="2" charset="-122"/>
              </a:rPr>
              <a:t>被引次数；</a:t>
            </a:r>
            <a:r>
              <a:rPr lang="en-US" altLang="zh-CN" sz="2000" dirty="0">
                <a:solidFill>
                  <a:srgbClr val="C00000"/>
                </a:solidFill>
                <a:latin typeface="Arial Narrow" pitchFamily="34" charset="0"/>
                <a:ea typeface="黑体" pitchFamily="2" charset="-122"/>
              </a:rPr>
              <a:t>value: </a:t>
            </a:r>
            <a:r>
              <a:rPr lang="zh-CN" altLang="en-US" sz="2000" dirty="0">
                <a:solidFill>
                  <a:srgbClr val="C00000"/>
                </a:solidFill>
                <a:latin typeface="Arial Narrow" pitchFamily="34" charset="0"/>
                <a:ea typeface="黑体" pitchFamily="2" charset="-122"/>
              </a:rPr>
              <a:t>总出现次数</a:t>
            </a:r>
            <a:endParaRPr lang="en-US" altLang="zh-CN" sz="2000" dirty="0">
              <a:latin typeface="Arial Narrow" pitchFamily="34" charset="0"/>
              <a:ea typeface="黑体" pitchFamily="2" charset="-122"/>
            </a:endParaRPr>
          </a:p>
          <a:p>
            <a:pPr algn="just">
              <a:buNone/>
            </a:pPr>
            <a:r>
              <a:rPr lang="en-US" altLang="zh-CN" sz="2000" dirty="0">
                <a:latin typeface="Arial Narrow" pitchFamily="34" charset="0"/>
                <a:ea typeface="黑体" pitchFamily="2" charset="-122"/>
              </a:rPr>
              <a:t>}</a:t>
            </a:r>
            <a:endParaRPr lang="en-US" altLang="zh-CN" sz="2600" dirty="0">
              <a:solidFill>
                <a:srgbClr val="33CC33"/>
              </a:solidFill>
              <a:latin typeface="Arial Narrow" pitchFamily="34" charset="0"/>
              <a:ea typeface="黑体" pitchFamily="2" charset="-122"/>
            </a:endParaRPr>
          </a:p>
        </p:txBody>
      </p:sp>
      <p:sp>
        <p:nvSpPr>
          <p:cNvPr id="5" name="Title 1"/>
          <p:cNvSpPr>
            <a:spLocks noGrp="1"/>
          </p:cNvSpPr>
          <p:nvPr>
            <p:ph type="title"/>
          </p:nvPr>
        </p:nvSpPr>
        <p:spPr>
          <a:xfrm>
            <a:off x="641978" y="2527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spTree>
    <p:extLst>
      <p:ext uri="{BB962C8B-B14F-4D97-AF65-F5344CB8AC3E}">
        <p14:creationId xmlns:p14="http://schemas.microsoft.com/office/powerpoint/2010/main" val="3270050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fld id="{07E21D8F-FD23-44BF-88CC-EFFC68188828}" type="slidenum">
              <a:rPr lang="en-US" altLang="zh-CN" sz="1400" smtClean="0">
                <a:ea typeface="宋体" charset="-122"/>
              </a:rPr>
              <a:pPr eaLnBrk="1" hangingPunct="1">
                <a:lnSpc>
                  <a:spcPct val="100000"/>
                </a:lnSpc>
                <a:spcBef>
                  <a:spcPct val="0"/>
                </a:spcBef>
                <a:buClrTx/>
                <a:buSzTx/>
                <a:buFontTx/>
                <a:buNone/>
              </a:pPr>
              <a:t>3</a:t>
            </a:fld>
            <a:endParaRPr lang="en-US" altLang="zh-CN" sz="1400">
              <a:ea typeface="宋体" charset="-122"/>
            </a:endParaRPr>
          </a:p>
        </p:txBody>
      </p:sp>
      <p:sp>
        <p:nvSpPr>
          <p:cNvPr id="9219" name="Rectangle 2"/>
          <p:cNvSpPr>
            <a:spLocks noGrp="1" noChangeArrowheads="1"/>
          </p:cNvSpPr>
          <p:nvPr>
            <p:ph type="title"/>
          </p:nvPr>
        </p:nvSpPr>
        <p:spPr>
          <a:xfrm>
            <a:off x="901700" y="300038"/>
            <a:ext cx="6794500" cy="619125"/>
          </a:xfrm>
          <a:noFill/>
        </p:spPr>
        <p:txBody>
          <a:bodyPr lIns="92075" tIns="46038" rIns="92075" bIns="46038" anchor="ctr"/>
          <a:lstStyle/>
          <a:p>
            <a:pPr marL="273050" indent="-273050" algn="just" eaLnBrk="1" hangingPunct="1">
              <a:spcBef>
                <a:spcPts val="575"/>
              </a:spcBef>
              <a:buClr>
                <a:schemeClr val="accent1"/>
              </a:buClr>
              <a:buSzPct val="85000"/>
            </a:pPr>
            <a:r>
              <a:rPr lang="zh-CN" altLang="en-US" sz="2800" dirty="0">
                <a:solidFill>
                  <a:srgbClr val="00B050"/>
                </a:solidFill>
                <a:latin typeface="Arial Narrow" pitchFamily="34" charset="0"/>
                <a:ea typeface="黑体" pitchFamily="2" charset="-122"/>
                <a:cs typeface="+mn-cs"/>
              </a:rPr>
              <a:t>什么是数据挖掘</a:t>
            </a:r>
            <a:r>
              <a:rPr lang="en-US" altLang="zh-CN" sz="2800" dirty="0">
                <a:solidFill>
                  <a:srgbClr val="00B050"/>
                </a:solidFill>
                <a:latin typeface="Arial Narrow" pitchFamily="34" charset="0"/>
                <a:ea typeface="黑体" pitchFamily="2" charset="-122"/>
                <a:cs typeface="+mn-cs"/>
              </a:rPr>
              <a:t>?</a:t>
            </a:r>
          </a:p>
        </p:txBody>
      </p:sp>
      <p:sp>
        <p:nvSpPr>
          <p:cNvPr id="9220" name="Rectangle 3"/>
          <p:cNvSpPr>
            <a:spLocks noGrp="1" noChangeArrowheads="1"/>
          </p:cNvSpPr>
          <p:nvPr>
            <p:ph type="body" idx="1"/>
          </p:nvPr>
        </p:nvSpPr>
        <p:spPr>
          <a:xfrm>
            <a:off x="381000" y="1371600"/>
            <a:ext cx="8153400" cy="5105400"/>
          </a:xfrm>
          <a:noFill/>
        </p:spPr>
        <p:txBody>
          <a:bodyPr lIns="92075" tIns="46038" rIns="92075" bIns="46038"/>
          <a:lstStyle/>
          <a:p>
            <a:pPr algn="just" eaLnBrk="1" hangingPunct="1">
              <a:lnSpc>
                <a:spcPct val="110000"/>
              </a:lnSpc>
            </a:pPr>
            <a:r>
              <a:rPr lang="zh-CN" altLang="en-US" sz="2400" b="1" dirty="0">
                <a:ea typeface="宋体" charset="-122"/>
              </a:rPr>
              <a:t>数据挖掘</a:t>
            </a:r>
            <a:r>
              <a:rPr lang="en-US" altLang="zh-CN" sz="2400" b="1" dirty="0">
                <a:ea typeface="宋体" charset="-122"/>
              </a:rPr>
              <a:t>(</a:t>
            </a:r>
            <a:r>
              <a:rPr lang="zh-CN" altLang="en-US" sz="2400" b="1" dirty="0">
                <a:ea typeface="宋体" charset="-122"/>
              </a:rPr>
              <a:t>从数据中发现知识</a:t>
            </a:r>
            <a:r>
              <a:rPr lang="en-US" altLang="zh-CN" sz="2400" b="1" dirty="0">
                <a:ea typeface="宋体" charset="-122"/>
              </a:rPr>
              <a:t>) </a:t>
            </a:r>
          </a:p>
          <a:p>
            <a:pPr lvl="1" algn="just" eaLnBrk="1" hangingPunct="1">
              <a:lnSpc>
                <a:spcPct val="110000"/>
              </a:lnSpc>
            </a:pPr>
            <a:r>
              <a:rPr lang="zh-CN" altLang="en-US" sz="2000" b="1" dirty="0">
                <a:ea typeface="宋体" charset="-122"/>
              </a:rPr>
              <a:t>从大量的数据中挖掘有意义的</a:t>
            </a:r>
            <a:r>
              <a:rPr lang="en-US" altLang="zh-CN" sz="1600" b="1" dirty="0">
                <a:ea typeface="宋体" charset="-122"/>
              </a:rPr>
              <a:t>(</a:t>
            </a:r>
            <a:r>
              <a:rPr lang="en-GB" altLang="zh-CN" sz="2000" b="1" u="sng" dirty="0">
                <a:ea typeface="宋体" charset="-122"/>
              </a:rPr>
              <a:t>non-trivial,</a:t>
            </a:r>
            <a:r>
              <a:rPr lang="en-GB" altLang="zh-CN" sz="2000" b="1" dirty="0">
                <a:ea typeface="宋体" charset="-122"/>
              </a:rPr>
              <a:t> </a:t>
            </a:r>
            <a:r>
              <a:rPr lang="zh-CN" altLang="en-US" sz="2000" b="1" dirty="0">
                <a:ea typeface="宋体" charset="-122"/>
              </a:rPr>
              <a:t>隐含的</a:t>
            </a:r>
            <a:r>
              <a:rPr lang="en-GB" altLang="zh-CN" sz="2000" b="1" dirty="0">
                <a:ea typeface="宋体" charset="-122"/>
              </a:rPr>
              <a:t>, </a:t>
            </a:r>
            <a:r>
              <a:rPr lang="zh-CN" altLang="en-US" sz="2000" b="1" dirty="0">
                <a:ea typeface="宋体" charset="-122"/>
              </a:rPr>
              <a:t>之前未知的、可能有用的</a:t>
            </a:r>
            <a:r>
              <a:rPr lang="en-GB" altLang="zh-CN" sz="2000" b="1" u="sng" dirty="0">
                <a:ea typeface="宋体" charset="-122"/>
              </a:rPr>
              <a:t>)</a:t>
            </a:r>
            <a:r>
              <a:rPr lang="zh-CN" altLang="en-US" sz="2000" b="1" dirty="0">
                <a:ea typeface="宋体" charset="-122"/>
              </a:rPr>
              <a:t>模式或者知识</a:t>
            </a:r>
            <a:endParaRPr lang="en-GB" altLang="zh-CN" sz="2000" b="1" dirty="0">
              <a:ea typeface="宋体" charset="-122"/>
            </a:endParaRPr>
          </a:p>
          <a:p>
            <a:pPr lvl="1" algn="just" eaLnBrk="1" hangingPunct="1">
              <a:lnSpc>
                <a:spcPct val="110000"/>
              </a:lnSpc>
            </a:pPr>
            <a:r>
              <a:rPr lang="en-US" altLang="zh-CN" sz="2000" b="1" dirty="0">
                <a:ea typeface="宋体" charset="-122"/>
              </a:rPr>
              <a:t>Data mining: a misnomer?</a:t>
            </a:r>
            <a:endParaRPr lang="en-GB" altLang="zh-CN" sz="1600" b="1" dirty="0">
              <a:ea typeface="宋体" charset="-122"/>
            </a:endParaRPr>
          </a:p>
          <a:p>
            <a:pPr algn="just" eaLnBrk="1" hangingPunct="1">
              <a:lnSpc>
                <a:spcPct val="110000"/>
              </a:lnSpc>
            </a:pPr>
            <a:r>
              <a:rPr lang="zh-CN" altLang="en-US" sz="2400" b="1" dirty="0">
                <a:ea typeface="宋体" charset="-122"/>
              </a:rPr>
              <a:t>其他名称</a:t>
            </a:r>
            <a:endParaRPr lang="en-US" altLang="zh-CN" sz="2400" b="1" dirty="0">
              <a:ea typeface="宋体" charset="-122"/>
            </a:endParaRPr>
          </a:p>
          <a:p>
            <a:pPr lvl="1" algn="just" eaLnBrk="1" hangingPunct="1">
              <a:lnSpc>
                <a:spcPct val="110000"/>
              </a:lnSpc>
            </a:pPr>
            <a:r>
              <a:rPr lang="en-US" altLang="zh-CN" sz="2000" b="1" dirty="0">
                <a:ea typeface="宋体" charset="-122"/>
              </a:rPr>
              <a:t>Knowledge discovering (mining) in databases (KDD), knowledge extraction, data/pattern analysis, data archeology, data dredging, information harvesting, business intelligence, etc.</a:t>
            </a:r>
          </a:p>
          <a:p>
            <a:pPr algn="just" eaLnBrk="1" hangingPunct="1">
              <a:lnSpc>
                <a:spcPct val="110000"/>
              </a:lnSpc>
            </a:pPr>
            <a:r>
              <a:rPr lang="en-US" altLang="zh-CN" sz="2400" b="1" dirty="0">
                <a:ea typeface="宋体" charset="-122"/>
              </a:rPr>
              <a:t>Watch out: Is everything “data mining”? </a:t>
            </a:r>
          </a:p>
          <a:p>
            <a:pPr lvl="1" algn="just" eaLnBrk="1" hangingPunct="1">
              <a:lnSpc>
                <a:spcPct val="110000"/>
              </a:lnSpc>
            </a:pPr>
            <a:r>
              <a:rPr lang="en-US" altLang="zh-CN" sz="2000" b="1" dirty="0">
                <a:ea typeface="宋体" charset="-122"/>
              </a:rPr>
              <a:t>Simple search and query processing   </a:t>
            </a:r>
          </a:p>
          <a:p>
            <a:pPr lvl="1" algn="just" eaLnBrk="1" hangingPunct="1">
              <a:lnSpc>
                <a:spcPct val="110000"/>
              </a:lnSpc>
            </a:pPr>
            <a:r>
              <a:rPr lang="en-US" altLang="zh-CN" sz="2000" b="1" dirty="0">
                <a:ea typeface="宋体" charset="-122"/>
              </a:rPr>
              <a:t>(Deductive) expert systems</a:t>
            </a:r>
          </a:p>
        </p:txBody>
      </p:sp>
      <p:graphicFrame>
        <p:nvGraphicFramePr>
          <p:cNvPr id="9221" name="Object 2048"/>
          <p:cNvGraphicFramePr>
            <a:graphicFrameLocks noChangeAspect="1"/>
          </p:cNvGraphicFramePr>
          <p:nvPr/>
        </p:nvGraphicFramePr>
        <p:xfrm>
          <a:off x="7848600" y="0"/>
          <a:ext cx="1087438" cy="1295400"/>
        </p:xfrm>
        <a:graphic>
          <a:graphicData uri="http://schemas.openxmlformats.org/presentationml/2006/ole">
            <mc:AlternateContent xmlns:mc="http://schemas.openxmlformats.org/markup-compatibility/2006">
              <mc:Choice xmlns:v="urn:schemas-microsoft-com:vml" Requires="v">
                <p:oleObj spid="_x0000_s11338" name="Clip" r:id="rId4" imgW="1089050" imgH="1175004" progId="MS_ClipArt_Gallery.2">
                  <p:embed/>
                </p:oleObj>
              </mc:Choice>
              <mc:Fallback>
                <p:oleObj name="Clip" r:id="rId4" imgW="1089050" imgH="1175004" progId="MS_ClipArt_Gallery.2">
                  <p:embed/>
                  <p:pic>
                    <p:nvPicPr>
                      <p:cNvPr id="9221" name="Object 20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600" y="0"/>
                        <a:ext cx="1087438"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2" name="Object 2049"/>
          <p:cNvGraphicFramePr>
            <a:graphicFrameLocks noChangeAspect="1"/>
          </p:cNvGraphicFramePr>
          <p:nvPr/>
        </p:nvGraphicFramePr>
        <p:xfrm>
          <a:off x="7239000" y="5105400"/>
          <a:ext cx="1905000" cy="1397000"/>
        </p:xfrm>
        <a:graphic>
          <a:graphicData uri="http://schemas.openxmlformats.org/presentationml/2006/ole">
            <mc:AlternateContent xmlns:mc="http://schemas.openxmlformats.org/markup-compatibility/2006">
              <mc:Choice xmlns:v="urn:schemas-microsoft-com:vml" Requires="v">
                <p:oleObj spid="_x0000_s11339" name="Clip" r:id="rId6" imgW="4582562" imgH="3358836" progId="MS_ClipArt_Gallery.2">
                  <p:embed/>
                </p:oleObj>
              </mc:Choice>
              <mc:Fallback>
                <p:oleObj name="Clip" r:id="rId6" imgW="4582562" imgH="3358836" progId="MS_ClipArt_Gallery.2">
                  <p:embed/>
                  <p:pic>
                    <p:nvPicPr>
                      <p:cNvPr id="9222" name="Object 20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9000" y="5105400"/>
                        <a:ext cx="190500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1495878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669599"/>
            <a:ext cx="8305060" cy="5820101"/>
          </a:xfrm>
        </p:spPr>
        <p:txBody>
          <a:bodyPr>
            <a:noAutofit/>
          </a:bodyPr>
          <a:lstStyle/>
          <a:p>
            <a:pPr marL="274320" lvl="1" indent="-274320" algn="just">
              <a:lnSpc>
                <a:spcPct val="90000"/>
              </a:lnSpc>
              <a:spcBef>
                <a:spcPts val="580"/>
              </a:spcBef>
              <a:buClr>
                <a:schemeClr val="accent1"/>
              </a:buClr>
              <a:buNone/>
              <a:defRPr/>
            </a:pPr>
            <a:r>
              <a:rPr lang="zh-CN" altLang="en-US" sz="2600" b="1" dirty="0">
                <a:solidFill>
                  <a:srgbClr val="00B050"/>
                </a:solidFill>
                <a:latin typeface="Arial Narrow" pitchFamily="34" charset="0"/>
                <a:ea typeface="黑体" pitchFamily="2" charset="-122"/>
              </a:rPr>
              <a:t>专利被引次数直方图统计</a:t>
            </a:r>
            <a:endParaRPr lang="en-US" altLang="zh-CN" sz="2600" b="1" dirty="0">
              <a:solidFill>
                <a:srgbClr val="00B050"/>
              </a:solidFill>
              <a:latin typeface="Arial Narrow" pitchFamily="34" charset="0"/>
              <a:ea typeface="黑体" pitchFamily="2" charset="-122"/>
            </a:endParaRPr>
          </a:p>
          <a:p>
            <a:pPr algn="just"/>
            <a:r>
              <a:rPr lang="zh-CN" altLang="en-US" dirty="0">
                <a:solidFill>
                  <a:srgbClr val="C00000"/>
                </a:solidFill>
                <a:latin typeface="Arial Narrow" pitchFamily="34" charset="0"/>
                <a:ea typeface="黑体" pitchFamily="2" charset="-122"/>
              </a:rPr>
              <a:t>主类</a:t>
            </a:r>
            <a:r>
              <a:rPr lang="en-US" altLang="zh-CN" dirty="0">
                <a:solidFill>
                  <a:srgbClr val="C00000"/>
                </a:solidFill>
                <a:latin typeface="Arial Narrow" pitchFamily="34" charset="0"/>
                <a:ea typeface="黑体" pitchFamily="2" charset="-122"/>
              </a:rPr>
              <a:t>-- </a:t>
            </a:r>
            <a:r>
              <a:rPr lang="en-US" altLang="zh-CN" dirty="0" err="1">
                <a:solidFill>
                  <a:srgbClr val="C00000"/>
                </a:solidFill>
                <a:latin typeface="Arial Narrow" pitchFamily="34" charset="0"/>
                <a:ea typeface="黑体" pitchFamily="2" charset="-122"/>
              </a:rPr>
              <a:t>CitationHistogram</a:t>
            </a:r>
            <a:endParaRPr lang="en-US" altLang="zh-CN" dirty="0">
              <a:solidFill>
                <a:srgbClr val="C00000"/>
              </a:solidFill>
              <a:latin typeface="Arial Narrow" pitchFamily="34" charset="0"/>
              <a:ea typeface="黑体" pitchFamily="2" charset="-122"/>
            </a:endParaRPr>
          </a:p>
          <a:p>
            <a:pPr algn="just">
              <a:spcBef>
                <a:spcPts val="0"/>
              </a:spcBef>
              <a:buNone/>
            </a:pPr>
            <a:r>
              <a:rPr lang="en-US" altLang="zh-CN" sz="1800" b="1" dirty="0">
                <a:latin typeface="Arial Narrow" pitchFamily="34" charset="0"/>
                <a:ea typeface="黑体" pitchFamily="2" charset="-122"/>
              </a:rPr>
              <a:t>public class </a:t>
            </a:r>
            <a:r>
              <a:rPr lang="en-US" altLang="zh-CN" sz="1800" b="1" dirty="0" err="1">
                <a:solidFill>
                  <a:srgbClr val="C00000"/>
                </a:solidFill>
                <a:latin typeface="Arial Narrow" pitchFamily="34" charset="0"/>
                <a:ea typeface="黑体" pitchFamily="2" charset="-122"/>
              </a:rPr>
              <a:t>CitationHistogram</a:t>
            </a:r>
            <a:endParaRPr lang="en-US" altLang="zh-CN" sz="1800" b="1" dirty="0">
              <a:latin typeface="Arial Narrow" pitchFamily="34" charset="0"/>
              <a:ea typeface="黑体" pitchFamily="2" charset="-122"/>
            </a:endParaRPr>
          </a:p>
          <a:p>
            <a:pPr algn="just">
              <a:spcBef>
                <a:spcPts val="0"/>
              </a:spcBef>
              <a:buNone/>
            </a:pPr>
            <a:r>
              <a:rPr lang="en-US" altLang="zh-CN" sz="1800" b="1" dirty="0">
                <a:latin typeface="Arial Narrow" pitchFamily="34" charset="0"/>
                <a:ea typeface="黑体" pitchFamily="2" charset="-122"/>
              </a:rPr>
              <a:t>{</a:t>
            </a:r>
          </a:p>
          <a:p>
            <a:pPr algn="just">
              <a:spcBef>
                <a:spcPts val="0"/>
              </a:spcBef>
              <a:buNone/>
            </a:pPr>
            <a:r>
              <a:rPr lang="en-US" altLang="zh-CN" sz="1800" b="1" dirty="0">
                <a:latin typeface="Arial Narrow" pitchFamily="34" charset="0"/>
                <a:ea typeface="黑体" pitchFamily="2" charset="-122"/>
              </a:rPr>
              <a:t>	</a:t>
            </a:r>
            <a:r>
              <a:rPr lang="en-US" altLang="zh-CN" sz="1800" b="1" dirty="0">
                <a:latin typeface="Arial Narrow" pitchFamily="34" charset="0"/>
                <a:ea typeface="黑体" pitchFamily="2" charset="-122"/>
                <a:cs typeface="Arial Unicode MS" pitchFamily="34" charset="-122"/>
              </a:rPr>
              <a:t>public static void main(String[] </a:t>
            </a:r>
            <a:r>
              <a:rPr lang="en-US" altLang="zh-CN" sz="1800" b="1" dirty="0" err="1">
                <a:latin typeface="Arial Narrow" pitchFamily="34" charset="0"/>
                <a:ea typeface="黑体" pitchFamily="2" charset="-122"/>
                <a:cs typeface="Arial Unicode MS" pitchFamily="34" charset="-122"/>
              </a:rPr>
              <a:t>args</a:t>
            </a:r>
            <a:r>
              <a:rPr lang="en-US" altLang="zh-CN" sz="1800" b="1" dirty="0">
                <a:latin typeface="Arial Narrow" pitchFamily="34" charset="0"/>
                <a:ea typeface="黑体" pitchFamily="2" charset="-122"/>
                <a:cs typeface="Arial Unicode MS" pitchFamily="34" charset="-122"/>
              </a:rPr>
              <a:t>) </a:t>
            </a:r>
          </a:p>
          <a:p>
            <a:pPr algn="just">
              <a:spcBef>
                <a:spcPts val="0"/>
              </a:spcBef>
              <a:buNone/>
            </a:pPr>
            <a:r>
              <a:rPr lang="en-US" altLang="zh-CN" sz="1800" b="1" dirty="0">
                <a:latin typeface="Arial Narrow" pitchFamily="34" charset="0"/>
                <a:ea typeface="黑体" pitchFamily="2" charset="-122"/>
                <a:cs typeface="Arial Unicode MS" pitchFamily="34" charset="-122"/>
              </a:rPr>
              <a:t>	{	Configuration conf = new Configuration();</a:t>
            </a:r>
          </a:p>
          <a:p>
            <a:pPr algn="just">
              <a:spcBef>
                <a:spcPts val="0"/>
              </a:spcBef>
              <a:buNone/>
            </a:pPr>
            <a:r>
              <a:rPr lang="en-US" altLang="zh-CN" sz="1800" b="1" dirty="0">
                <a:latin typeface="Arial Narrow" pitchFamily="34" charset="0"/>
                <a:ea typeface="黑体" pitchFamily="2" charset="-122"/>
              </a:rPr>
              <a:t>		</a:t>
            </a:r>
            <a:r>
              <a:rPr lang="en-US" altLang="zh-CN" sz="1800" b="1" dirty="0" err="1">
                <a:latin typeface="Arial Narrow" pitchFamily="34" charset="0"/>
                <a:ea typeface="黑体" pitchFamily="2" charset="-122"/>
              </a:rPr>
              <a:t>JobConf</a:t>
            </a:r>
            <a:r>
              <a:rPr lang="en-US" altLang="zh-CN" sz="1800" b="1" dirty="0">
                <a:latin typeface="Arial Narrow" pitchFamily="34" charset="0"/>
                <a:ea typeface="黑体" pitchFamily="2" charset="-122"/>
              </a:rPr>
              <a:t> job = new </a:t>
            </a:r>
            <a:r>
              <a:rPr lang="en-US" altLang="zh-CN" sz="1800" b="1" dirty="0" err="1">
                <a:latin typeface="Arial Narrow" pitchFamily="34" charset="0"/>
                <a:ea typeface="黑体" pitchFamily="2" charset="-122"/>
              </a:rPr>
              <a:t>JobConf</a:t>
            </a:r>
            <a:r>
              <a:rPr lang="en-US" altLang="zh-CN" sz="1800" b="1" dirty="0">
                <a:latin typeface="Arial Narrow" pitchFamily="34" charset="0"/>
                <a:ea typeface="黑体" pitchFamily="2" charset="-122"/>
              </a:rPr>
              <a:t>(conf, </a:t>
            </a:r>
            <a:r>
              <a:rPr lang="en-US" altLang="zh-CN" sz="1800" b="1" dirty="0" err="1">
                <a:latin typeface="Arial Narrow" pitchFamily="34" charset="0"/>
                <a:ea typeface="黑体" pitchFamily="2" charset="-122"/>
              </a:rPr>
              <a:t>CitationHistogram.class</a:t>
            </a:r>
            <a:r>
              <a:rPr lang="en-US" altLang="zh-CN" sz="1800" b="1" dirty="0">
                <a:latin typeface="Arial Narrow" pitchFamily="34" charset="0"/>
                <a:ea typeface="黑体" pitchFamily="2" charset="-122"/>
              </a:rPr>
              <a:t>);</a:t>
            </a:r>
          </a:p>
          <a:p>
            <a:pPr algn="just">
              <a:spcBef>
                <a:spcPts val="0"/>
              </a:spcBef>
              <a:buNone/>
            </a:pPr>
            <a:r>
              <a:rPr lang="en-US" altLang="zh-CN" sz="1800" b="1" dirty="0">
                <a:latin typeface="Arial Narrow" pitchFamily="34" charset="0"/>
                <a:ea typeface="黑体" pitchFamily="2" charset="-122"/>
              </a:rPr>
              <a:t>		Path in = new Path(</a:t>
            </a:r>
            <a:r>
              <a:rPr lang="en-US" altLang="zh-CN" sz="1800" b="1" dirty="0" err="1">
                <a:latin typeface="Arial Narrow" pitchFamily="34" charset="0"/>
                <a:ea typeface="黑体" pitchFamily="2" charset="-122"/>
              </a:rPr>
              <a:t>args</a:t>
            </a:r>
            <a:r>
              <a:rPr lang="en-US" altLang="zh-CN" sz="1800" b="1" dirty="0">
                <a:latin typeface="Arial Narrow" pitchFamily="34" charset="0"/>
                <a:ea typeface="黑体" pitchFamily="2" charset="-122"/>
              </a:rPr>
              <a:t>[0]);</a:t>
            </a:r>
          </a:p>
          <a:p>
            <a:pPr algn="just">
              <a:spcBef>
                <a:spcPts val="0"/>
              </a:spcBef>
              <a:buNone/>
            </a:pPr>
            <a:r>
              <a:rPr lang="en-US" altLang="zh-CN" sz="1800" b="1" dirty="0">
                <a:latin typeface="Arial Narrow" pitchFamily="34" charset="0"/>
                <a:ea typeface="黑体" pitchFamily="2" charset="-122"/>
              </a:rPr>
              <a:t>		Path out = new Path(</a:t>
            </a:r>
            <a:r>
              <a:rPr lang="en-US" altLang="zh-CN" sz="1800" b="1" dirty="0" err="1">
                <a:latin typeface="Arial Narrow" pitchFamily="34" charset="0"/>
                <a:ea typeface="黑体" pitchFamily="2" charset="-122"/>
              </a:rPr>
              <a:t>args</a:t>
            </a:r>
            <a:r>
              <a:rPr lang="en-US" altLang="zh-CN" sz="1800" b="1" dirty="0">
                <a:latin typeface="Arial Narrow" pitchFamily="34" charset="0"/>
                <a:ea typeface="黑体" pitchFamily="2" charset="-122"/>
              </a:rPr>
              <a:t>[1]);</a:t>
            </a:r>
          </a:p>
          <a:p>
            <a:pPr algn="just">
              <a:spcBef>
                <a:spcPts val="0"/>
              </a:spcBef>
              <a:buNone/>
            </a:pPr>
            <a:r>
              <a:rPr lang="en-US" altLang="zh-CN" sz="1800" b="1" dirty="0">
                <a:latin typeface="Arial Narrow" pitchFamily="34" charset="0"/>
                <a:ea typeface="黑体" pitchFamily="2" charset="-122"/>
              </a:rPr>
              <a:t>		</a:t>
            </a:r>
            <a:r>
              <a:rPr lang="en-US" altLang="zh-CN" sz="1800" b="1" dirty="0" err="1">
                <a:latin typeface="Arial Narrow" pitchFamily="34" charset="0"/>
                <a:ea typeface="黑体" pitchFamily="2" charset="-122"/>
              </a:rPr>
              <a:t>FileInputFormat.setInputPaths</a:t>
            </a:r>
            <a:r>
              <a:rPr lang="en-US" altLang="zh-CN" sz="1800" b="1" dirty="0">
                <a:latin typeface="Arial Narrow" pitchFamily="34" charset="0"/>
                <a:ea typeface="黑体" pitchFamily="2" charset="-122"/>
              </a:rPr>
              <a:t>(job, in);</a:t>
            </a:r>
          </a:p>
          <a:p>
            <a:pPr algn="just">
              <a:spcBef>
                <a:spcPts val="0"/>
              </a:spcBef>
              <a:buNone/>
            </a:pPr>
            <a:r>
              <a:rPr lang="en-US" altLang="zh-CN" sz="1800" b="1" dirty="0">
                <a:latin typeface="Arial Narrow" pitchFamily="34" charset="0"/>
                <a:ea typeface="黑体" pitchFamily="2" charset="-122"/>
              </a:rPr>
              <a:t>		</a:t>
            </a:r>
            <a:r>
              <a:rPr lang="en-US" altLang="zh-CN" sz="1800" b="1" dirty="0" err="1">
                <a:latin typeface="Arial Narrow" pitchFamily="34" charset="0"/>
                <a:ea typeface="黑体" pitchFamily="2" charset="-122"/>
              </a:rPr>
              <a:t>FileOutputFormat.setOutputPath</a:t>
            </a:r>
            <a:r>
              <a:rPr lang="en-US" altLang="zh-CN" sz="1800" b="1" dirty="0">
                <a:latin typeface="Arial Narrow" pitchFamily="34" charset="0"/>
                <a:ea typeface="黑体" pitchFamily="2" charset="-122"/>
              </a:rPr>
              <a:t>(job, out);</a:t>
            </a:r>
          </a:p>
          <a:p>
            <a:pPr algn="just">
              <a:spcBef>
                <a:spcPts val="0"/>
              </a:spcBef>
              <a:buNone/>
            </a:pPr>
            <a:r>
              <a:rPr lang="en-US" altLang="zh-CN" sz="1800" b="1" dirty="0">
                <a:latin typeface="Arial Narrow" pitchFamily="34" charset="0"/>
                <a:ea typeface="黑体" pitchFamily="2" charset="-122"/>
              </a:rPr>
              <a:t>		</a:t>
            </a:r>
            <a:r>
              <a:rPr lang="en-US" altLang="zh-CN" sz="1800" b="1" dirty="0" err="1">
                <a:latin typeface="Arial Narrow" pitchFamily="34" charset="0"/>
                <a:ea typeface="黑体" pitchFamily="2" charset="-122"/>
              </a:rPr>
              <a:t>job.setJobName</a:t>
            </a:r>
            <a:r>
              <a:rPr lang="en-US" altLang="zh-CN" sz="1800" b="1" dirty="0">
                <a:latin typeface="Arial Narrow" pitchFamily="34" charset="0"/>
                <a:ea typeface="黑体" pitchFamily="2" charset="-122"/>
              </a:rPr>
              <a:t>(“</a:t>
            </a:r>
            <a:r>
              <a:rPr lang="en-US" altLang="zh-CN" sz="1800" b="1" dirty="0" err="1">
                <a:latin typeface="Arial Narrow" pitchFamily="34" charset="0"/>
                <a:ea typeface="黑体" pitchFamily="2" charset="-122"/>
              </a:rPr>
              <a:t>CitationHistogram</a:t>
            </a:r>
            <a:r>
              <a:rPr lang="en-US" altLang="zh-CN" sz="1800" b="1" dirty="0">
                <a:latin typeface="Arial Narrow" pitchFamily="34" charset="0"/>
                <a:ea typeface="黑体" pitchFamily="2" charset="-122"/>
              </a:rPr>
              <a:t>”);</a:t>
            </a:r>
          </a:p>
          <a:p>
            <a:pPr algn="just">
              <a:spcBef>
                <a:spcPts val="0"/>
              </a:spcBef>
              <a:buNone/>
            </a:pPr>
            <a:r>
              <a:rPr lang="en-US" altLang="zh-CN" sz="1800" b="1" dirty="0">
                <a:latin typeface="Arial Narrow" pitchFamily="34" charset="0"/>
                <a:ea typeface="黑体" pitchFamily="2" charset="-122"/>
              </a:rPr>
              <a:t>		</a:t>
            </a:r>
            <a:r>
              <a:rPr lang="en-US" altLang="zh-CN" sz="1800" b="1" dirty="0" err="1">
                <a:latin typeface="Arial Narrow" pitchFamily="34" charset="0"/>
                <a:ea typeface="黑体" pitchFamily="2" charset="-122"/>
              </a:rPr>
              <a:t>job.setMapperClass</a:t>
            </a:r>
            <a:r>
              <a:rPr lang="en-US" altLang="zh-CN" sz="1800" b="1" dirty="0">
                <a:latin typeface="Arial Narrow" pitchFamily="34" charset="0"/>
                <a:ea typeface="黑体" pitchFamily="2" charset="-122"/>
              </a:rPr>
              <a:t>(</a:t>
            </a:r>
            <a:r>
              <a:rPr lang="en-US" altLang="zh-CN" sz="1800" b="1" dirty="0" err="1">
                <a:latin typeface="Arial Narrow" pitchFamily="34" charset="0"/>
                <a:ea typeface="黑体" pitchFamily="2" charset="-122"/>
              </a:rPr>
              <a:t>MapClass.class</a:t>
            </a:r>
            <a:r>
              <a:rPr lang="en-US" altLang="zh-CN" sz="1800" b="1" dirty="0">
                <a:latin typeface="Arial Narrow" pitchFamily="34" charset="0"/>
                <a:ea typeface="黑体" pitchFamily="2" charset="-122"/>
              </a:rPr>
              <a:t>);</a:t>
            </a:r>
          </a:p>
          <a:p>
            <a:pPr algn="just">
              <a:spcBef>
                <a:spcPts val="0"/>
              </a:spcBef>
              <a:buNone/>
            </a:pPr>
            <a:r>
              <a:rPr lang="en-US" altLang="zh-CN" sz="1800" b="1" dirty="0">
                <a:latin typeface="Arial Narrow" pitchFamily="34" charset="0"/>
                <a:ea typeface="黑体" pitchFamily="2" charset="-122"/>
              </a:rPr>
              <a:t>		</a:t>
            </a:r>
            <a:r>
              <a:rPr lang="en-US" altLang="zh-CN" sz="1800" b="1" dirty="0" err="1">
                <a:latin typeface="Arial Narrow" pitchFamily="34" charset="0"/>
                <a:ea typeface="黑体" pitchFamily="2" charset="-122"/>
              </a:rPr>
              <a:t>job.setReducerClass</a:t>
            </a:r>
            <a:r>
              <a:rPr lang="en-US" altLang="zh-CN" sz="1800" b="1" dirty="0">
                <a:latin typeface="Arial Narrow" pitchFamily="34" charset="0"/>
                <a:ea typeface="黑体" pitchFamily="2" charset="-122"/>
              </a:rPr>
              <a:t>(</a:t>
            </a:r>
            <a:r>
              <a:rPr lang="en-US" altLang="zh-CN" sz="1800" b="1" dirty="0" err="1">
                <a:latin typeface="Arial Narrow" pitchFamily="34" charset="0"/>
                <a:ea typeface="黑体" pitchFamily="2" charset="-122"/>
              </a:rPr>
              <a:t>ReduceClass.class</a:t>
            </a:r>
            <a:r>
              <a:rPr lang="en-US" altLang="zh-CN" sz="1800" b="1" dirty="0">
                <a:latin typeface="Arial Narrow" pitchFamily="34" charset="0"/>
                <a:ea typeface="黑体" pitchFamily="2" charset="-122"/>
              </a:rPr>
              <a:t>);</a:t>
            </a:r>
          </a:p>
          <a:p>
            <a:pPr algn="just">
              <a:spcBef>
                <a:spcPts val="0"/>
              </a:spcBef>
              <a:buNone/>
            </a:pPr>
            <a:r>
              <a:rPr lang="en-US" altLang="zh-CN" sz="1800" b="1" dirty="0">
                <a:latin typeface="Arial Narrow" pitchFamily="34" charset="0"/>
                <a:ea typeface="黑体" pitchFamily="2" charset="-122"/>
              </a:rPr>
              <a:t>		</a:t>
            </a:r>
            <a:r>
              <a:rPr lang="en-US" altLang="zh-CN" sz="1800" b="1" dirty="0" err="1">
                <a:latin typeface="Arial Narrow" pitchFamily="34" charset="0"/>
                <a:ea typeface="黑体" pitchFamily="2" charset="-122"/>
              </a:rPr>
              <a:t>job.setInputFormat</a:t>
            </a:r>
            <a:r>
              <a:rPr lang="en-US" altLang="zh-CN" sz="1800" b="1" dirty="0">
                <a:latin typeface="Arial Narrow" pitchFamily="34" charset="0"/>
                <a:ea typeface="黑体" pitchFamily="2" charset="-122"/>
              </a:rPr>
              <a:t>(</a:t>
            </a:r>
            <a:r>
              <a:rPr lang="en-US" altLang="zh-CN" sz="1800" b="1" dirty="0" err="1">
                <a:latin typeface="Arial Narrow" pitchFamily="34" charset="0"/>
                <a:ea typeface="黑体" pitchFamily="2" charset="-122"/>
              </a:rPr>
              <a:t>KeyValueTextInputFormat.class</a:t>
            </a:r>
            <a:r>
              <a:rPr lang="en-US" altLang="zh-CN" sz="1800" b="1" dirty="0">
                <a:latin typeface="Arial Narrow" pitchFamily="34" charset="0"/>
                <a:ea typeface="黑体" pitchFamily="2" charset="-122"/>
              </a:rPr>
              <a:t>);</a:t>
            </a:r>
          </a:p>
          <a:p>
            <a:pPr algn="just">
              <a:spcBef>
                <a:spcPts val="0"/>
              </a:spcBef>
              <a:buNone/>
            </a:pPr>
            <a:r>
              <a:rPr lang="en-US" altLang="zh-CN" sz="1800" b="1" dirty="0">
                <a:latin typeface="Arial Narrow" pitchFamily="34" charset="0"/>
                <a:ea typeface="黑体" pitchFamily="2" charset="-122"/>
              </a:rPr>
              <a:t>		</a:t>
            </a:r>
            <a:r>
              <a:rPr lang="en-US" altLang="zh-CN" sz="1800" b="1" dirty="0" err="1">
                <a:latin typeface="Arial Narrow" pitchFamily="34" charset="0"/>
                <a:ea typeface="黑体" pitchFamily="2" charset="-122"/>
              </a:rPr>
              <a:t>job.setOutputFormat</a:t>
            </a:r>
            <a:r>
              <a:rPr lang="en-US" altLang="zh-CN" sz="1800" b="1" dirty="0">
                <a:latin typeface="Arial Narrow" pitchFamily="34" charset="0"/>
                <a:ea typeface="黑体" pitchFamily="2" charset="-122"/>
              </a:rPr>
              <a:t>(</a:t>
            </a:r>
            <a:r>
              <a:rPr lang="en-US" altLang="zh-CN" sz="1800" b="1" dirty="0" err="1">
                <a:latin typeface="Arial Narrow" pitchFamily="34" charset="0"/>
                <a:ea typeface="黑体" pitchFamily="2" charset="-122"/>
              </a:rPr>
              <a:t>TextOutputFormat.class</a:t>
            </a:r>
            <a:r>
              <a:rPr lang="en-US" altLang="zh-CN" sz="1800" b="1" dirty="0">
                <a:latin typeface="Arial Narrow" pitchFamily="34" charset="0"/>
                <a:ea typeface="黑体" pitchFamily="2" charset="-122"/>
              </a:rPr>
              <a:t>);</a:t>
            </a:r>
          </a:p>
          <a:p>
            <a:pPr algn="just">
              <a:spcBef>
                <a:spcPts val="0"/>
              </a:spcBef>
              <a:buNone/>
            </a:pPr>
            <a:r>
              <a:rPr lang="en-US" altLang="zh-CN" sz="1800" b="1" dirty="0">
                <a:latin typeface="Arial Narrow" pitchFamily="34" charset="0"/>
                <a:ea typeface="黑体" pitchFamily="2" charset="-122"/>
              </a:rPr>
              <a:t>		</a:t>
            </a:r>
            <a:r>
              <a:rPr lang="en-US" altLang="zh-CN" sz="1800" b="1" dirty="0" err="1">
                <a:latin typeface="Arial Narrow" pitchFamily="34" charset="0"/>
                <a:ea typeface="黑体" pitchFamily="2" charset="-122"/>
              </a:rPr>
              <a:t>job.setOutputKeyClass</a:t>
            </a:r>
            <a:r>
              <a:rPr lang="en-US" altLang="zh-CN" sz="1800" b="1" dirty="0">
                <a:latin typeface="Arial Narrow" pitchFamily="34" charset="0"/>
                <a:ea typeface="黑体" pitchFamily="2" charset="-122"/>
              </a:rPr>
              <a:t>(</a:t>
            </a:r>
            <a:r>
              <a:rPr lang="en-US" altLang="zh-CN" sz="1800" b="1" dirty="0" err="1">
                <a:latin typeface="Arial Narrow" pitchFamily="34" charset="0"/>
                <a:ea typeface="黑体" pitchFamily="2" charset="-122"/>
              </a:rPr>
              <a:t>IntWritable.class</a:t>
            </a:r>
            <a:r>
              <a:rPr lang="en-US" altLang="zh-CN" sz="1800" b="1" dirty="0">
                <a:latin typeface="Arial Narrow" pitchFamily="34" charset="0"/>
                <a:ea typeface="黑体" pitchFamily="2" charset="-122"/>
              </a:rPr>
              <a:t>);</a:t>
            </a:r>
          </a:p>
          <a:p>
            <a:pPr algn="just">
              <a:spcBef>
                <a:spcPts val="0"/>
              </a:spcBef>
              <a:buNone/>
            </a:pPr>
            <a:r>
              <a:rPr lang="en-US" altLang="zh-CN" sz="1800" b="1" dirty="0">
                <a:latin typeface="Arial Narrow" pitchFamily="34" charset="0"/>
                <a:ea typeface="黑体" pitchFamily="2" charset="-122"/>
              </a:rPr>
              <a:t>		</a:t>
            </a:r>
            <a:r>
              <a:rPr lang="en-US" altLang="zh-CN" sz="1800" b="1" dirty="0" err="1">
                <a:latin typeface="Arial Narrow" pitchFamily="34" charset="0"/>
                <a:ea typeface="黑体" pitchFamily="2" charset="-122"/>
              </a:rPr>
              <a:t>job.setOutputValueClass</a:t>
            </a:r>
            <a:r>
              <a:rPr lang="en-US" altLang="zh-CN" sz="1800" b="1" dirty="0">
                <a:latin typeface="Arial Narrow" pitchFamily="34" charset="0"/>
                <a:ea typeface="黑体" pitchFamily="2" charset="-122"/>
              </a:rPr>
              <a:t>(</a:t>
            </a:r>
            <a:r>
              <a:rPr lang="en-US" altLang="zh-CN" sz="1800" b="1" dirty="0" err="1">
                <a:latin typeface="Arial Narrow" pitchFamily="34" charset="0"/>
                <a:ea typeface="黑体" pitchFamily="2" charset="-122"/>
              </a:rPr>
              <a:t>IntWritable.class</a:t>
            </a:r>
            <a:r>
              <a:rPr lang="en-US" altLang="zh-CN" sz="1800" b="1" dirty="0">
                <a:latin typeface="Arial Narrow" pitchFamily="34" charset="0"/>
                <a:ea typeface="黑体" pitchFamily="2" charset="-122"/>
              </a:rPr>
              <a:t>);</a:t>
            </a:r>
          </a:p>
          <a:p>
            <a:pPr algn="just">
              <a:spcBef>
                <a:spcPts val="0"/>
              </a:spcBef>
              <a:buNone/>
            </a:pPr>
            <a:r>
              <a:rPr lang="en-US" altLang="zh-CN" sz="1800" b="1" dirty="0">
                <a:latin typeface="Arial Narrow" pitchFamily="34" charset="0"/>
                <a:ea typeface="黑体" pitchFamily="2" charset="-122"/>
                <a:cs typeface="Arial Unicode MS" pitchFamily="34" charset="-122"/>
              </a:rPr>
              <a:t>		</a:t>
            </a:r>
            <a:r>
              <a:rPr lang="en-US" altLang="zh-CN" sz="1800" b="1" dirty="0" err="1">
                <a:latin typeface="Arial Narrow" pitchFamily="34" charset="0"/>
                <a:ea typeface="黑体" pitchFamily="2" charset="-122"/>
                <a:cs typeface="Arial Unicode MS" pitchFamily="34" charset="-122"/>
              </a:rPr>
              <a:t>System.exit</a:t>
            </a:r>
            <a:r>
              <a:rPr lang="en-US" altLang="zh-CN" sz="1800" b="1" dirty="0">
                <a:latin typeface="Arial Narrow" pitchFamily="34" charset="0"/>
                <a:ea typeface="黑体" pitchFamily="2" charset="-122"/>
                <a:cs typeface="Arial Unicode MS" pitchFamily="34" charset="-122"/>
              </a:rPr>
              <a:t>(</a:t>
            </a:r>
            <a:r>
              <a:rPr lang="en-US" altLang="zh-CN" sz="1800" b="1" dirty="0" err="1">
                <a:latin typeface="Arial Narrow" pitchFamily="34" charset="0"/>
                <a:ea typeface="黑体" pitchFamily="2" charset="-122"/>
                <a:cs typeface="Arial Unicode MS" pitchFamily="34" charset="-122"/>
              </a:rPr>
              <a:t>job.waitForCompletion</a:t>
            </a:r>
            <a:r>
              <a:rPr lang="en-US" altLang="zh-CN" sz="1800" b="1" dirty="0">
                <a:latin typeface="Arial Narrow" pitchFamily="34" charset="0"/>
                <a:ea typeface="黑体" pitchFamily="2" charset="-122"/>
                <a:cs typeface="Arial Unicode MS" pitchFamily="34" charset="-122"/>
              </a:rPr>
              <a:t>(true) ? 0 : 1);</a:t>
            </a:r>
          </a:p>
          <a:p>
            <a:pPr algn="just">
              <a:spcBef>
                <a:spcPts val="0"/>
              </a:spcBef>
              <a:buNone/>
            </a:pPr>
            <a:r>
              <a:rPr lang="en-US" altLang="zh-CN" sz="1800" b="1" dirty="0">
                <a:latin typeface="Arial Narrow" pitchFamily="34" charset="0"/>
                <a:ea typeface="黑体" pitchFamily="2" charset="-122"/>
                <a:cs typeface="Arial Unicode MS" pitchFamily="34" charset="-122"/>
              </a:rPr>
              <a:t>	}</a:t>
            </a:r>
          </a:p>
          <a:p>
            <a:pPr algn="just">
              <a:spcBef>
                <a:spcPts val="0"/>
              </a:spcBef>
              <a:buNone/>
            </a:pPr>
            <a:r>
              <a:rPr lang="en-US" altLang="zh-CN" sz="1800" b="1" dirty="0">
                <a:latin typeface="Arial Narrow" pitchFamily="34" charset="0"/>
                <a:ea typeface="黑体" pitchFamily="2" charset="-122"/>
              </a:rPr>
              <a:t>}</a:t>
            </a:r>
            <a:endParaRPr lang="en-US" altLang="zh-CN" sz="1800" b="1" dirty="0">
              <a:solidFill>
                <a:srgbClr val="33CC33"/>
              </a:solidFill>
              <a:latin typeface="Arial Narrow" pitchFamily="34" charset="0"/>
              <a:ea typeface="黑体" pitchFamily="2" charset="-122"/>
            </a:endParaRPr>
          </a:p>
        </p:txBody>
      </p:sp>
      <p:sp>
        <p:nvSpPr>
          <p:cNvPr id="5" name="Title 1"/>
          <p:cNvSpPr>
            <a:spLocks noGrp="1"/>
          </p:cNvSpPr>
          <p:nvPr>
            <p:ph type="title"/>
          </p:nvPr>
        </p:nvSpPr>
        <p:spPr>
          <a:xfrm>
            <a:off x="641978" y="2527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spTree>
    <p:extLst>
      <p:ext uri="{BB962C8B-B14F-4D97-AF65-F5344CB8AC3E}">
        <p14:creationId xmlns:p14="http://schemas.microsoft.com/office/powerpoint/2010/main" val="917449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834699"/>
            <a:ext cx="8305060" cy="5820101"/>
          </a:xfrm>
        </p:spPr>
        <p:txBody>
          <a:bodyPr>
            <a:normAutofit/>
          </a:bodyPr>
          <a:lstStyle/>
          <a:p>
            <a:pPr marL="274320" lvl="1" indent="-274320" algn="just">
              <a:lnSpc>
                <a:spcPct val="90000"/>
              </a:lnSpc>
              <a:spcBef>
                <a:spcPts val="580"/>
              </a:spcBef>
              <a:buClr>
                <a:schemeClr val="accent1"/>
              </a:buClr>
              <a:buNone/>
              <a:defRPr/>
            </a:pPr>
            <a:r>
              <a:rPr lang="zh-CN" altLang="en-US" sz="2600" b="1" dirty="0">
                <a:solidFill>
                  <a:srgbClr val="00B050"/>
                </a:solidFill>
                <a:latin typeface="黑体" pitchFamily="2" charset="-122"/>
                <a:ea typeface="黑体" pitchFamily="2" charset="-122"/>
              </a:rPr>
              <a:t>专利被引次数直方图统计</a:t>
            </a:r>
            <a:endParaRPr lang="en-US" altLang="zh-CN" sz="2600" b="1" dirty="0">
              <a:solidFill>
                <a:srgbClr val="00B050"/>
              </a:solidFill>
              <a:latin typeface="黑体" pitchFamily="2" charset="-122"/>
              <a:ea typeface="黑体" pitchFamily="2" charset="-122"/>
            </a:endParaRPr>
          </a:p>
          <a:p>
            <a:pPr marL="274320" lvl="1" indent="-274320" algn="just">
              <a:spcBef>
                <a:spcPts val="580"/>
              </a:spcBef>
              <a:buClr>
                <a:schemeClr val="accent1"/>
              </a:buClr>
              <a:buNone/>
              <a:defRPr/>
            </a:pPr>
            <a:r>
              <a:rPr lang="zh-CN" altLang="en-US" sz="2800" dirty="0">
                <a:solidFill>
                  <a:srgbClr val="C00000"/>
                </a:solidFill>
                <a:latin typeface="黑体" pitchFamily="2" charset="-122"/>
                <a:ea typeface="黑体" pitchFamily="2" charset="-122"/>
              </a:rPr>
              <a:t>专利被引次数直方图统计结果</a:t>
            </a:r>
            <a:endParaRPr lang="en-US" altLang="zh-CN" sz="2600" dirty="0">
              <a:solidFill>
                <a:srgbClr val="C00000"/>
              </a:solidFill>
              <a:latin typeface="黑体" pitchFamily="2" charset="-122"/>
              <a:ea typeface="黑体" pitchFamily="2" charset="-122"/>
            </a:endParaRPr>
          </a:p>
        </p:txBody>
      </p:sp>
      <p:sp>
        <p:nvSpPr>
          <p:cNvPr id="5" name="Title 1"/>
          <p:cNvSpPr>
            <a:spLocks noGrp="1"/>
          </p:cNvSpPr>
          <p:nvPr>
            <p:ph type="title"/>
          </p:nvPr>
        </p:nvSpPr>
        <p:spPr>
          <a:xfrm>
            <a:off x="641978" y="2527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sp>
        <p:nvSpPr>
          <p:cNvPr id="4" name="Rectangle 3"/>
          <p:cNvSpPr/>
          <p:nvPr/>
        </p:nvSpPr>
        <p:spPr>
          <a:xfrm>
            <a:off x="7010400" y="948690"/>
            <a:ext cx="1854200" cy="5416868"/>
          </a:xfrm>
          <a:prstGeom prst="rect">
            <a:avLst/>
          </a:prstGeom>
        </p:spPr>
        <p:txBody>
          <a:bodyPr wrap="square">
            <a:spAutoFit/>
          </a:bodyPr>
          <a:lstStyle/>
          <a:p>
            <a:r>
              <a:rPr lang="en-US" altLang="zh-CN" sz="1600" dirty="0">
                <a:latin typeface="+mj-lt"/>
              </a:rPr>
              <a:t>1 	921128</a:t>
            </a:r>
          </a:p>
          <a:p>
            <a:r>
              <a:rPr lang="en-US" altLang="zh-CN" sz="1600" dirty="0">
                <a:latin typeface="+mj-lt"/>
              </a:rPr>
              <a:t>2 	552246</a:t>
            </a:r>
          </a:p>
          <a:p>
            <a:r>
              <a:rPr lang="en-US" altLang="zh-CN" sz="1600" dirty="0">
                <a:latin typeface="+mj-lt"/>
              </a:rPr>
              <a:t>3 	380319</a:t>
            </a:r>
          </a:p>
          <a:p>
            <a:r>
              <a:rPr lang="en-US" altLang="zh-CN" sz="1600" dirty="0">
                <a:latin typeface="+mj-lt"/>
              </a:rPr>
              <a:t>4 	278438</a:t>
            </a:r>
          </a:p>
          <a:p>
            <a:r>
              <a:rPr lang="en-US" altLang="zh-CN" sz="1600" dirty="0">
                <a:latin typeface="+mj-lt"/>
              </a:rPr>
              <a:t>5 	210814</a:t>
            </a:r>
          </a:p>
          <a:p>
            <a:r>
              <a:rPr lang="en-US" altLang="zh-CN" sz="1600" dirty="0">
                <a:latin typeface="+mj-lt"/>
              </a:rPr>
              <a:t>6 	163149</a:t>
            </a:r>
          </a:p>
          <a:p>
            <a:r>
              <a:rPr lang="en-US" altLang="zh-CN" sz="1600" dirty="0">
                <a:latin typeface="+mj-lt"/>
              </a:rPr>
              <a:t>7 	127941</a:t>
            </a:r>
          </a:p>
          <a:p>
            <a:r>
              <a:rPr lang="en-US" altLang="zh-CN" sz="1600" dirty="0">
                <a:latin typeface="+mj-lt"/>
              </a:rPr>
              <a:t>8 	102155</a:t>
            </a:r>
          </a:p>
          <a:p>
            <a:r>
              <a:rPr lang="en-US" altLang="zh-CN" sz="1600" dirty="0">
                <a:latin typeface="+mj-lt"/>
              </a:rPr>
              <a:t>9 	82126</a:t>
            </a:r>
          </a:p>
          <a:p>
            <a:r>
              <a:rPr lang="en-US" altLang="zh-CN" sz="1600" dirty="0">
                <a:latin typeface="+mj-lt"/>
              </a:rPr>
              <a:t>10 	66634</a:t>
            </a:r>
          </a:p>
          <a:p>
            <a:r>
              <a:rPr lang="en-US" altLang="zh-CN" sz="1600" dirty="0">
                <a:latin typeface="+mj-lt"/>
              </a:rPr>
              <a:t>...</a:t>
            </a:r>
          </a:p>
          <a:p>
            <a:r>
              <a:rPr lang="en-US" altLang="zh-CN" sz="1600" dirty="0">
                <a:latin typeface="+mj-lt"/>
              </a:rPr>
              <a:t>411 	1</a:t>
            </a:r>
          </a:p>
          <a:p>
            <a:r>
              <a:rPr lang="en-US" altLang="zh-CN" sz="1600" dirty="0">
                <a:latin typeface="+mj-lt"/>
              </a:rPr>
              <a:t>605 	1</a:t>
            </a:r>
          </a:p>
          <a:p>
            <a:r>
              <a:rPr lang="en-US" altLang="zh-CN" sz="1600" dirty="0">
                <a:latin typeface="+mj-lt"/>
              </a:rPr>
              <a:t>613 	1</a:t>
            </a:r>
          </a:p>
          <a:p>
            <a:r>
              <a:rPr lang="en-US" altLang="zh-CN" sz="1600" dirty="0">
                <a:latin typeface="+mj-lt"/>
              </a:rPr>
              <a:t>631 	1</a:t>
            </a:r>
          </a:p>
          <a:p>
            <a:r>
              <a:rPr lang="en-US" altLang="zh-CN" sz="1600" dirty="0">
                <a:latin typeface="+mj-lt"/>
              </a:rPr>
              <a:t>633 	1</a:t>
            </a:r>
          </a:p>
          <a:p>
            <a:r>
              <a:rPr lang="en-US" altLang="zh-CN" sz="1600" dirty="0">
                <a:latin typeface="+mj-lt"/>
              </a:rPr>
              <a:t>654 	1</a:t>
            </a:r>
          </a:p>
          <a:p>
            <a:r>
              <a:rPr lang="en-US" altLang="zh-CN" sz="1600" dirty="0">
                <a:latin typeface="+mj-lt"/>
              </a:rPr>
              <a:t>658 	1</a:t>
            </a:r>
          </a:p>
          <a:p>
            <a:r>
              <a:rPr lang="en-US" altLang="zh-CN" sz="1600" dirty="0">
                <a:latin typeface="+mj-lt"/>
              </a:rPr>
              <a:t>678 	1</a:t>
            </a:r>
          </a:p>
          <a:p>
            <a:r>
              <a:rPr lang="en-US" altLang="zh-CN" sz="1600" dirty="0">
                <a:latin typeface="+mj-lt"/>
              </a:rPr>
              <a:t>716 	1</a:t>
            </a:r>
          </a:p>
          <a:p>
            <a:r>
              <a:rPr lang="en-US" altLang="zh-CN" sz="1600" dirty="0">
                <a:latin typeface="+mj-lt"/>
              </a:rPr>
              <a:t>779 	1</a:t>
            </a:r>
            <a:endParaRPr lang="zh-CN" altLang="en-US" sz="1600" dirty="0">
              <a:latin typeface="+mj-lt"/>
            </a:endParaRPr>
          </a:p>
        </p:txBody>
      </p:sp>
      <p:pic>
        <p:nvPicPr>
          <p:cNvPr id="93186" name="Picture 2"/>
          <p:cNvPicPr>
            <a:picLocks noChangeAspect="1" noChangeArrowheads="1"/>
          </p:cNvPicPr>
          <p:nvPr/>
        </p:nvPicPr>
        <p:blipFill>
          <a:blip r:embed="rId2" cstate="print"/>
          <a:srcRect/>
          <a:stretch>
            <a:fillRect/>
          </a:stretch>
        </p:blipFill>
        <p:spPr bwMode="auto">
          <a:xfrm>
            <a:off x="177800" y="2082799"/>
            <a:ext cx="6696128" cy="3606801"/>
          </a:xfrm>
          <a:prstGeom prst="rect">
            <a:avLst/>
          </a:prstGeom>
          <a:noFill/>
          <a:ln w="9525">
            <a:noFill/>
            <a:miter lim="800000"/>
            <a:headEnd/>
            <a:tailEnd/>
          </a:ln>
          <a:effectLst/>
        </p:spPr>
      </p:pic>
    </p:spTree>
    <p:extLst>
      <p:ext uri="{BB962C8B-B14F-4D97-AF65-F5344CB8AC3E}">
        <p14:creationId xmlns:p14="http://schemas.microsoft.com/office/powerpoint/2010/main" val="4085971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CDCA5-F3BB-47EB-AEFD-E2725D057D7E}"/>
              </a:ext>
            </a:extLst>
          </p:cNvPr>
          <p:cNvSpPr>
            <a:spLocks noGrp="1"/>
          </p:cNvSpPr>
          <p:nvPr>
            <p:ph type="title"/>
          </p:nvPr>
        </p:nvSpPr>
        <p:spPr/>
        <p:txBody>
          <a:bodyPr/>
          <a:lstStyle/>
          <a:p>
            <a:r>
              <a:rPr lang="zh-CN" altLang="en-US" dirty="0"/>
              <a:t>查询四 年份或国家专利数统计</a:t>
            </a:r>
          </a:p>
        </p:txBody>
      </p:sp>
      <p:sp>
        <p:nvSpPr>
          <p:cNvPr id="3" name="内容占位符 2">
            <a:extLst>
              <a:ext uri="{FF2B5EF4-FFF2-40B4-BE49-F238E27FC236}">
                <a16:creationId xmlns:a16="http://schemas.microsoft.com/office/drawing/2014/main" id="{157162D6-455D-407F-AF80-1B41201E48E8}"/>
              </a:ext>
            </a:extLst>
          </p:cNvPr>
          <p:cNvSpPr>
            <a:spLocks noGrp="1"/>
          </p:cNvSpPr>
          <p:nvPr>
            <p:ph sz="quarter" idx="1"/>
          </p:nvPr>
        </p:nvSpPr>
        <p:spPr/>
        <p:txBody>
          <a:bodyPr/>
          <a:lstStyle/>
          <a:p>
            <a:pPr marL="0" indent="0">
              <a:buNone/>
            </a:pPr>
            <a:r>
              <a:rPr lang="en-US" altLang="zh-CN" sz="2800" dirty="0"/>
              <a:t>Select </a:t>
            </a:r>
          </a:p>
          <a:p>
            <a:pPr marL="0" indent="0">
              <a:buNone/>
            </a:pPr>
            <a:r>
              <a:rPr lang="en-US" altLang="zh-CN" sz="2800" dirty="0"/>
              <a:t>	</a:t>
            </a:r>
            <a:r>
              <a:rPr lang="en-US" altLang="zh-CN" sz="2800" dirty="0" err="1"/>
              <a:t>gyear</a:t>
            </a:r>
            <a:r>
              <a:rPr lang="en-US" altLang="zh-CN" sz="2800" dirty="0"/>
              <a:t>, country, count(*) </a:t>
            </a:r>
          </a:p>
          <a:p>
            <a:pPr marL="0" indent="0">
              <a:buNone/>
            </a:pPr>
            <a:r>
              <a:rPr lang="en-US" altLang="zh-CN" sz="2800" dirty="0"/>
              <a:t>From </a:t>
            </a:r>
          </a:p>
          <a:p>
            <a:pPr marL="0" indent="0">
              <a:buNone/>
            </a:pPr>
            <a:r>
              <a:rPr lang="en-US" altLang="zh-CN" sz="2800" dirty="0"/>
              <a:t>	</a:t>
            </a:r>
            <a:r>
              <a:rPr lang="en-US" altLang="zh-CN" sz="2800" dirty="0" err="1"/>
              <a:t>patent_description</a:t>
            </a:r>
            <a:endParaRPr lang="en-US" altLang="zh-CN" sz="2800" dirty="0"/>
          </a:p>
          <a:p>
            <a:pPr marL="0" indent="0">
              <a:buNone/>
            </a:pPr>
            <a:r>
              <a:rPr lang="en-US" altLang="zh-CN" sz="2800" dirty="0"/>
              <a:t>Group by </a:t>
            </a:r>
          </a:p>
          <a:p>
            <a:pPr marL="0" indent="0">
              <a:buNone/>
            </a:pPr>
            <a:r>
              <a:rPr lang="en-US" altLang="zh-CN" sz="2800" dirty="0"/>
              <a:t>	</a:t>
            </a:r>
            <a:r>
              <a:rPr lang="en-US" altLang="zh-CN" sz="2800" dirty="0" err="1"/>
              <a:t>gyear</a:t>
            </a:r>
            <a:r>
              <a:rPr lang="en-US" altLang="zh-CN" sz="2800" dirty="0"/>
              <a:t>, country</a:t>
            </a:r>
          </a:p>
          <a:p>
            <a:pPr marL="0" indent="0">
              <a:buNone/>
            </a:pPr>
            <a:r>
              <a:rPr lang="en-US" altLang="zh-CN" sz="3200" dirty="0"/>
              <a:t>	</a:t>
            </a:r>
            <a:endParaRPr lang="zh-CN" altLang="en-US" sz="3200" dirty="0"/>
          </a:p>
        </p:txBody>
      </p:sp>
    </p:spTree>
    <p:extLst>
      <p:ext uri="{BB962C8B-B14F-4D97-AF65-F5344CB8AC3E}">
        <p14:creationId xmlns:p14="http://schemas.microsoft.com/office/powerpoint/2010/main" val="2962949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834699"/>
            <a:ext cx="8305060" cy="5578801"/>
          </a:xfrm>
        </p:spPr>
        <p:txBody>
          <a:bodyPr>
            <a:normAutofit/>
          </a:bodyPr>
          <a:lstStyle/>
          <a:p>
            <a:pPr marL="274320" lvl="1" indent="-274320" algn="just">
              <a:spcBef>
                <a:spcPts val="580"/>
              </a:spcBef>
              <a:buClr>
                <a:schemeClr val="accent1"/>
              </a:buClr>
              <a:buNone/>
              <a:defRPr/>
            </a:pPr>
            <a:r>
              <a:rPr lang="zh-CN" altLang="en-US" sz="2600" b="1" dirty="0">
                <a:solidFill>
                  <a:srgbClr val="00B050"/>
                </a:solidFill>
                <a:latin typeface="Arial Narrow" pitchFamily="34" charset="0"/>
                <a:ea typeface="黑体" pitchFamily="2" charset="-122"/>
              </a:rPr>
              <a:t>数据源：美国专利文献数据</a:t>
            </a:r>
            <a:endParaRPr lang="en-US" altLang="zh-CN" sz="2600" b="1" dirty="0">
              <a:solidFill>
                <a:srgbClr val="00B050"/>
              </a:solidFill>
              <a:latin typeface="Arial Narrow" pitchFamily="34" charset="0"/>
              <a:ea typeface="黑体" pitchFamily="2" charset="-122"/>
            </a:endParaRPr>
          </a:p>
          <a:p>
            <a:pPr marL="274320" lvl="1" indent="-274320" algn="just">
              <a:spcBef>
                <a:spcPts val="580"/>
              </a:spcBef>
              <a:buClr>
                <a:schemeClr val="accent1"/>
              </a:buClr>
              <a:buNone/>
              <a:defRPr/>
            </a:pPr>
            <a:r>
              <a:rPr lang="en-US" altLang="zh-CN" sz="3200" dirty="0">
                <a:solidFill>
                  <a:srgbClr val="C00000"/>
                </a:solidFill>
                <a:latin typeface="Arial Narrow" pitchFamily="34" charset="0"/>
                <a:ea typeface="黑体" pitchFamily="2" charset="-122"/>
              </a:rPr>
              <a:t>Patent description data set </a:t>
            </a:r>
            <a:r>
              <a:rPr lang="zh-CN" altLang="en-US" sz="3200" dirty="0">
                <a:solidFill>
                  <a:srgbClr val="C00000"/>
                </a:solidFill>
                <a:latin typeface="Arial Narrow" pitchFamily="34" charset="0"/>
                <a:ea typeface="黑体" pitchFamily="2" charset="-122"/>
              </a:rPr>
              <a:t>“</a:t>
            </a:r>
            <a:r>
              <a:rPr lang="en-US" altLang="zh-CN" sz="3200" dirty="0">
                <a:solidFill>
                  <a:srgbClr val="C00000"/>
                </a:solidFill>
                <a:latin typeface="Arial Narrow" pitchFamily="34" charset="0"/>
                <a:ea typeface="黑体" pitchFamily="2" charset="-122"/>
              </a:rPr>
              <a:t>apat63_99.txt</a:t>
            </a:r>
            <a:r>
              <a:rPr lang="zh-CN" altLang="en-US" sz="3200" dirty="0">
                <a:solidFill>
                  <a:srgbClr val="C00000"/>
                </a:solidFill>
                <a:latin typeface="Arial Narrow" pitchFamily="34" charset="0"/>
                <a:ea typeface="黑体" pitchFamily="2" charset="-122"/>
              </a:rPr>
              <a:t>”</a:t>
            </a:r>
            <a:endParaRPr lang="en-US" altLang="zh-CN" sz="3200" dirty="0">
              <a:solidFill>
                <a:srgbClr val="C00000"/>
              </a:solidFill>
              <a:latin typeface="Arial Narrow" pitchFamily="34" charset="0"/>
              <a:ea typeface="黑体" pitchFamily="2" charset="-122"/>
            </a:endParaRPr>
          </a:p>
          <a:p>
            <a:pPr algn="just">
              <a:buNone/>
            </a:pPr>
            <a:r>
              <a:rPr lang="en-US" altLang="zh-CN" sz="2800" dirty="0">
                <a:solidFill>
                  <a:srgbClr val="0066FF"/>
                </a:solidFill>
                <a:latin typeface="Arial Narrow" pitchFamily="34" charset="0"/>
                <a:ea typeface="黑体" pitchFamily="2" charset="-122"/>
              </a:rPr>
              <a:t> </a:t>
            </a:r>
            <a:endParaRPr lang="en-US" altLang="zh-CN" sz="2600" dirty="0">
              <a:solidFill>
                <a:srgbClr val="33CC33"/>
              </a:solidFill>
              <a:latin typeface="Arial Narrow" pitchFamily="34" charset="0"/>
              <a:ea typeface="黑体" pitchFamily="2" charset="-122"/>
            </a:endParaRPr>
          </a:p>
        </p:txBody>
      </p:sp>
      <p:sp>
        <p:nvSpPr>
          <p:cNvPr id="5" name="Title 1"/>
          <p:cNvSpPr>
            <a:spLocks noGrp="1"/>
          </p:cNvSpPr>
          <p:nvPr>
            <p:ph type="title"/>
          </p:nvPr>
        </p:nvSpPr>
        <p:spPr>
          <a:xfrm>
            <a:off x="641978" y="2527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pic>
        <p:nvPicPr>
          <p:cNvPr id="92163" name="Picture 3"/>
          <p:cNvPicPr>
            <a:picLocks noChangeAspect="1" noChangeArrowheads="1"/>
          </p:cNvPicPr>
          <p:nvPr/>
        </p:nvPicPr>
        <p:blipFill>
          <a:blip r:embed="rId2" cstate="print"/>
          <a:srcRect/>
          <a:stretch>
            <a:fillRect/>
          </a:stretch>
        </p:blipFill>
        <p:spPr bwMode="auto">
          <a:xfrm>
            <a:off x="255587" y="2074863"/>
            <a:ext cx="8406811" cy="4491037"/>
          </a:xfrm>
          <a:prstGeom prst="rect">
            <a:avLst/>
          </a:prstGeom>
          <a:noFill/>
          <a:ln w="9525">
            <a:noFill/>
            <a:miter lim="800000"/>
            <a:headEnd/>
            <a:tailEnd/>
          </a:ln>
          <a:effectLst/>
        </p:spPr>
      </p:pic>
    </p:spTree>
    <p:extLst>
      <p:ext uri="{BB962C8B-B14F-4D97-AF65-F5344CB8AC3E}">
        <p14:creationId xmlns:p14="http://schemas.microsoft.com/office/powerpoint/2010/main" val="922485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834699"/>
            <a:ext cx="8305060" cy="5858201"/>
          </a:xfrm>
        </p:spPr>
        <p:txBody>
          <a:bodyPr>
            <a:normAutofit lnSpcReduction="10000"/>
          </a:bodyPr>
          <a:lstStyle/>
          <a:p>
            <a:pPr marL="274320" lvl="1" indent="-274320" algn="just">
              <a:spcBef>
                <a:spcPts val="580"/>
              </a:spcBef>
              <a:buClr>
                <a:schemeClr val="accent1"/>
              </a:buClr>
              <a:buNone/>
              <a:defRPr/>
            </a:pPr>
            <a:r>
              <a:rPr lang="zh-CN" altLang="en-US" sz="2600" b="1" dirty="0">
                <a:solidFill>
                  <a:srgbClr val="00B050"/>
                </a:solidFill>
                <a:latin typeface="Arial Narrow" pitchFamily="34" charset="0"/>
                <a:ea typeface="黑体" pitchFamily="2" charset="-122"/>
              </a:rPr>
              <a:t>年份或国家专利数统计</a:t>
            </a:r>
            <a:endParaRPr lang="en-US" altLang="zh-CN" sz="2600" b="1" dirty="0">
              <a:solidFill>
                <a:srgbClr val="00B050"/>
              </a:solidFill>
              <a:latin typeface="Arial Narrow" pitchFamily="34" charset="0"/>
              <a:ea typeface="黑体" pitchFamily="2" charset="-122"/>
            </a:endParaRPr>
          </a:p>
          <a:p>
            <a:pPr marL="274320" lvl="1" indent="-274320" algn="just">
              <a:spcBef>
                <a:spcPts val="580"/>
              </a:spcBef>
              <a:buClr>
                <a:schemeClr val="accent1"/>
              </a:buClr>
              <a:buNone/>
              <a:defRPr/>
            </a:pPr>
            <a:r>
              <a:rPr lang="en-US" altLang="zh-CN" sz="3200" dirty="0">
                <a:solidFill>
                  <a:srgbClr val="C00000"/>
                </a:solidFill>
                <a:latin typeface="Arial Narrow" pitchFamily="34" charset="0"/>
                <a:ea typeface="黑体" pitchFamily="2" charset="-122"/>
              </a:rPr>
              <a:t>Patent description data set </a:t>
            </a:r>
            <a:r>
              <a:rPr lang="zh-CN" altLang="en-US" sz="3200" dirty="0">
                <a:solidFill>
                  <a:srgbClr val="C00000"/>
                </a:solidFill>
                <a:latin typeface="Arial Narrow" pitchFamily="34" charset="0"/>
                <a:ea typeface="黑体" pitchFamily="2" charset="-122"/>
              </a:rPr>
              <a:t>“</a:t>
            </a:r>
            <a:r>
              <a:rPr lang="en-US" altLang="zh-CN" sz="3200" dirty="0">
                <a:solidFill>
                  <a:srgbClr val="C00000"/>
                </a:solidFill>
                <a:latin typeface="Arial Narrow" pitchFamily="34" charset="0"/>
                <a:ea typeface="黑体" pitchFamily="2" charset="-122"/>
              </a:rPr>
              <a:t>apat63_99.txt</a:t>
            </a:r>
            <a:r>
              <a:rPr lang="zh-CN" altLang="en-US" sz="3200" dirty="0">
                <a:solidFill>
                  <a:srgbClr val="C00000"/>
                </a:solidFill>
                <a:latin typeface="Arial Narrow" pitchFamily="34" charset="0"/>
                <a:ea typeface="黑体" pitchFamily="2" charset="-122"/>
              </a:rPr>
              <a:t>”</a:t>
            </a:r>
            <a:endParaRPr lang="en-US" altLang="zh-CN" sz="3200" dirty="0">
              <a:solidFill>
                <a:srgbClr val="C00000"/>
              </a:solidFill>
              <a:latin typeface="Arial Narrow" pitchFamily="34" charset="0"/>
              <a:ea typeface="黑体" pitchFamily="2" charset="-122"/>
            </a:endParaRPr>
          </a:p>
          <a:p>
            <a:pPr algn="just">
              <a:buNone/>
            </a:pPr>
            <a:r>
              <a:rPr lang="en-US" altLang="zh-CN" sz="2000" dirty="0">
                <a:solidFill>
                  <a:srgbClr val="0066FF"/>
                </a:solidFill>
                <a:latin typeface="Arial Narrow" pitchFamily="34" charset="0"/>
                <a:ea typeface="黑体" pitchFamily="2" charset="-122"/>
              </a:rPr>
              <a:t>“PATENT”,”</a:t>
            </a:r>
            <a:r>
              <a:rPr lang="en-US" altLang="zh-CN" sz="2000" b="1" dirty="0">
                <a:solidFill>
                  <a:srgbClr val="FF0000"/>
                </a:solidFill>
                <a:latin typeface="Arial Narrow" pitchFamily="34" charset="0"/>
                <a:ea typeface="黑体" pitchFamily="2" charset="-122"/>
              </a:rPr>
              <a:t>GYEAR</a:t>
            </a:r>
            <a:r>
              <a:rPr lang="en-US" altLang="zh-CN" sz="2000" dirty="0">
                <a:solidFill>
                  <a:srgbClr val="0066FF"/>
                </a:solidFill>
                <a:latin typeface="Arial Narrow" pitchFamily="34" charset="0"/>
                <a:ea typeface="黑体" pitchFamily="2" charset="-122"/>
              </a:rPr>
              <a:t>”,”GDATE”,”APPYEAR”,”</a:t>
            </a:r>
            <a:r>
              <a:rPr lang="en-US" altLang="zh-CN" sz="2000" b="1" dirty="0">
                <a:solidFill>
                  <a:srgbClr val="FF0000"/>
                </a:solidFill>
                <a:latin typeface="Arial Narrow" pitchFamily="34" charset="0"/>
                <a:ea typeface="黑体" pitchFamily="2" charset="-122"/>
              </a:rPr>
              <a:t>COUNTRY</a:t>
            </a:r>
            <a:r>
              <a:rPr lang="en-US" altLang="zh-CN" sz="2000" dirty="0">
                <a:solidFill>
                  <a:srgbClr val="0066FF"/>
                </a:solidFill>
                <a:latin typeface="Arial Narrow" pitchFamily="34" charset="0"/>
                <a:ea typeface="黑体" pitchFamily="2" charset="-122"/>
              </a:rPr>
              <a:t>”,   ”POSTATE”,”ASSIGNEE”, </a:t>
            </a:r>
            <a:r>
              <a:rPr lang="en-US" altLang="zh-CN" sz="2400" dirty="0">
                <a:solidFill>
                  <a:srgbClr val="0066FF"/>
                </a:solidFill>
                <a:latin typeface="Arial Narrow" pitchFamily="34" charset="0"/>
                <a:ea typeface="黑体" pitchFamily="2" charset="-122"/>
              </a:rPr>
              <a:t> </a:t>
            </a:r>
            <a:r>
              <a:rPr lang="en-US" altLang="zh-CN" sz="2000" dirty="0">
                <a:solidFill>
                  <a:srgbClr val="0066FF"/>
                </a:solidFill>
                <a:latin typeface="Arial Narrow" pitchFamily="34" charset="0"/>
                <a:ea typeface="黑体" pitchFamily="2" charset="-122"/>
              </a:rPr>
              <a:t>”ASSCODE”,”CLAIMS”,”NCLASS”,”CAT”,”SUBCAT”,”CMADE”,”CRECEIVE”, </a:t>
            </a:r>
            <a:r>
              <a:rPr lang="en-US" altLang="zh-CN" sz="2400" dirty="0">
                <a:solidFill>
                  <a:srgbClr val="0066FF"/>
                </a:solidFill>
                <a:latin typeface="Arial Narrow" pitchFamily="34" charset="0"/>
                <a:ea typeface="黑体" pitchFamily="2" charset="-122"/>
              </a:rPr>
              <a:t> </a:t>
            </a:r>
            <a:r>
              <a:rPr lang="en-US" altLang="zh-CN" sz="2000" dirty="0">
                <a:solidFill>
                  <a:srgbClr val="0066FF"/>
                </a:solidFill>
                <a:latin typeface="Arial Narrow" pitchFamily="34" charset="0"/>
                <a:ea typeface="黑体" pitchFamily="2" charset="-122"/>
              </a:rPr>
              <a:t>”RATIOCIT”,”GENERAL”,”ORIGINAL”,”FWDAPLAG”,”BCKGTLAG”,”SELFCTUB”, </a:t>
            </a:r>
            <a:r>
              <a:rPr lang="en-US" altLang="zh-CN" sz="2400" dirty="0">
                <a:solidFill>
                  <a:srgbClr val="0066FF"/>
                </a:solidFill>
                <a:latin typeface="Arial Narrow" pitchFamily="34" charset="0"/>
                <a:ea typeface="黑体" pitchFamily="2" charset="-122"/>
              </a:rPr>
              <a:t> </a:t>
            </a:r>
            <a:r>
              <a:rPr lang="en-US" altLang="zh-CN" sz="2000" dirty="0">
                <a:solidFill>
                  <a:srgbClr val="0066FF"/>
                </a:solidFill>
                <a:latin typeface="Arial Narrow" pitchFamily="34" charset="0"/>
                <a:ea typeface="黑体" pitchFamily="2" charset="-122"/>
              </a:rPr>
              <a:t>”SELFCTLB”,”SECDUPBD”,”SECDLWBD”</a:t>
            </a:r>
            <a:endParaRPr lang="en-US" altLang="zh-CN" sz="2400" dirty="0">
              <a:solidFill>
                <a:srgbClr val="0066FF"/>
              </a:solidFill>
              <a:latin typeface="Arial Narrow" pitchFamily="34" charset="0"/>
              <a:ea typeface="黑体" pitchFamily="2" charset="-122"/>
            </a:endParaRPr>
          </a:p>
          <a:p>
            <a:pPr lvl="1" algn="just">
              <a:buNone/>
            </a:pPr>
            <a:r>
              <a:rPr lang="en-US" altLang="zh-CN" dirty="0">
                <a:latin typeface="Arial Narrow" pitchFamily="34" charset="0"/>
                <a:ea typeface="黑体" pitchFamily="2" charset="-122"/>
              </a:rPr>
              <a:t>3070801,</a:t>
            </a:r>
            <a:r>
              <a:rPr lang="en-US" altLang="zh-CN" dirty="0">
                <a:solidFill>
                  <a:srgbClr val="FF0000"/>
                </a:solidFill>
                <a:latin typeface="Arial Narrow" pitchFamily="34" charset="0"/>
                <a:ea typeface="黑体" pitchFamily="2" charset="-122"/>
              </a:rPr>
              <a:t>1963</a:t>
            </a:r>
            <a:r>
              <a:rPr lang="en-US" altLang="zh-CN" dirty="0">
                <a:latin typeface="Arial Narrow" pitchFamily="34" charset="0"/>
                <a:ea typeface="黑体" pitchFamily="2" charset="-122"/>
              </a:rPr>
              <a:t>,1096,,”</a:t>
            </a:r>
            <a:r>
              <a:rPr lang="en-US" altLang="zh-CN" dirty="0">
                <a:solidFill>
                  <a:srgbClr val="FF0000"/>
                </a:solidFill>
                <a:latin typeface="Arial Narrow" pitchFamily="34" charset="0"/>
                <a:ea typeface="黑体" pitchFamily="2" charset="-122"/>
              </a:rPr>
              <a:t>BE</a:t>
            </a:r>
            <a:r>
              <a:rPr lang="en-US" altLang="zh-CN" dirty="0">
                <a:latin typeface="Arial Narrow" pitchFamily="34" charset="0"/>
                <a:ea typeface="黑体" pitchFamily="2" charset="-122"/>
              </a:rPr>
              <a:t>”,””,,1,,269,6,69,,1,,0,,,,,,,</a:t>
            </a:r>
          </a:p>
          <a:p>
            <a:pPr lvl="1" algn="just">
              <a:buNone/>
            </a:pPr>
            <a:r>
              <a:rPr lang="en-US" altLang="zh-CN" dirty="0">
                <a:latin typeface="Arial Narrow" pitchFamily="34" charset="0"/>
                <a:ea typeface="黑体" pitchFamily="2" charset="-122"/>
              </a:rPr>
              <a:t>3070802,</a:t>
            </a:r>
            <a:r>
              <a:rPr lang="en-US" altLang="zh-CN" dirty="0">
                <a:solidFill>
                  <a:srgbClr val="FF0000"/>
                </a:solidFill>
                <a:latin typeface="Arial Narrow" pitchFamily="34" charset="0"/>
                <a:ea typeface="黑体" pitchFamily="2" charset="-122"/>
              </a:rPr>
              <a:t>1963</a:t>
            </a:r>
            <a:r>
              <a:rPr lang="en-US" altLang="zh-CN" dirty="0">
                <a:latin typeface="Arial Narrow" pitchFamily="34" charset="0"/>
                <a:ea typeface="黑体" pitchFamily="2" charset="-122"/>
              </a:rPr>
              <a:t>,1096,,”</a:t>
            </a:r>
            <a:r>
              <a:rPr lang="en-US" altLang="zh-CN" dirty="0">
                <a:solidFill>
                  <a:srgbClr val="FF0000"/>
                </a:solidFill>
                <a:latin typeface="Arial Narrow" pitchFamily="34" charset="0"/>
                <a:ea typeface="黑体" pitchFamily="2" charset="-122"/>
              </a:rPr>
              <a:t>US</a:t>
            </a:r>
            <a:r>
              <a:rPr lang="en-US" altLang="zh-CN" dirty="0">
                <a:latin typeface="Arial Narrow" pitchFamily="34" charset="0"/>
                <a:ea typeface="黑体" pitchFamily="2" charset="-122"/>
              </a:rPr>
              <a:t>”,”TX”,,1,,2,6,63,,0,,,,,,,,,</a:t>
            </a:r>
          </a:p>
          <a:p>
            <a:pPr lvl="1" algn="just">
              <a:buNone/>
            </a:pPr>
            <a:r>
              <a:rPr lang="en-US" altLang="zh-CN" dirty="0">
                <a:latin typeface="Arial Narrow" pitchFamily="34" charset="0"/>
                <a:ea typeface="黑体" pitchFamily="2" charset="-122"/>
              </a:rPr>
              <a:t>3070803,</a:t>
            </a:r>
            <a:r>
              <a:rPr lang="en-US" altLang="zh-CN" dirty="0">
                <a:solidFill>
                  <a:srgbClr val="FF0000"/>
                </a:solidFill>
                <a:latin typeface="Arial Narrow" pitchFamily="34" charset="0"/>
                <a:ea typeface="黑体" pitchFamily="2" charset="-122"/>
              </a:rPr>
              <a:t>1963</a:t>
            </a:r>
            <a:r>
              <a:rPr lang="en-US" altLang="zh-CN" dirty="0">
                <a:latin typeface="Arial Narrow" pitchFamily="34" charset="0"/>
                <a:ea typeface="黑体" pitchFamily="2" charset="-122"/>
              </a:rPr>
              <a:t>,1096,,”</a:t>
            </a:r>
            <a:r>
              <a:rPr lang="en-US" altLang="zh-CN" dirty="0">
                <a:solidFill>
                  <a:srgbClr val="FF0000"/>
                </a:solidFill>
                <a:latin typeface="Arial Narrow" pitchFamily="34" charset="0"/>
                <a:ea typeface="黑体" pitchFamily="2" charset="-122"/>
              </a:rPr>
              <a:t>US</a:t>
            </a:r>
            <a:r>
              <a:rPr lang="en-US" altLang="zh-CN" dirty="0">
                <a:latin typeface="Arial Narrow" pitchFamily="34" charset="0"/>
                <a:ea typeface="黑体" pitchFamily="2" charset="-122"/>
              </a:rPr>
              <a:t>”,”IL”,,1,,2,6,63,,9,,0.3704,,,,,,,</a:t>
            </a:r>
          </a:p>
          <a:p>
            <a:pPr lvl="1" algn="just">
              <a:buNone/>
            </a:pPr>
            <a:r>
              <a:rPr lang="en-US" altLang="zh-CN" dirty="0">
                <a:latin typeface="Arial Narrow" pitchFamily="34" charset="0"/>
                <a:ea typeface="黑体" pitchFamily="2" charset="-122"/>
              </a:rPr>
              <a:t>3070804,</a:t>
            </a:r>
            <a:r>
              <a:rPr lang="en-US" altLang="zh-CN" dirty="0">
                <a:solidFill>
                  <a:srgbClr val="FF0000"/>
                </a:solidFill>
                <a:latin typeface="Arial Narrow" pitchFamily="34" charset="0"/>
                <a:ea typeface="黑体" pitchFamily="2" charset="-122"/>
              </a:rPr>
              <a:t>1963</a:t>
            </a:r>
            <a:r>
              <a:rPr lang="en-US" altLang="zh-CN" dirty="0">
                <a:latin typeface="Arial Narrow" pitchFamily="34" charset="0"/>
                <a:ea typeface="黑体" pitchFamily="2" charset="-122"/>
              </a:rPr>
              <a:t>,1096,,”</a:t>
            </a:r>
            <a:r>
              <a:rPr lang="en-US" altLang="zh-CN" dirty="0">
                <a:solidFill>
                  <a:srgbClr val="FF0000"/>
                </a:solidFill>
                <a:latin typeface="Arial Narrow" pitchFamily="34" charset="0"/>
                <a:ea typeface="黑体" pitchFamily="2" charset="-122"/>
              </a:rPr>
              <a:t>US</a:t>
            </a:r>
            <a:r>
              <a:rPr lang="en-US" altLang="zh-CN" dirty="0">
                <a:latin typeface="Arial Narrow" pitchFamily="34" charset="0"/>
                <a:ea typeface="黑体" pitchFamily="2" charset="-122"/>
              </a:rPr>
              <a:t>”,”OH”,,1,,2,6,63,,3,,0.6667,,,,,,,</a:t>
            </a:r>
          </a:p>
          <a:p>
            <a:pPr lvl="1" algn="just">
              <a:buNone/>
            </a:pPr>
            <a:r>
              <a:rPr lang="en-US" altLang="zh-CN" dirty="0">
                <a:latin typeface="Arial Narrow" pitchFamily="34" charset="0"/>
                <a:ea typeface="黑体" pitchFamily="2" charset="-122"/>
              </a:rPr>
              <a:t>3070805,</a:t>
            </a:r>
            <a:r>
              <a:rPr lang="en-US" altLang="zh-CN" dirty="0">
                <a:solidFill>
                  <a:srgbClr val="FF0000"/>
                </a:solidFill>
                <a:latin typeface="Arial Narrow" pitchFamily="34" charset="0"/>
                <a:ea typeface="黑体" pitchFamily="2" charset="-122"/>
              </a:rPr>
              <a:t>1963</a:t>
            </a:r>
            <a:r>
              <a:rPr lang="en-US" altLang="zh-CN" dirty="0">
                <a:latin typeface="Arial Narrow" pitchFamily="34" charset="0"/>
                <a:ea typeface="黑体" pitchFamily="2" charset="-122"/>
              </a:rPr>
              <a:t>,1096,,”</a:t>
            </a:r>
            <a:r>
              <a:rPr lang="en-US" altLang="zh-CN" dirty="0">
                <a:solidFill>
                  <a:srgbClr val="FF0000"/>
                </a:solidFill>
                <a:latin typeface="Arial Narrow" pitchFamily="34" charset="0"/>
                <a:ea typeface="黑体" pitchFamily="2" charset="-122"/>
              </a:rPr>
              <a:t>US</a:t>
            </a:r>
            <a:r>
              <a:rPr lang="en-US" altLang="zh-CN" dirty="0">
                <a:latin typeface="Arial Narrow" pitchFamily="34" charset="0"/>
                <a:ea typeface="黑体" pitchFamily="2" charset="-122"/>
              </a:rPr>
              <a:t>”,”CA”,,1,,2,6,63,,1,,0,,,,,,,</a:t>
            </a:r>
          </a:p>
          <a:p>
            <a:pPr lvl="1" algn="just">
              <a:buNone/>
            </a:pPr>
            <a:r>
              <a:rPr lang="en-US" altLang="zh-CN" dirty="0">
                <a:latin typeface="Arial Narrow" pitchFamily="34" charset="0"/>
                <a:ea typeface="黑体" pitchFamily="2" charset="-122"/>
              </a:rPr>
              <a:t>……</a:t>
            </a:r>
          </a:p>
          <a:p>
            <a:pPr marL="355600" lvl="1" indent="-36513" algn="just">
              <a:buNone/>
            </a:pPr>
            <a:r>
              <a:rPr lang="zh-CN" altLang="en-US" sz="2200" dirty="0">
                <a:latin typeface="Arial Narrow" pitchFamily="34" charset="0"/>
                <a:ea typeface="黑体" pitchFamily="2" charset="-122"/>
              </a:rPr>
              <a:t>主要设计思想是：扫描以上的专利描述数据集，根据要统计的列名</a:t>
            </a:r>
            <a:r>
              <a:rPr lang="en-US" altLang="zh-CN" sz="2200" dirty="0">
                <a:latin typeface="Arial Narrow" pitchFamily="34" charset="0"/>
                <a:ea typeface="黑体" pitchFamily="2" charset="-122"/>
              </a:rPr>
              <a:t>(</a:t>
            </a:r>
            <a:r>
              <a:rPr lang="zh-CN" altLang="en-US" sz="2200" dirty="0">
                <a:latin typeface="Arial Narrow" pitchFamily="34" charset="0"/>
                <a:ea typeface="黑体" pitchFamily="2" charset="-122"/>
              </a:rPr>
              <a:t>年份或国家等），取出对应列上的年份</a:t>
            </a:r>
            <a:r>
              <a:rPr lang="en-US" altLang="zh-CN" sz="2200" dirty="0">
                <a:latin typeface="Arial Narrow" pitchFamily="34" charset="0"/>
                <a:ea typeface="黑体" pitchFamily="2" charset="-122"/>
              </a:rPr>
              <a:t>(</a:t>
            </a:r>
            <a:r>
              <a:rPr lang="en-US" altLang="zh-CN" sz="2200" dirty="0" err="1">
                <a:latin typeface="Arial Narrow" pitchFamily="34" charset="0"/>
                <a:ea typeface="黑体" pitchFamily="2" charset="-122"/>
              </a:rPr>
              <a:t>col_idx</a:t>
            </a:r>
            <a:r>
              <a:rPr lang="en-US" altLang="zh-CN" sz="2200" dirty="0">
                <a:latin typeface="Arial Narrow" pitchFamily="34" charset="0"/>
                <a:ea typeface="黑体" pitchFamily="2" charset="-122"/>
              </a:rPr>
              <a:t>=1)</a:t>
            </a:r>
            <a:r>
              <a:rPr lang="zh-CN" altLang="en-US" sz="2200" dirty="0">
                <a:latin typeface="Arial Narrow" pitchFamily="34" charset="0"/>
                <a:ea typeface="黑体" pitchFamily="2" charset="-122"/>
              </a:rPr>
              <a:t>或国家</a:t>
            </a:r>
            <a:r>
              <a:rPr lang="en-US" altLang="zh-CN" sz="2200" dirty="0">
                <a:latin typeface="Arial Narrow" pitchFamily="34" charset="0"/>
                <a:ea typeface="黑体" pitchFamily="2" charset="-122"/>
              </a:rPr>
              <a:t>(</a:t>
            </a:r>
            <a:r>
              <a:rPr lang="en-US" altLang="zh-CN" sz="2200" dirty="0" err="1">
                <a:latin typeface="Arial Narrow" pitchFamily="34" charset="0"/>
                <a:ea typeface="黑体" pitchFamily="2" charset="-122"/>
              </a:rPr>
              <a:t>col_idx</a:t>
            </a:r>
            <a:r>
              <a:rPr lang="en-US" altLang="zh-CN" sz="2200" dirty="0">
                <a:latin typeface="Arial Narrow" pitchFamily="34" charset="0"/>
                <a:ea typeface="黑体" pitchFamily="2" charset="-122"/>
              </a:rPr>
              <a:t>=4)</a:t>
            </a:r>
            <a:r>
              <a:rPr lang="zh-CN" altLang="en-US" sz="2200" dirty="0">
                <a:latin typeface="Arial Narrow" pitchFamily="34" charset="0"/>
                <a:ea typeface="黑体" pitchFamily="2" charset="-122"/>
              </a:rPr>
              <a:t>，然后由</a:t>
            </a:r>
            <a:r>
              <a:rPr lang="en-US" altLang="zh-CN" sz="2200" dirty="0">
                <a:latin typeface="Arial Narrow" pitchFamily="34" charset="0"/>
                <a:ea typeface="黑体" pitchFamily="2" charset="-122"/>
              </a:rPr>
              <a:t>Map</a:t>
            </a:r>
            <a:r>
              <a:rPr lang="zh-CN" altLang="en-US" sz="2200" dirty="0">
                <a:latin typeface="Arial Narrow" pitchFamily="34" charset="0"/>
                <a:ea typeface="黑体" pitchFamily="2" charset="-122"/>
              </a:rPr>
              <a:t>发出（</a:t>
            </a:r>
            <a:r>
              <a:rPr lang="en-US" altLang="zh-CN" sz="2200" dirty="0">
                <a:latin typeface="Arial Narrow" pitchFamily="34" charset="0"/>
                <a:ea typeface="黑体" pitchFamily="2" charset="-122"/>
              </a:rPr>
              <a:t>year</a:t>
            </a:r>
            <a:r>
              <a:rPr lang="zh-CN" altLang="en-US" sz="2200" dirty="0">
                <a:latin typeface="Arial Narrow" pitchFamily="34" charset="0"/>
                <a:ea typeface="黑体" pitchFamily="2" charset="-122"/>
              </a:rPr>
              <a:t>，</a:t>
            </a:r>
            <a:r>
              <a:rPr lang="en-US" altLang="zh-CN" sz="2200" dirty="0">
                <a:latin typeface="Arial Narrow" pitchFamily="34" charset="0"/>
                <a:ea typeface="黑体" pitchFamily="2" charset="-122"/>
              </a:rPr>
              <a:t>1</a:t>
            </a:r>
            <a:r>
              <a:rPr lang="zh-CN" altLang="en-US" sz="2200" dirty="0">
                <a:latin typeface="Arial Narrow" pitchFamily="34" charset="0"/>
                <a:ea typeface="黑体" pitchFamily="2" charset="-122"/>
              </a:rPr>
              <a:t>）或（</a:t>
            </a:r>
            <a:r>
              <a:rPr lang="en-US" altLang="zh-CN" sz="2200" dirty="0">
                <a:latin typeface="Arial Narrow" pitchFamily="34" charset="0"/>
                <a:ea typeface="黑体" pitchFamily="2" charset="-122"/>
              </a:rPr>
              <a:t>country</a:t>
            </a:r>
            <a:r>
              <a:rPr lang="zh-CN" altLang="en-US" sz="2200" dirty="0">
                <a:latin typeface="Arial Narrow" pitchFamily="34" charset="0"/>
                <a:ea typeface="黑体" pitchFamily="2" charset="-122"/>
              </a:rPr>
              <a:t>，</a:t>
            </a:r>
            <a:r>
              <a:rPr lang="en-US" altLang="zh-CN" sz="2200" dirty="0">
                <a:latin typeface="Arial Narrow" pitchFamily="34" charset="0"/>
                <a:ea typeface="黑体" pitchFamily="2" charset="-122"/>
              </a:rPr>
              <a:t>1</a:t>
            </a:r>
            <a:r>
              <a:rPr lang="zh-CN" altLang="en-US" sz="2200" dirty="0">
                <a:latin typeface="Arial Narrow" pitchFamily="34" charset="0"/>
                <a:ea typeface="黑体" pitchFamily="2" charset="-122"/>
              </a:rPr>
              <a:t>），再由</a:t>
            </a:r>
            <a:r>
              <a:rPr lang="en-US" altLang="zh-CN" sz="2200" dirty="0">
                <a:latin typeface="Arial Narrow" pitchFamily="34" charset="0"/>
                <a:ea typeface="黑体" pitchFamily="2" charset="-122"/>
              </a:rPr>
              <a:t>Reduce</a:t>
            </a:r>
            <a:r>
              <a:rPr lang="zh-CN" altLang="en-US" sz="2200" dirty="0">
                <a:latin typeface="Arial Narrow" pitchFamily="34" charset="0"/>
                <a:ea typeface="黑体" pitchFamily="2" charset="-122"/>
              </a:rPr>
              <a:t>累加</a:t>
            </a:r>
            <a:endParaRPr lang="en-US" altLang="zh-CN" sz="2200" dirty="0">
              <a:latin typeface="Arial Narrow" pitchFamily="34" charset="0"/>
              <a:ea typeface="黑体" pitchFamily="2" charset="-122"/>
            </a:endParaRPr>
          </a:p>
        </p:txBody>
      </p:sp>
      <p:sp>
        <p:nvSpPr>
          <p:cNvPr id="5" name="Title 1"/>
          <p:cNvSpPr>
            <a:spLocks noGrp="1"/>
          </p:cNvSpPr>
          <p:nvPr>
            <p:ph type="title"/>
          </p:nvPr>
        </p:nvSpPr>
        <p:spPr>
          <a:xfrm>
            <a:off x="641978" y="2527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spTree>
    <p:extLst>
      <p:ext uri="{BB962C8B-B14F-4D97-AF65-F5344CB8AC3E}">
        <p14:creationId xmlns:p14="http://schemas.microsoft.com/office/powerpoint/2010/main" val="3703535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834699"/>
            <a:ext cx="8559060" cy="5820101"/>
          </a:xfrm>
        </p:spPr>
        <p:txBody>
          <a:bodyPr>
            <a:normAutofit/>
          </a:bodyPr>
          <a:lstStyle/>
          <a:p>
            <a:pPr marL="274320" lvl="1" indent="-274320" algn="just">
              <a:spcBef>
                <a:spcPts val="580"/>
              </a:spcBef>
              <a:buClr>
                <a:schemeClr val="accent1"/>
              </a:buClr>
              <a:buNone/>
              <a:defRPr/>
            </a:pPr>
            <a:r>
              <a:rPr lang="zh-CN" altLang="en-US" sz="2600" b="1" dirty="0">
                <a:solidFill>
                  <a:srgbClr val="00B050"/>
                </a:solidFill>
                <a:latin typeface="Arial Narrow" pitchFamily="34" charset="0"/>
                <a:ea typeface="黑体" pitchFamily="2" charset="-122"/>
              </a:rPr>
              <a:t>年份</a:t>
            </a:r>
            <a:r>
              <a:rPr lang="en-US" altLang="zh-CN" sz="2600" b="1" dirty="0">
                <a:solidFill>
                  <a:srgbClr val="00B050"/>
                </a:solidFill>
                <a:latin typeface="Arial Narrow" pitchFamily="34" charset="0"/>
                <a:ea typeface="黑体" pitchFamily="2" charset="-122"/>
              </a:rPr>
              <a:t>/</a:t>
            </a:r>
            <a:r>
              <a:rPr lang="zh-CN" altLang="en-US" sz="2600" b="1" dirty="0">
                <a:solidFill>
                  <a:srgbClr val="00B050"/>
                </a:solidFill>
                <a:latin typeface="Arial Narrow" pitchFamily="34" charset="0"/>
                <a:ea typeface="黑体" pitchFamily="2" charset="-122"/>
              </a:rPr>
              <a:t>国家专利数统计</a:t>
            </a:r>
            <a:endParaRPr lang="en-US" altLang="zh-CN" sz="2600" b="1" dirty="0">
              <a:solidFill>
                <a:srgbClr val="00B050"/>
              </a:solidFill>
              <a:latin typeface="Arial Narrow" pitchFamily="34" charset="0"/>
              <a:ea typeface="黑体" pitchFamily="2" charset="-122"/>
            </a:endParaRPr>
          </a:p>
          <a:p>
            <a:pPr algn="just"/>
            <a:r>
              <a:rPr lang="en-US" altLang="zh-CN" sz="2800" dirty="0">
                <a:solidFill>
                  <a:srgbClr val="C00000"/>
                </a:solidFill>
                <a:latin typeface="Arial Narrow" pitchFamily="34" charset="0"/>
                <a:ea typeface="黑体" pitchFamily="2" charset="-122"/>
              </a:rPr>
              <a:t>Map Class</a:t>
            </a:r>
          </a:p>
          <a:p>
            <a:pPr algn="just">
              <a:buNone/>
            </a:pPr>
            <a:r>
              <a:rPr lang="en-US" altLang="zh-CN" sz="2000" b="1" dirty="0">
                <a:latin typeface="Arial Narrow" pitchFamily="34" charset="0"/>
                <a:ea typeface="黑体" pitchFamily="2" charset="-122"/>
              </a:rPr>
              <a:t>public static class </a:t>
            </a:r>
            <a:r>
              <a:rPr lang="en-US" altLang="zh-CN" sz="2000" b="1" dirty="0" err="1">
                <a:solidFill>
                  <a:srgbClr val="C00000"/>
                </a:solidFill>
                <a:latin typeface="Arial Narrow" pitchFamily="34" charset="0"/>
                <a:ea typeface="黑体" pitchFamily="2" charset="-122"/>
              </a:rPr>
              <a:t>MapClass</a:t>
            </a:r>
            <a:r>
              <a:rPr lang="en-US" altLang="zh-CN" sz="2000" b="1" dirty="0">
                <a:latin typeface="Arial Narrow" pitchFamily="34" charset="0"/>
                <a:ea typeface="黑体" pitchFamily="2" charset="-122"/>
              </a:rPr>
              <a:t> extends </a:t>
            </a:r>
            <a:r>
              <a:rPr lang="en-US" altLang="zh-CN" sz="2000" b="1" dirty="0" err="1">
                <a:latin typeface="Arial Narrow" pitchFamily="34" charset="0"/>
                <a:ea typeface="黑体" pitchFamily="2" charset="-122"/>
              </a:rPr>
              <a:t>Mapper</a:t>
            </a:r>
            <a:r>
              <a:rPr lang="en-US" altLang="zh-CN" sz="2000" b="1" dirty="0">
                <a:latin typeface="Arial Narrow" pitchFamily="34" charset="0"/>
                <a:ea typeface="黑体" pitchFamily="2" charset="-122"/>
              </a:rPr>
              <a:t>&lt;Text, Text, Text, </a:t>
            </a:r>
            <a:r>
              <a:rPr lang="en-US" altLang="zh-CN" sz="2000" b="1" dirty="0" err="1">
                <a:latin typeface="Arial Narrow" pitchFamily="34" charset="0"/>
                <a:ea typeface="黑体" pitchFamily="2" charset="-122"/>
              </a:rPr>
              <a:t>LongWritable</a:t>
            </a:r>
            <a:r>
              <a:rPr lang="en-US" altLang="zh-CN" sz="2000" b="1" dirty="0">
                <a:latin typeface="Arial Narrow" pitchFamily="34" charset="0"/>
                <a:ea typeface="黑体" pitchFamily="2" charset="-122"/>
              </a:rPr>
              <a:t>&gt; </a:t>
            </a:r>
          </a:p>
          <a:p>
            <a:pPr algn="just">
              <a:buNone/>
            </a:pPr>
            <a:r>
              <a:rPr lang="en-US" altLang="zh-CN" sz="2000" dirty="0">
                <a:latin typeface="Arial Narrow" pitchFamily="34" charset="0"/>
                <a:ea typeface="黑体" pitchFamily="2" charset="-122"/>
              </a:rPr>
              <a:t>{</a:t>
            </a:r>
          </a:p>
          <a:p>
            <a:pPr algn="just">
              <a:buNone/>
            </a:pPr>
            <a:r>
              <a:rPr lang="en-US" altLang="zh-CN" sz="2000" dirty="0">
                <a:latin typeface="Arial Narrow" pitchFamily="34" charset="0"/>
                <a:ea typeface="黑体" pitchFamily="2" charset="-122"/>
              </a:rPr>
              <a:t>     private final static </a:t>
            </a:r>
            <a:r>
              <a:rPr lang="en-US" altLang="zh-CN" sz="2000" dirty="0" err="1">
                <a:latin typeface="Arial Narrow" pitchFamily="34" charset="0"/>
                <a:ea typeface="黑体" pitchFamily="2" charset="-122"/>
              </a:rPr>
              <a:t>IntWritable</a:t>
            </a:r>
            <a:r>
              <a:rPr lang="en-US" altLang="zh-CN" sz="2000" dirty="0">
                <a:latin typeface="Arial Narrow" pitchFamily="34" charset="0"/>
                <a:ea typeface="黑体" pitchFamily="2" charset="-122"/>
              </a:rPr>
              <a:t> </a:t>
            </a:r>
            <a:r>
              <a:rPr lang="en-US" altLang="zh-CN" sz="2000" dirty="0" err="1">
                <a:latin typeface="Arial Narrow" pitchFamily="34" charset="0"/>
                <a:ea typeface="黑体" pitchFamily="2" charset="-122"/>
              </a:rPr>
              <a:t>uno</a:t>
            </a:r>
            <a:r>
              <a:rPr lang="en-US" altLang="zh-CN" sz="2000" dirty="0">
                <a:latin typeface="Arial Narrow" pitchFamily="34" charset="0"/>
                <a:ea typeface="黑体" pitchFamily="2" charset="-122"/>
              </a:rPr>
              <a:t> = new </a:t>
            </a:r>
            <a:r>
              <a:rPr lang="en-US" altLang="zh-CN" sz="2000" dirty="0" err="1">
                <a:latin typeface="Arial Narrow" pitchFamily="34" charset="0"/>
                <a:ea typeface="黑体" pitchFamily="2" charset="-122"/>
              </a:rPr>
              <a:t>IntWritable</a:t>
            </a:r>
            <a:r>
              <a:rPr lang="en-US" altLang="zh-CN" sz="2000" dirty="0">
                <a:latin typeface="Arial Narrow" pitchFamily="34" charset="0"/>
                <a:ea typeface="黑体" pitchFamily="2" charset="-122"/>
              </a:rPr>
              <a:t>(1);</a:t>
            </a:r>
          </a:p>
          <a:p>
            <a:pPr algn="just">
              <a:buNone/>
            </a:pPr>
            <a:r>
              <a:rPr lang="en-US" altLang="zh-CN" sz="2000" dirty="0">
                <a:latin typeface="Arial Narrow" pitchFamily="34" charset="0"/>
                <a:ea typeface="黑体" pitchFamily="2" charset="-122"/>
              </a:rPr>
              <a:t>	private </a:t>
            </a:r>
            <a:r>
              <a:rPr lang="en-US" altLang="zh-CN" sz="2000" dirty="0" err="1">
                <a:latin typeface="Arial Narrow" pitchFamily="34" charset="0"/>
                <a:ea typeface="黑体" pitchFamily="2" charset="-122"/>
              </a:rPr>
              <a:t>int</a:t>
            </a:r>
            <a:r>
              <a:rPr lang="en-US" altLang="zh-CN" sz="2000" dirty="0">
                <a:latin typeface="Arial Narrow" pitchFamily="34" charset="0"/>
                <a:ea typeface="黑体" pitchFamily="2" charset="-122"/>
              </a:rPr>
              <a:t> </a:t>
            </a:r>
            <a:r>
              <a:rPr lang="en-US" altLang="zh-CN" sz="2000" dirty="0" err="1">
                <a:latin typeface="Arial Narrow" pitchFamily="34" charset="0"/>
                <a:ea typeface="黑体" pitchFamily="2" charset="-122"/>
              </a:rPr>
              <a:t>col_idx</a:t>
            </a:r>
            <a:r>
              <a:rPr lang="en-US" altLang="zh-CN" sz="2000" dirty="0">
                <a:latin typeface="Arial Narrow" pitchFamily="34" charset="0"/>
                <a:ea typeface="黑体" pitchFamily="2" charset="-122"/>
              </a:rPr>
              <a:t> = 1;  </a:t>
            </a:r>
            <a:r>
              <a:rPr lang="en-US" altLang="zh-CN" sz="2000" dirty="0">
                <a:solidFill>
                  <a:srgbClr val="C00000"/>
                </a:solidFill>
                <a:latin typeface="Arial Narrow" pitchFamily="34" charset="0"/>
                <a:ea typeface="黑体" pitchFamily="2" charset="-122"/>
              </a:rPr>
              <a:t>// 1: </a:t>
            </a:r>
            <a:r>
              <a:rPr lang="zh-CN" altLang="en-US" sz="2000" dirty="0">
                <a:solidFill>
                  <a:srgbClr val="C00000"/>
                </a:solidFill>
                <a:latin typeface="Arial Narrow" pitchFamily="34" charset="0"/>
                <a:ea typeface="黑体" pitchFamily="2" charset="-122"/>
              </a:rPr>
              <a:t>年份； </a:t>
            </a:r>
            <a:r>
              <a:rPr lang="en-US" altLang="zh-CN" sz="2000" dirty="0">
                <a:solidFill>
                  <a:srgbClr val="C00000"/>
                </a:solidFill>
                <a:latin typeface="Arial Narrow" pitchFamily="34" charset="0"/>
                <a:ea typeface="黑体" pitchFamily="2" charset="-122"/>
              </a:rPr>
              <a:t>4: </a:t>
            </a:r>
            <a:r>
              <a:rPr lang="zh-CN" altLang="en-US" sz="2000" dirty="0">
                <a:solidFill>
                  <a:srgbClr val="C00000"/>
                </a:solidFill>
                <a:latin typeface="Arial Narrow" pitchFamily="34" charset="0"/>
                <a:ea typeface="黑体" pitchFamily="2" charset="-122"/>
              </a:rPr>
              <a:t>国家</a:t>
            </a:r>
            <a:endParaRPr lang="en-US" altLang="zh-CN" sz="2000" dirty="0">
              <a:solidFill>
                <a:srgbClr val="C00000"/>
              </a:solidFill>
              <a:latin typeface="Arial Narrow" pitchFamily="34" charset="0"/>
              <a:ea typeface="黑体" pitchFamily="2" charset="-122"/>
            </a:endParaRPr>
          </a:p>
          <a:p>
            <a:pPr algn="just">
              <a:buNone/>
            </a:pPr>
            <a:r>
              <a:rPr lang="en-US" altLang="zh-CN" sz="2000" dirty="0">
                <a:latin typeface="Arial Narrow" pitchFamily="34" charset="0"/>
                <a:ea typeface="黑体" pitchFamily="2" charset="-122"/>
              </a:rPr>
              <a:t>	</a:t>
            </a:r>
            <a:r>
              <a:rPr lang="en-US" altLang="zh-CN" sz="2000" dirty="0">
                <a:solidFill>
                  <a:srgbClr val="0066FF"/>
                </a:solidFill>
                <a:latin typeface="Arial Narrow" pitchFamily="34" charset="0"/>
                <a:ea typeface="黑体" pitchFamily="2" charset="-122"/>
              </a:rPr>
              <a:t>public void map(Text key,  Text value, Context </a:t>
            </a:r>
            <a:r>
              <a:rPr lang="en-US" altLang="zh-CN" sz="2000" dirty="0" err="1">
                <a:solidFill>
                  <a:srgbClr val="0066FF"/>
                </a:solidFill>
                <a:latin typeface="Arial Narrow" pitchFamily="34" charset="0"/>
                <a:ea typeface="黑体" pitchFamily="2" charset="-122"/>
              </a:rPr>
              <a:t>context</a:t>
            </a:r>
            <a:r>
              <a:rPr lang="en-US" altLang="zh-CN" sz="2000" dirty="0">
                <a:solidFill>
                  <a:srgbClr val="0066FF"/>
                </a:solidFill>
                <a:latin typeface="Arial Narrow" pitchFamily="34" charset="0"/>
                <a:ea typeface="黑体" pitchFamily="2" charset="-122"/>
              </a:rPr>
              <a:t>)</a:t>
            </a:r>
          </a:p>
          <a:p>
            <a:pPr algn="just">
              <a:buNone/>
            </a:pPr>
            <a:r>
              <a:rPr lang="en-US" altLang="zh-CN" sz="2000" dirty="0">
                <a:latin typeface="Arial Narrow" pitchFamily="34" charset="0"/>
                <a:ea typeface="黑体" pitchFamily="2" charset="-122"/>
              </a:rPr>
              <a:t>			throws </a:t>
            </a:r>
            <a:r>
              <a:rPr lang="en-US" altLang="zh-CN" sz="2000" dirty="0" err="1">
                <a:latin typeface="Arial Narrow" pitchFamily="34" charset="0"/>
                <a:ea typeface="黑体" pitchFamily="2" charset="-122"/>
              </a:rPr>
              <a:t>IOException</a:t>
            </a:r>
            <a:r>
              <a:rPr lang="en-US" altLang="zh-CN" sz="2000" dirty="0">
                <a:latin typeface="Arial Narrow" pitchFamily="34" charset="0"/>
                <a:ea typeface="黑体" pitchFamily="2" charset="-122"/>
              </a:rPr>
              <a:t>, </a:t>
            </a:r>
            <a:r>
              <a:rPr lang="en-US" altLang="zh-CN" sz="2000" dirty="0" err="1">
                <a:latin typeface="Arial Narrow" pitchFamily="34" charset="0"/>
                <a:ea typeface="黑体" pitchFamily="2" charset="-122"/>
              </a:rPr>
              <a:t>InterruptedException</a:t>
            </a:r>
            <a:r>
              <a:rPr lang="en-US" altLang="zh-CN" sz="2000" dirty="0">
                <a:latin typeface="Arial Narrow" pitchFamily="34" charset="0"/>
                <a:ea typeface="黑体" pitchFamily="2" charset="-122"/>
              </a:rPr>
              <a:t> </a:t>
            </a:r>
          </a:p>
          <a:p>
            <a:pPr algn="just">
              <a:buNone/>
            </a:pPr>
            <a:r>
              <a:rPr lang="en-US" altLang="zh-CN" sz="2000" dirty="0">
                <a:latin typeface="Arial Narrow" pitchFamily="34" charset="0"/>
                <a:ea typeface="黑体" pitchFamily="2" charset="-122"/>
              </a:rPr>
              <a:t>	{	String[] cols = </a:t>
            </a:r>
            <a:r>
              <a:rPr lang="en-US" altLang="zh-CN" sz="1800" dirty="0" err="1">
                <a:latin typeface="Arial Narrow" pitchFamily="34" charset="0"/>
                <a:ea typeface="黑体" pitchFamily="2" charset="-122"/>
                <a:cs typeface="Courier New" pitchFamily="49" charset="0"/>
              </a:rPr>
              <a:t>value.Split</a:t>
            </a:r>
            <a:r>
              <a:rPr lang="en-US" altLang="zh-CN" sz="1800" dirty="0">
                <a:latin typeface="Arial Narrow" pitchFamily="34" charset="0"/>
                <a:ea typeface="黑体" pitchFamily="2" charset="-122"/>
                <a:cs typeface="Courier New" pitchFamily="49" charset="0"/>
              </a:rPr>
              <a:t>(‘,’)</a:t>
            </a:r>
            <a:r>
              <a:rPr lang="en-US" sz="1800" dirty="0">
                <a:latin typeface="Arial Narrow" pitchFamily="34" charset="0"/>
                <a:ea typeface="黑体" pitchFamily="2" charset="-122"/>
                <a:cs typeface="Courier New" pitchFamily="49" charset="0"/>
              </a:rPr>
              <a:t>;  </a:t>
            </a:r>
            <a:r>
              <a:rPr lang="en-US" sz="1800" dirty="0">
                <a:solidFill>
                  <a:srgbClr val="C00000"/>
                </a:solidFill>
                <a:latin typeface="Arial Narrow" pitchFamily="34" charset="0"/>
                <a:ea typeface="黑体" pitchFamily="2" charset="-122"/>
                <a:cs typeface="Courier New" pitchFamily="49" charset="0"/>
              </a:rPr>
              <a:t>// </a:t>
            </a:r>
            <a:r>
              <a:rPr lang="en-US" altLang="zh-CN" sz="1800" dirty="0">
                <a:solidFill>
                  <a:srgbClr val="C00000"/>
                </a:solidFill>
                <a:latin typeface="Arial Narrow" pitchFamily="34" charset="0"/>
                <a:ea typeface="黑体" pitchFamily="2" charset="-122"/>
                <a:cs typeface="Courier New" pitchFamily="49" charset="0"/>
              </a:rPr>
              <a:t>value</a:t>
            </a:r>
            <a:r>
              <a:rPr lang="zh-CN" altLang="en-US" sz="1800" dirty="0">
                <a:solidFill>
                  <a:srgbClr val="C00000"/>
                </a:solidFill>
                <a:latin typeface="Arial Narrow" pitchFamily="34" charset="0"/>
                <a:ea typeface="黑体" pitchFamily="2" charset="-122"/>
                <a:cs typeface="Courier New" pitchFamily="49" charset="0"/>
              </a:rPr>
              <a:t>：读入的一行专利描述数据记录</a:t>
            </a:r>
            <a:r>
              <a:rPr lang="en-US" sz="1800" dirty="0">
                <a:solidFill>
                  <a:srgbClr val="C00000"/>
                </a:solidFill>
                <a:latin typeface="Arial Narrow" pitchFamily="34" charset="0"/>
                <a:ea typeface="黑体" pitchFamily="2" charset="-122"/>
                <a:cs typeface="Courier New" pitchFamily="49" charset="0"/>
              </a:rPr>
              <a:t> </a:t>
            </a:r>
          </a:p>
          <a:p>
            <a:pPr algn="just">
              <a:spcBef>
                <a:spcPts val="0"/>
              </a:spcBef>
              <a:buNone/>
            </a:pPr>
            <a:r>
              <a:rPr lang="en-US" sz="1800" dirty="0">
                <a:latin typeface="Arial Narrow" pitchFamily="34" charset="0"/>
                <a:ea typeface="黑体" pitchFamily="2" charset="-122"/>
                <a:cs typeface="Courier New" pitchFamily="49" charset="0"/>
              </a:rPr>
              <a:t>    		</a:t>
            </a:r>
            <a:r>
              <a:rPr lang="en-US" altLang="zh-CN" sz="1800" dirty="0">
                <a:latin typeface="Arial Narrow" pitchFamily="34" charset="0"/>
                <a:ea typeface="黑体" pitchFamily="2" charset="-122"/>
                <a:cs typeface="Courier New" pitchFamily="49" charset="0"/>
              </a:rPr>
              <a:t>String </a:t>
            </a:r>
            <a:r>
              <a:rPr lang="en-US" altLang="zh-CN" sz="1800" dirty="0" err="1">
                <a:latin typeface="Arial Narrow" pitchFamily="34" charset="0"/>
                <a:ea typeface="黑体" pitchFamily="2" charset="-122"/>
                <a:cs typeface="Courier New" pitchFamily="49" charset="0"/>
              </a:rPr>
              <a:t>col_data</a:t>
            </a:r>
            <a:r>
              <a:rPr lang="en-US" altLang="zh-CN" sz="1800" dirty="0">
                <a:latin typeface="Arial Narrow" pitchFamily="34" charset="0"/>
                <a:ea typeface="黑体" pitchFamily="2" charset="-122"/>
                <a:cs typeface="Courier New" pitchFamily="49" charset="0"/>
              </a:rPr>
              <a:t> = </a:t>
            </a:r>
            <a:r>
              <a:rPr lang="en-US" sz="1800" dirty="0">
                <a:latin typeface="Arial Narrow" pitchFamily="34" charset="0"/>
                <a:ea typeface="黑体" pitchFamily="2" charset="-122"/>
                <a:cs typeface="Courier New" pitchFamily="49" charset="0"/>
              </a:rPr>
              <a:t>cols[</a:t>
            </a:r>
            <a:r>
              <a:rPr lang="en-US" sz="1800" dirty="0" err="1">
                <a:latin typeface="Arial Narrow" pitchFamily="34" charset="0"/>
                <a:ea typeface="黑体" pitchFamily="2" charset="-122"/>
                <a:cs typeface="Courier New" pitchFamily="49" charset="0"/>
              </a:rPr>
              <a:t>col_idx</a:t>
            </a:r>
            <a:r>
              <a:rPr lang="en-US" sz="1800" dirty="0">
                <a:latin typeface="Arial Narrow" pitchFamily="34" charset="0"/>
                <a:ea typeface="黑体" pitchFamily="2" charset="-122"/>
                <a:cs typeface="Courier New" pitchFamily="49" charset="0"/>
              </a:rPr>
              <a:t>]</a:t>
            </a:r>
            <a:r>
              <a:rPr lang="zh-CN" altLang="en-US" sz="1800" dirty="0">
                <a:latin typeface="Arial Narrow" pitchFamily="34" charset="0"/>
                <a:ea typeface="黑体" pitchFamily="2" charset="-122"/>
                <a:cs typeface="Courier New" pitchFamily="49" charset="0"/>
              </a:rPr>
              <a:t>；</a:t>
            </a:r>
            <a:endParaRPr lang="en-US" altLang="zh-CN" sz="1800" dirty="0">
              <a:latin typeface="Arial Narrow" pitchFamily="34" charset="0"/>
              <a:ea typeface="黑体" pitchFamily="2" charset="-122"/>
              <a:cs typeface="Courier New" pitchFamily="49" charset="0"/>
            </a:endParaRPr>
          </a:p>
          <a:p>
            <a:pPr algn="just">
              <a:buNone/>
            </a:pPr>
            <a:r>
              <a:rPr lang="en-US" altLang="zh-CN" sz="2000" dirty="0">
                <a:latin typeface="Arial Narrow" pitchFamily="34" charset="0"/>
                <a:ea typeface="黑体" pitchFamily="2" charset="-122"/>
              </a:rPr>
              <a:t>		</a:t>
            </a:r>
            <a:r>
              <a:rPr lang="en-US" altLang="zh-CN" sz="2000" dirty="0" err="1">
                <a:latin typeface="Arial Narrow" pitchFamily="34" charset="0"/>
                <a:ea typeface="黑体" pitchFamily="2" charset="-122"/>
              </a:rPr>
              <a:t>context.write</a:t>
            </a:r>
            <a:r>
              <a:rPr lang="en-US" altLang="zh-CN" sz="2000" dirty="0">
                <a:latin typeface="Arial Narrow" pitchFamily="34" charset="0"/>
                <a:ea typeface="黑体" pitchFamily="2" charset="-122"/>
              </a:rPr>
              <a:t> (new Text(</a:t>
            </a:r>
            <a:r>
              <a:rPr lang="en-US" altLang="zh-CN" sz="2000" dirty="0" err="1">
                <a:latin typeface="Arial Narrow" pitchFamily="34" charset="0"/>
                <a:ea typeface="黑体" pitchFamily="2" charset="-122"/>
              </a:rPr>
              <a:t>col_data</a:t>
            </a:r>
            <a:r>
              <a:rPr lang="en-US" altLang="zh-CN" sz="2000" dirty="0">
                <a:latin typeface="Arial Narrow" pitchFamily="34" charset="0"/>
                <a:ea typeface="黑体" pitchFamily="2" charset="-122"/>
              </a:rPr>
              <a:t>), </a:t>
            </a:r>
            <a:r>
              <a:rPr lang="en-US" altLang="zh-CN" sz="2000" dirty="0" err="1">
                <a:latin typeface="Arial Narrow" pitchFamily="34" charset="0"/>
                <a:ea typeface="黑体" pitchFamily="2" charset="-122"/>
              </a:rPr>
              <a:t>uno</a:t>
            </a:r>
            <a:r>
              <a:rPr lang="en-US" altLang="zh-CN" sz="2000" dirty="0">
                <a:latin typeface="Arial Narrow" pitchFamily="34" charset="0"/>
                <a:ea typeface="黑体" pitchFamily="2" charset="-122"/>
              </a:rPr>
              <a:t>);</a:t>
            </a:r>
          </a:p>
          <a:p>
            <a:pPr algn="just">
              <a:buNone/>
            </a:pPr>
            <a:r>
              <a:rPr lang="en-US" altLang="zh-CN" sz="2000" dirty="0">
                <a:latin typeface="Arial Narrow" pitchFamily="34" charset="0"/>
                <a:ea typeface="黑体" pitchFamily="2" charset="-122"/>
              </a:rPr>
              <a:t>     }</a:t>
            </a:r>
          </a:p>
          <a:p>
            <a:pPr algn="just">
              <a:buNone/>
            </a:pPr>
            <a:r>
              <a:rPr lang="en-US" altLang="zh-CN" sz="2000" dirty="0">
                <a:latin typeface="Arial Narrow" pitchFamily="34" charset="0"/>
                <a:ea typeface="黑体" pitchFamily="2" charset="-122"/>
              </a:rPr>
              <a:t>}</a:t>
            </a:r>
            <a:r>
              <a:rPr lang="en-US" altLang="zh-CN" sz="2800" dirty="0">
                <a:solidFill>
                  <a:srgbClr val="0066FF"/>
                </a:solidFill>
                <a:latin typeface="Arial Narrow" pitchFamily="34" charset="0"/>
                <a:ea typeface="黑体" pitchFamily="2" charset="-122"/>
              </a:rPr>
              <a:t> </a:t>
            </a:r>
            <a:endParaRPr lang="en-US" altLang="zh-CN" sz="2600" dirty="0">
              <a:solidFill>
                <a:srgbClr val="33CC33"/>
              </a:solidFill>
              <a:latin typeface="Arial Narrow" pitchFamily="34" charset="0"/>
              <a:ea typeface="黑体" pitchFamily="2" charset="-122"/>
            </a:endParaRPr>
          </a:p>
        </p:txBody>
      </p:sp>
      <p:sp>
        <p:nvSpPr>
          <p:cNvPr id="5" name="Title 1"/>
          <p:cNvSpPr>
            <a:spLocks noGrp="1"/>
          </p:cNvSpPr>
          <p:nvPr>
            <p:ph type="title"/>
          </p:nvPr>
        </p:nvSpPr>
        <p:spPr>
          <a:xfrm>
            <a:off x="641978" y="2527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sp>
        <p:nvSpPr>
          <p:cNvPr id="4" name="Rectangular Callout 3"/>
          <p:cNvSpPr/>
          <p:nvPr/>
        </p:nvSpPr>
        <p:spPr>
          <a:xfrm>
            <a:off x="2590800" y="5562600"/>
            <a:ext cx="1752600" cy="469900"/>
          </a:xfrm>
          <a:prstGeom prst="wedgeRectCallout">
            <a:avLst>
              <a:gd name="adj1" fmla="val 37138"/>
              <a:gd name="adj2" fmla="val -15638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年份或国家</a:t>
            </a:r>
          </a:p>
        </p:txBody>
      </p:sp>
      <p:sp>
        <p:nvSpPr>
          <p:cNvPr id="6" name="Rectangular Callout 5"/>
          <p:cNvSpPr/>
          <p:nvPr/>
        </p:nvSpPr>
        <p:spPr>
          <a:xfrm>
            <a:off x="4546600" y="5562600"/>
            <a:ext cx="1752600" cy="469900"/>
          </a:xfrm>
          <a:prstGeom prst="wedgeRectCallout">
            <a:avLst>
              <a:gd name="adj1" fmla="val -35325"/>
              <a:gd name="adj2" fmla="val -15368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出现</a:t>
            </a:r>
            <a:r>
              <a:rPr lang="en-US" altLang="zh-CN" sz="2000" dirty="0">
                <a:solidFill>
                  <a:schemeClr val="tx1"/>
                </a:solidFill>
              </a:rPr>
              <a:t>1</a:t>
            </a:r>
            <a:r>
              <a:rPr lang="zh-CN" altLang="en-US" sz="2000" dirty="0">
                <a:solidFill>
                  <a:schemeClr val="tx1"/>
                </a:solidFill>
              </a:rPr>
              <a:t>次</a:t>
            </a:r>
          </a:p>
        </p:txBody>
      </p:sp>
    </p:spTree>
    <p:extLst>
      <p:ext uri="{BB962C8B-B14F-4D97-AF65-F5344CB8AC3E}">
        <p14:creationId xmlns:p14="http://schemas.microsoft.com/office/powerpoint/2010/main" val="2364038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834699"/>
            <a:ext cx="8305060" cy="5820101"/>
          </a:xfrm>
        </p:spPr>
        <p:txBody>
          <a:bodyPr>
            <a:normAutofit/>
          </a:bodyPr>
          <a:lstStyle/>
          <a:p>
            <a:pPr marL="274320" lvl="1" indent="-274320" algn="just">
              <a:spcBef>
                <a:spcPts val="580"/>
              </a:spcBef>
              <a:buClr>
                <a:schemeClr val="accent1"/>
              </a:buClr>
              <a:buNone/>
              <a:defRPr/>
            </a:pPr>
            <a:r>
              <a:rPr lang="zh-CN" altLang="en-US" sz="2600" b="1" dirty="0">
                <a:solidFill>
                  <a:srgbClr val="00B050"/>
                </a:solidFill>
                <a:latin typeface="Arial Narrow" pitchFamily="34" charset="0"/>
                <a:ea typeface="黑体" pitchFamily="2" charset="-122"/>
              </a:rPr>
              <a:t>年份</a:t>
            </a:r>
            <a:r>
              <a:rPr lang="en-US" altLang="zh-CN" sz="2600" b="1" dirty="0">
                <a:solidFill>
                  <a:srgbClr val="00B050"/>
                </a:solidFill>
                <a:latin typeface="Arial Narrow" pitchFamily="34" charset="0"/>
                <a:ea typeface="黑体" pitchFamily="2" charset="-122"/>
              </a:rPr>
              <a:t>/</a:t>
            </a:r>
            <a:r>
              <a:rPr lang="zh-CN" altLang="en-US" sz="2600" b="1" dirty="0">
                <a:solidFill>
                  <a:srgbClr val="00B050"/>
                </a:solidFill>
                <a:latin typeface="Arial Narrow" pitchFamily="34" charset="0"/>
                <a:ea typeface="黑体" pitchFamily="2" charset="-122"/>
              </a:rPr>
              <a:t>国家专利数统计</a:t>
            </a:r>
            <a:endParaRPr lang="en-US" altLang="zh-CN" sz="2600" b="1" dirty="0">
              <a:solidFill>
                <a:srgbClr val="00B050"/>
              </a:solidFill>
              <a:latin typeface="Arial Narrow" pitchFamily="34" charset="0"/>
              <a:ea typeface="黑体" pitchFamily="2" charset="-122"/>
            </a:endParaRPr>
          </a:p>
          <a:p>
            <a:pPr algn="just"/>
            <a:r>
              <a:rPr lang="en-US" altLang="zh-CN" sz="2800" dirty="0">
                <a:solidFill>
                  <a:srgbClr val="C00000"/>
                </a:solidFill>
                <a:latin typeface="Arial Narrow" pitchFamily="34" charset="0"/>
                <a:ea typeface="黑体" pitchFamily="2" charset="-122"/>
              </a:rPr>
              <a:t>Reduce Class</a:t>
            </a:r>
          </a:p>
          <a:p>
            <a:pPr algn="just">
              <a:buNone/>
            </a:pPr>
            <a:r>
              <a:rPr lang="en-US" altLang="zh-CN" sz="2000" dirty="0">
                <a:latin typeface="Arial Narrow" pitchFamily="34" charset="0"/>
                <a:ea typeface="黑体" pitchFamily="2" charset="-122"/>
              </a:rPr>
              <a:t>public static class </a:t>
            </a:r>
            <a:r>
              <a:rPr lang="en-US" altLang="zh-CN" sz="2000" dirty="0" err="1">
                <a:solidFill>
                  <a:srgbClr val="C00000"/>
                </a:solidFill>
                <a:latin typeface="Arial Narrow" pitchFamily="34" charset="0"/>
                <a:ea typeface="黑体" pitchFamily="2" charset="-122"/>
              </a:rPr>
              <a:t>ReduceClass</a:t>
            </a:r>
            <a:r>
              <a:rPr lang="en-US" altLang="zh-CN" sz="2000" dirty="0">
                <a:latin typeface="Arial Narrow" pitchFamily="34" charset="0"/>
                <a:ea typeface="黑体" pitchFamily="2" charset="-122"/>
              </a:rPr>
              <a:t> extends Reducer</a:t>
            </a:r>
          </a:p>
          <a:p>
            <a:pPr algn="just">
              <a:buNone/>
            </a:pPr>
            <a:r>
              <a:rPr lang="en-US" altLang="zh-CN" sz="2000" dirty="0">
                <a:latin typeface="Arial Narrow" pitchFamily="34" charset="0"/>
                <a:ea typeface="黑体" pitchFamily="2" charset="-122"/>
              </a:rPr>
              <a:t>				&lt; Text, </a:t>
            </a:r>
            <a:r>
              <a:rPr lang="en-US" altLang="zh-CN" sz="2000" dirty="0" err="1">
                <a:latin typeface="Arial Narrow" pitchFamily="34" charset="0"/>
                <a:ea typeface="黑体" pitchFamily="2" charset="-122"/>
              </a:rPr>
              <a:t>IntWritable</a:t>
            </a:r>
            <a:r>
              <a:rPr lang="en-US" altLang="zh-CN" sz="2000" dirty="0">
                <a:latin typeface="Arial Narrow" pitchFamily="34" charset="0"/>
                <a:ea typeface="黑体" pitchFamily="2" charset="-122"/>
              </a:rPr>
              <a:t>, Text, </a:t>
            </a:r>
            <a:r>
              <a:rPr lang="en-US" altLang="zh-CN" sz="2000" dirty="0" err="1">
                <a:latin typeface="Arial Narrow" pitchFamily="34" charset="0"/>
                <a:ea typeface="黑体" pitchFamily="2" charset="-122"/>
              </a:rPr>
              <a:t>IntWritable</a:t>
            </a:r>
            <a:r>
              <a:rPr lang="en-US" altLang="zh-CN" sz="2000" dirty="0">
                <a:latin typeface="Arial Narrow" pitchFamily="34" charset="0"/>
                <a:ea typeface="黑体" pitchFamily="2" charset="-122"/>
              </a:rPr>
              <a:t> &gt; </a:t>
            </a:r>
          </a:p>
          <a:p>
            <a:pPr algn="just">
              <a:buNone/>
            </a:pPr>
            <a:r>
              <a:rPr lang="en-US" altLang="zh-CN" sz="2000" dirty="0">
                <a:latin typeface="Arial Narrow" pitchFamily="34" charset="0"/>
                <a:ea typeface="黑体" pitchFamily="2" charset="-122"/>
              </a:rPr>
              <a:t>{</a:t>
            </a:r>
          </a:p>
          <a:p>
            <a:pPr algn="just">
              <a:buNone/>
            </a:pPr>
            <a:r>
              <a:rPr lang="en-US" altLang="zh-CN" sz="2000" dirty="0">
                <a:latin typeface="Arial Narrow" pitchFamily="34" charset="0"/>
                <a:ea typeface="黑体" pitchFamily="2" charset="-122"/>
              </a:rPr>
              <a:t>	</a:t>
            </a:r>
            <a:r>
              <a:rPr lang="en-US" altLang="zh-CN" sz="2000" dirty="0">
                <a:solidFill>
                  <a:srgbClr val="0066FF"/>
                </a:solidFill>
                <a:latin typeface="Arial Narrow" pitchFamily="34" charset="0"/>
                <a:ea typeface="黑体" pitchFamily="2" charset="-122"/>
              </a:rPr>
              <a:t>public void reduce(Text key, Iterable&lt;IntWritable&gt; values, Context 	context) </a:t>
            </a:r>
          </a:p>
          <a:p>
            <a:pPr algn="just">
              <a:buNone/>
            </a:pPr>
            <a:r>
              <a:rPr lang="en-US" altLang="zh-CN" sz="2000" dirty="0">
                <a:solidFill>
                  <a:srgbClr val="0066FF"/>
                </a:solidFill>
                <a:latin typeface="Arial Narrow" pitchFamily="34" charset="0"/>
                <a:ea typeface="黑体" pitchFamily="2" charset="-122"/>
              </a:rPr>
              <a:t>		</a:t>
            </a:r>
            <a:r>
              <a:rPr lang="en-US" altLang="zh-CN" sz="2000" dirty="0">
                <a:latin typeface="Arial Narrow" pitchFamily="34" charset="0"/>
                <a:ea typeface="黑体" pitchFamily="2" charset="-122"/>
              </a:rPr>
              <a:t>throws IOException, InterruptedException </a:t>
            </a:r>
          </a:p>
          <a:p>
            <a:pPr algn="just">
              <a:buNone/>
            </a:pPr>
            <a:r>
              <a:rPr lang="en-US" altLang="zh-CN" sz="2400" dirty="0">
                <a:latin typeface="Arial Narrow" pitchFamily="34" charset="0"/>
                <a:ea typeface="黑体" pitchFamily="2" charset="-122"/>
              </a:rPr>
              <a:t>	{	</a:t>
            </a:r>
            <a:r>
              <a:rPr lang="en-US" altLang="zh-CN" sz="2000" dirty="0" err="1">
                <a:latin typeface="Arial Narrow" pitchFamily="34" charset="0"/>
                <a:ea typeface="黑体" pitchFamily="2" charset="-122"/>
              </a:rPr>
              <a:t>int</a:t>
            </a:r>
            <a:r>
              <a:rPr lang="en-US" altLang="zh-CN" sz="2000" dirty="0">
                <a:latin typeface="Arial Narrow" pitchFamily="34" charset="0"/>
                <a:ea typeface="黑体" pitchFamily="2" charset="-122"/>
              </a:rPr>
              <a:t> count = 0;</a:t>
            </a:r>
          </a:p>
          <a:p>
            <a:pPr algn="just">
              <a:buNone/>
            </a:pPr>
            <a:r>
              <a:rPr lang="en-US" altLang="zh-CN" sz="2000" dirty="0">
                <a:latin typeface="Arial Narrow" pitchFamily="34" charset="0"/>
                <a:ea typeface="黑体" pitchFamily="2" charset="-122"/>
              </a:rPr>
              <a:t>		while (</a:t>
            </a:r>
            <a:r>
              <a:rPr lang="en-US" altLang="zh-CN" sz="2000" dirty="0" err="1">
                <a:latin typeface="Arial Narrow" pitchFamily="34" charset="0"/>
                <a:ea typeface="黑体" pitchFamily="2" charset="-122"/>
              </a:rPr>
              <a:t>values.hasNext</a:t>
            </a:r>
            <a:r>
              <a:rPr lang="en-US" altLang="zh-CN" sz="2000" dirty="0">
                <a:latin typeface="Arial Narrow" pitchFamily="34" charset="0"/>
                <a:ea typeface="黑体" pitchFamily="2" charset="-122"/>
              </a:rPr>
              <a:t>()) {    count += </a:t>
            </a:r>
            <a:r>
              <a:rPr lang="en-US" altLang="zh-CN" sz="2000" dirty="0" err="1">
                <a:latin typeface="Arial Narrow" pitchFamily="34" charset="0"/>
                <a:ea typeface="黑体" pitchFamily="2" charset="-122"/>
              </a:rPr>
              <a:t>values.next</a:t>
            </a:r>
            <a:r>
              <a:rPr lang="en-US" altLang="zh-CN" sz="2000" dirty="0">
                <a:latin typeface="Arial Narrow" pitchFamily="34" charset="0"/>
                <a:ea typeface="黑体" pitchFamily="2" charset="-122"/>
              </a:rPr>
              <a:t>().get(); }</a:t>
            </a:r>
          </a:p>
          <a:p>
            <a:pPr algn="just">
              <a:buNone/>
            </a:pPr>
            <a:r>
              <a:rPr lang="en-US" altLang="zh-CN" sz="2400" dirty="0">
                <a:latin typeface="Arial Narrow" pitchFamily="34" charset="0"/>
                <a:ea typeface="黑体" pitchFamily="2" charset="-122"/>
              </a:rPr>
              <a:t>	</a:t>
            </a:r>
            <a:r>
              <a:rPr lang="en-US" altLang="zh-CN" sz="2000" dirty="0">
                <a:latin typeface="Arial Narrow" pitchFamily="34" charset="0"/>
                <a:ea typeface="黑体" pitchFamily="2" charset="-122"/>
              </a:rPr>
              <a:t>	</a:t>
            </a:r>
            <a:r>
              <a:rPr lang="en-US" altLang="zh-CN" sz="2000" dirty="0" err="1">
                <a:latin typeface="Arial Narrow" pitchFamily="34" charset="0"/>
                <a:ea typeface="黑体" pitchFamily="2" charset="-122"/>
              </a:rPr>
              <a:t>context.write</a:t>
            </a:r>
            <a:r>
              <a:rPr lang="en-US" altLang="zh-CN" sz="2000" dirty="0">
                <a:latin typeface="Arial Narrow" pitchFamily="34" charset="0"/>
                <a:ea typeface="黑体" pitchFamily="2" charset="-122"/>
              </a:rPr>
              <a:t>(key, new </a:t>
            </a:r>
            <a:r>
              <a:rPr lang="en-US" altLang="zh-CN" sz="2000" dirty="0" err="1">
                <a:latin typeface="Arial Narrow" pitchFamily="34" charset="0"/>
                <a:ea typeface="黑体" pitchFamily="2" charset="-122"/>
              </a:rPr>
              <a:t>IntWritable</a:t>
            </a:r>
            <a:r>
              <a:rPr lang="en-US" altLang="zh-CN" sz="2000" dirty="0">
                <a:latin typeface="Arial Narrow" pitchFamily="34" charset="0"/>
                <a:ea typeface="黑体" pitchFamily="2" charset="-122"/>
              </a:rPr>
              <a:t>(count));</a:t>
            </a:r>
          </a:p>
          <a:p>
            <a:pPr algn="just">
              <a:buNone/>
            </a:pPr>
            <a:r>
              <a:rPr lang="en-US" altLang="zh-CN" sz="2000" dirty="0">
                <a:latin typeface="Arial Narrow" pitchFamily="34" charset="0"/>
                <a:ea typeface="黑体" pitchFamily="2" charset="-122"/>
              </a:rPr>
              <a:t>	 } </a:t>
            </a:r>
            <a:r>
              <a:rPr lang="en-US" altLang="zh-CN" sz="2000" dirty="0">
                <a:solidFill>
                  <a:srgbClr val="C00000"/>
                </a:solidFill>
                <a:latin typeface="Arial Narrow" pitchFamily="34" charset="0"/>
                <a:ea typeface="黑体" pitchFamily="2" charset="-122"/>
              </a:rPr>
              <a:t>// </a:t>
            </a:r>
            <a:r>
              <a:rPr lang="zh-CN" altLang="en-US" sz="2000" dirty="0">
                <a:solidFill>
                  <a:srgbClr val="C00000"/>
                </a:solidFill>
                <a:latin typeface="Arial Narrow" pitchFamily="34" charset="0"/>
                <a:ea typeface="黑体" pitchFamily="2" charset="-122"/>
              </a:rPr>
              <a:t>输出</a:t>
            </a:r>
            <a:r>
              <a:rPr lang="en-US" altLang="zh-CN" sz="2000" dirty="0">
                <a:solidFill>
                  <a:srgbClr val="C00000"/>
                </a:solidFill>
                <a:latin typeface="Arial Narrow" pitchFamily="34" charset="0"/>
                <a:ea typeface="黑体" pitchFamily="2" charset="-122"/>
              </a:rPr>
              <a:t>key: </a:t>
            </a:r>
            <a:r>
              <a:rPr lang="zh-CN" altLang="en-US" sz="2000" dirty="0">
                <a:solidFill>
                  <a:srgbClr val="C00000"/>
                </a:solidFill>
                <a:latin typeface="Arial Narrow" pitchFamily="34" charset="0"/>
                <a:ea typeface="黑体" pitchFamily="2" charset="-122"/>
              </a:rPr>
              <a:t>年份或国家；</a:t>
            </a:r>
            <a:r>
              <a:rPr lang="en-US" altLang="zh-CN" sz="2000" dirty="0">
                <a:solidFill>
                  <a:srgbClr val="C00000"/>
                </a:solidFill>
                <a:latin typeface="Arial Narrow" pitchFamily="34" charset="0"/>
                <a:ea typeface="黑体" pitchFamily="2" charset="-122"/>
              </a:rPr>
              <a:t>value: </a:t>
            </a:r>
            <a:r>
              <a:rPr lang="zh-CN" altLang="en-US" sz="2000" dirty="0">
                <a:solidFill>
                  <a:srgbClr val="C00000"/>
                </a:solidFill>
                <a:latin typeface="Arial Narrow" pitchFamily="34" charset="0"/>
                <a:ea typeface="黑体" pitchFamily="2" charset="-122"/>
              </a:rPr>
              <a:t>总的专利数</a:t>
            </a:r>
            <a:endParaRPr lang="en-US" altLang="zh-CN" sz="2000" dirty="0">
              <a:latin typeface="Arial Narrow" pitchFamily="34" charset="0"/>
              <a:ea typeface="黑体" pitchFamily="2" charset="-122"/>
            </a:endParaRPr>
          </a:p>
          <a:p>
            <a:pPr algn="just">
              <a:buNone/>
            </a:pPr>
            <a:r>
              <a:rPr lang="en-US" altLang="zh-CN" sz="2000" dirty="0">
                <a:latin typeface="Arial Narrow" pitchFamily="34" charset="0"/>
                <a:ea typeface="黑体" pitchFamily="2" charset="-122"/>
              </a:rPr>
              <a:t>}</a:t>
            </a:r>
            <a:endParaRPr lang="en-US" altLang="zh-CN" sz="2600" dirty="0">
              <a:solidFill>
                <a:srgbClr val="33CC33"/>
              </a:solidFill>
              <a:latin typeface="Arial Narrow" pitchFamily="34" charset="0"/>
              <a:ea typeface="黑体" pitchFamily="2" charset="-122"/>
            </a:endParaRPr>
          </a:p>
        </p:txBody>
      </p:sp>
      <p:sp>
        <p:nvSpPr>
          <p:cNvPr id="5" name="Title 1"/>
          <p:cNvSpPr>
            <a:spLocks noGrp="1"/>
          </p:cNvSpPr>
          <p:nvPr>
            <p:ph type="title"/>
          </p:nvPr>
        </p:nvSpPr>
        <p:spPr>
          <a:xfrm>
            <a:off x="641978" y="2527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spTree>
    <p:extLst>
      <p:ext uri="{BB962C8B-B14F-4D97-AF65-F5344CB8AC3E}">
        <p14:creationId xmlns:p14="http://schemas.microsoft.com/office/powerpoint/2010/main" val="3983379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834699"/>
            <a:ext cx="8305060" cy="5578801"/>
          </a:xfrm>
        </p:spPr>
        <p:txBody>
          <a:bodyPr>
            <a:normAutofit/>
          </a:bodyPr>
          <a:lstStyle/>
          <a:p>
            <a:pPr marL="274320" lvl="1" indent="-274320" algn="just">
              <a:spcBef>
                <a:spcPts val="580"/>
              </a:spcBef>
              <a:buClr>
                <a:schemeClr val="accent1"/>
              </a:buClr>
              <a:buNone/>
              <a:defRPr/>
            </a:pPr>
            <a:r>
              <a:rPr lang="zh-CN" altLang="en-US" sz="2600" b="1" dirty="0">
                <a:solidFill>
                  <a:srgbClr val="00B050"/>
                </a:solidFill>
                <a:latin typeface="黑体" pitchFamily="2" charset="-122"/>
                <a:ea typeface="黑体" pitchFamily="2" charset="-122"/>
              </a:rPr>
              <a:t>年份</a:t>
            </a:r>
            <a:r>
              <a:rPr lang="en-US" altLang="zh-CN" sz="2600" b="1" dirty="0">
                <a:solidFill>
                  <a:srgbClr val="00B050"/>
                </a:solidFill>
                <a:latin typeface="黑体" pitchFamily="2" charset="-122"/>
                <a:ea typeface="黑体" pitchFamily="2" charset="-122"/>
              </a:rPr>
              <a:t>/</a:t>
            </a:r>
            <a:r>
              <a:rPr lang="zh-CN" altLang="en-US" sz="2600" b="1" dirty="0">
                <a:solidFill>
                  <a:srgbClr val="00B050"/>
                </a:solidFill>
                <a:latin typeface="黑体" pitchFamily="2" charset="-122"/>
                <a:ea typeface="黑体" pitchFamily="2" charset="-122"/>
              </a:rPr>
              <a:t>国家专利数统计</a:t>
            </a:r>
            <a:endParaRPr lang="en-US" altLang="zh-CN" sz="2600" b="1" dirty="0">
              <a:solidFill>
                <a:srgbClr val="00B050"/>
              </a:solidFill>
              <a:latin typeface="黑体" pitchFamily="2" charset="-122"/>
              <a:ea typeface="黑体" pitchFamily="2" charset="-122"/>
            </a:endParaRPr>
          </a:p>
          <a:p>
            <a:pPr marL="274320" lvl="1" indent="-274320" algn="just">
              <a:spcBef>
                <a:spcPts val="580"/>
              </a:spcBef>
              <a:buClr>
                <a:schemeClr val="accent1"/>
              </a:buClr>
              <a:defRPr/>
            </a:pPr>
            <a:r>
              <a:rPr lang="zh-CN" altLang="en-US" sz="2600" dirty="0">
                <a:solidFill>
                  <a:srgbClr val="C00000"/>
                </a:solidFill>
                <a:latin typeface="黑体" pitchFamily="2" charset="-122"/>
                <a:ea typeface="黑体" pitchFamily="2" charset="-122"/>
              </a:rPr>
              <a:t>年份专利统计输出</a:t>
            </a:r>
            <a:endParaRPr lang="en-US" altLang="zh-CN" sz="2600" dirty="0">
              <a:solidFill>
                <a:srgbClr val="C00000"/>
              </a:solidFill>
              <a:latin typeface="黑体" pitchFamily="2" charset="-122"/>
              <a:ea typeface="黑体" pitchFamily="2" charset="-122"/>
            </a:endParaRPr>
          </a:p>
        </p:txBody>
      </p:sp>
      <p:sp>
        <p:nvSpPr>
          <p:cNvPr id="5" name="Title 1"/>
          <p:cNvSpPr>
            <a:spLocks noGrp="1"/>
          </p:cNvSpPr>
          <p:nvPr>
            <p:ph type="title"/>
          </p:nvPr>
        </p:nvSpPr>
        <p:spPr>
          <a:xfrm>
            <a:off x="641978" y="2527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pic>
        <p:nvPicPr>
          <p:cNvPr id="94210" name="Picture 2"/>
          <p:cNvPicPr>
            <a:picLocks noChangeAspect="1" noChangeArrowheads="1"/>
          </p:cNvPicPr>
          <p:nvPr/>
        </p:nvPicPr>
        <p:blipFill>
          <a:blip r:embed="rId2" cstate="print"/>
          <a:srcRect/>
          <a:stretch>
            <a:fillRect/>
          </a:stretch>
        </p:blipFill>
        <p:spPr bwMode="auto">
          <a:xfrm>
            <a:off x="2209799" y="2596248"/>
            <a:ext cx="6596689" cy="2991751"/>
          </a:xfrm>
          <a:prstGeom prst="rect">
            <a:avLst/>
          </a:prstGeom>
          <a:noFill/>
          <a:ln w="9525">
            <a:noFill/>
            <a:miter lim="800000"/>
            <a:headEnd/>
            <a:tailEnd/>
          </a:ln>
          <a:effectLst/>
        </p:spPr>
      </p:pic>
      <p:sp>
        <p:nvSpPr>
          <p:cNvPr id="6" name="Rectangle 5"/>
          <p:cNvSpPr/>
          <p:nvPr/>
        </p:nvSpPr>
        <p:spPr>
          <a:xfrm>
            <a:off x="342900" y="2187138"/>
            <a:ext cx="2082800" cy="3371179"/>
          </a:xfrm>
          <a:prstGeom prst="rect">
            <a:avLst/>
          </a:prstGeom>
        </p:spPr>
        <p:txBody>
          <a:bodyPr wrap="square">
            <a:spAutoFit/>
          </a:bodyPr>
          <a:lstStyle/>
          <a:p>
            <a:pPr>
              <a:lnSpc>
                <a:spcPct val="150000"/>
              </a:lnSpc>
            </a:pPr>
            <a:r>
              <a:rPr lang="en-US" altLang="zh-CN" sz="1600" dirty="0">
                <a:latin typeface="Arial Narrow" pitchFamily="34" charset="0"/>
              </a:rPr>
              <a:t>“GYEAR” </a:t>
            </a:r>
          </a:p>
          <a:p>
            <a:pPr>
              <a:lnSpc>
                <a:spcPct val="150000"/>
              </a:lnSpc>
            </a:pPr>
            <a:r>
              <a:rPr lang="en-US" altLang="zh-CN" sz="1600" dirty="0">
                <a:latin typeface="Arial Narrow" pitchFamily="34" charset="0"/>
              </a:rPr>
              <a:t>1963 	45679</a:t>
            </a:r>
          </a:p>
          <a:p>
            <a:pPr>
              <a:lnSpc>
                <a:spcPct val="150000"/>
              </a:lnSpc>
            </a:pPr>
            <a:r>
              <a:rPr lang="en-US" altLang="zh-CN" sz="1600" dirty="0">
                <a:latin typeface="Arial Narrow" pitchFamily="34" charset="0"/>
              </a:rPr>
              <a:t>1964 	47375</a:t>
            </a:r>
          </a:p>
          <a:p>
            <a:pPr>
              <a:lnSpc>
                <a:spcPct val="150000"/>
              </a:lnSpc>
            </a:pPr>
            <a:r>
              <a:rPr lang="en-US" altLang="zh-CN" sz="1600" dirty="0">
                <a:latin typeface="Arial Narrow" pitchFamily="34" charset="0"/>
              </a:rPr>
              <a:t>1965 	62857</a:t>
            </a:r>
          </a:p>
          <a:p>
            <a:pPr>
              <a:lnSpc>
                <a:spcPct val="150000"/>
              </a:lnSpc>
            </a:pPr>
            <a:r>
              <a:rPr lang="en-US" altLang="zh-CN" sz="1600" dirty="0">
                <a:latin typeface="Arial Narrow" pitchFamily="34" charset="0"/>
              </a:rPr>
              <a:t>...</a:t>
            </a:r>
          </a:p>
          <a:p>
            <a:pPr>
              <a:lnSpc>
                <a:spcPct val="150000"/>
              </a:lnSpc>
            </a:pPr>
            <a:r>
              <a:rPr lang="en-US" altLang="zh-CN" sz="1600" dirty="0">
                <a:latin typeface="Arial Narrow" pitchFamily="34" charset="0"/>
              </a:rPr>
              <a:t>1996 	109645</a:t>
            </a:r>
          </a:p>
          <a:p>
            <a:pPr>
              <a:lnSpc>
                <a:spcPct val="150000"/>
              </a:lnSpc>
            </a:pPr>
            <a:r>
              <a:rPr lang="en-US" altLang="zh-CN" sz="1600" dirty="0">
                <a:latin typeface="Arial Narrow" pitchFamily="34" charset="0"/>
              </a:rPr>
              <a:t>1997 	111983</a:t>
            </a:r>
          </a:p>
          <a:p>
            <a:pPr>
              <a:lnSpc>
                <a:spcPct val="150000"/>
              </a:lnSpc>
            </a:pPr>
            <a:r>
              <a:rPr lang="en-US" altLang="zh-CN" sz="1600" dirty="0">
                <a:latin typeface="Arial Narrow" pitchFamily="34" charset="0"/>
              </a:rPr>
              <a:t>1998 	147519</a:t>
            </a:r>
          </a:p>
          <a:p>
            <a:pPr>
              <a:lnSpc>
                <a:spcPct val="150000"/>
              </a:lnSpc>
            </a:pPr>
            <a:r>
              <a:rPr lang="en-US" altLang="zh-CN" sz="1600" dirty="0">
                <a:latin typeface="Arial Narrow" pitchFamily="34" charset="0"/>
              </a:rPr>
              <a:t>1999 	153486</a:t>
            </a:r>
            <a:endParaRPr lang="zh-CN" altLang="en-US" sz="1600" dirty="0">
              <a:latin typeface="Arial Narrow" pitchFamily="34" charset="0"/>
            </a:endParaRPr>
          </a:p>
        </p:txBody>
      </p:sp>
    </p:spTree>
    <p:extLst>
      <p:ext uri="{BB962C8B-B14F-4D97-AF65-F5344CB8AC3E}">
        <p14:creationId xmlns:p14="http://schemas.microsoft.com/office/powerpoint/2010/main" val="2940341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834699"/>
            <a:ext cx="8559060" cy="5820101"/>
          </a:xfrm>
        </p:spPr>
        <p:txBody>
          <a:bodyPr>
            <a:normAutofit/>
          </a:bodyPr>
          <a:lstStyle/>
          <a:p>
            <a:pPr marL="274320" lvl="1" indent="-274320" algn="just">
              <a:spcBef>
                <a:spcPts val="580"/>
              </a:spcBef>
              <a:buClr>
                <a:schemeClr val="accent1"/>
              </a:buClr>
              <a:buNone/>
              <a:defRPr/>
            </a:pPr>
            <a:r>
              <a:rPr lang="zh-CN" altLang="en-US" sz="2600" b="1" dirty="0">
                <a:solidFill>
                  <a:srgbClr val="00B050"/>
                </a:solidFill>
                <a:latin typeface="黑体" pitchFamily="2" charset="-122"/>
                <a:ea typeface="黑体" pitchFamily="2" charset="-122"/>
              </a:rPr>
              <a:t>每年申请美国专利的国家数统计</a:t>
            </a:r>
            <a:endParaRPr lang="en-US" altLang="zh-CN" sz="2600" b="1" dirty="0">
              <a:solidFill>
                <a:srgbClr val="00B050"/>
              </a:solidFill>
              <a:latin typeface="黑体" pitchFamily="2" charset="-122"/>
              <a:ea typeface="黑体" pitchFamily="2" charset="-122"/>
            </a:endParaRPr>
          </a:p>
          <a:p>
            <a:pPr algn="just">
              <a:buNone/>
            </a:pPr>
            <a:r>
              <a:rPr lang="zh-CN" altLang="en-US" sz="2600" dirty="0">
                <a:solidFill>
                  <a:srgbClr val="33CC33"/>
                </a:solidFill>
                <a:latin typeface="黑体" pitchFamily="2" charset="-122"/>
                <a:ea typeface="黑体" pitchFamily="2" charset="-122"/>
              </a:rPr>
              <a:t>  </a:t>
            </a:r>
            <a:r>
              <a:rPr lang="zh-CN" altLang="en-US" sz="2400" dirty="0">
                <a:latin typeface="黑体" pitchFamily="2" charset="-122"/>
                <a:ea typeface="黑体" pitchFamily="2" charset="-122"/>
              </a:rPr>
              <a:t>假如我们需要从专利描述数据集中统计每年有多少个国家申请了美国专利，并得出如下的统计直方图，该如何实现</a:t>
            </a:r>
            <a:r>
              <a:rPr lang="en-US" altLang="zh-CN" sz="2400" dirty="0">
                <a:latin typeface="黑体" pitchFamily="2" charset="-122"/>
                <a:ea typeface="黑体" pitchFamily="2" charset="-122"/>
              </a:rPr>
              <a:t>Map</a:t>
            </a:r>
            <a:r>
              <a:rPr lang="zh-CN" altLang="en-US" sz="2400" dirty="0">
                <a:latin typeface="黑体" pitchFamily="2" charset="-122"/>
                <a:ea typeface="黑体" pitchFamily="2" charset="-122"/>
              </a:rPr>
              <a:t>和</a:t>
            </a:r>
            <a:r>
              <a:rPr lang="en-US" altLang="zh-CN" sz="2400" dirty="0">
                <a:latin typeface="黑体" pitchFamily="2" charset="-122"/>
                <a:ea typeface="黑体" pitchFamily="2" charset="-122"/>
              </a:rPr>
              <a:t>Reduce</a:t>
            </a:r>
            <a:r>
              <a:rPr lang="zh-CN" altLang="en-US" sz="2400" dirty="0">
                <a:latin typeface="黑体" pitchFamily="2" charset="-122"/>
                <a:ea typeface="黑体" pitchFamily="2" charset="-122"/>
              </a:rPr>
              <a:t>？</a:t>
            </a:r>
            <a:endParaRPr lang="en-US" altLang="zh-CN" sz="2600" dirty="0">
              <a:latin typeface="黑体" pitchFamily="2" charset="-122"/>
              <a:ea typeface="黑体" pitchFamily="2" charset="-122"/>
            </a:endParaRPr>
          </a:p>
        </p:txBody>
      </p:sp>
      <p:sp>
        <p:nvSpPr>
          <p:cNvPr id="5" name="Title 1"/>
          <p:cNvSpPr>
            <a:spLocks noGrp="1"/>
          </p:cNvSpPr>
          <p:nvPr>
            <p:ph type="title"/>
          </p:nvPr>
        </p:nvSpPr>
        <p:spPr>
          <a:xfrm>
            <a:off x="641978" y="2527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pic>
        <p:nvPicPr>
          <p:cNvPr id="95234" name="Picture 2"/>
          <p:cNvPicPr>
            <a:picLocks noChangeAspect="1" noChangeArrowheads="1"/>
          </p:cNvPicPr>
          <p:nvPr/>
        </p:nvPicPr>
        <p:blipFill>
          <a:blip r:embed="rId2" cstate="print"/>
          <a:srcRect/>
          <a:stretch>
            <a:fillRect/>
          </a:stretch>
        </p:blipFill>
        <p:spPr bwMode="auto">
          <a:xfrm>
            <a:off x="1181100" y="4269234"/>
            <a:ext cx="6128510" cy="2372865"/>
          </a:xfrm>
          <a:prstGeom prst="rect">
            <a:avLst/>
          </a:prstGeom>
          <a:noFill/>
          <a:ln w="9525">
            <a:noFill/>
            <a:miter lim="800000"/>
            <a:headEnd/>
            <a:tailEnd/>
          </a:ln>
          <a:effectLst/>
        </p:spPr>
      </p:pic>
      <p:sp>
        <p:nvSpPr>
          <p:cNvPr id="6" name="Rectangle 5"/>
          <p:cNvSpPr/>
          <p:nvPr/>
        </p:nvSpPr>
        <p:spPr>
          <a:xfrm>
            <a:off x="406400" y="2582039"/>
            <a:ext cx="6362700" cy="1477328"/>
          </a:xfrm>
          <a:prstGeom prst="rect">
            <a:avLst/>
          </a:prstGeom>
        </p:spPr>
        <p:txBody>
          <a:bodyPr wrap="square">
            <a:spAutoFit/>
          </a:bodyPr>
          <a:lstStyle/>
          <a:p>
            <a:pPr lvl="1">
              <a:buNone/>
            </a:pPr>
            <a:r>
              <a:rPr lang="en-US" altLang="zh-CN" dirty="0">
                <a:latin typeface="Arial Narrow" pitchFamily="34" charset="0"/>
                <a:ea typeface="黑体" pitchFamily="2" charset="-122"/>
              </a:rPr>
              <a:t>3070801,</a:t>
            </a:r>
            <a:r>
              <a:rPr lang="en-US" altLang="zh-CN" dirty="0">
                <a:solidFill>
                  <a:srgbClr val="FF0000"/>
                </a:solidFill>
                <a:latin typeface="Arial Narrow" pitchFamily="34" charset="0"/>
                <a:ea typeface="黑体" pitchFamily="2" charset="-122"/>
              </a:rPr>
              <a:t>1963</a:t>
            </a:r>
            <a:r>
              <a:rPr lang="en-US" altLang="zh-CN" dirty="0">
                <a:latin typeface="Arial Narrow" pitchFamily="34" charset="0"/>
                <a:ea typeface="黑体" pitchFamily="2" charset="-122"/>
              </a:rPr>
              <a:t>,1096,,”</a:t>
            </a:r>
            <a:r>
              <a:rPr lang="en-US" altLang="zh-CN" dirty="0">
                <a:solidFill>
                  <a:srgbClr val="FF0000"/>
                </a:solidFill>
                <a:latin typeface="Arial Narrow" pitchFamily="34" charset="0"/>
                <a:ea typeface="黑体" pitchFamily="2" charset="-122"/>
              </a:rPr>
              <a:t>BE</a:t>
            </a:r>
            <a:r>
              <a:rPr lang="en-US" altLang="zh-CN" dirty="0">
                <a:latin typeface="Arial Narrow" pitchFamily="34" charset="0"/>
                <a:ea typeface="黑体" pitchFamily="2" charset="-122"/>
              </a:rPr>
              <a:t>”,””,,1,,269,6,69,,1,,0,,,,,,,</a:t>
            </a:r>
          </a:p>
          <a:p>
            <a:pPr lvl="1">
              <a:buNone/>
            </a:pPr>
            <a:r>
              <a:rPr lang="en-US" altLang="zh-CN" dirty="0">
                <a:latin typeface="Arial Narrow" pitchFamily="34" charset="0"/>
                <a:ea typeface="黑体" pitchFamily="2" charset="-122"/>
              </a:rPr>
              <a:t>3070802,</a:t>
            </a:r>
            <a:r>
              <a:rPr lang="en-US" altLang="zh-CN" dirty="0">
                <a:solidFill>
                  <a:srgbClr val="FF0000"/>
                </a:solidFill>
                <a:latin typeface="Arial Narrow" pitchFamily="34" charset="0"/>
                <a:ea typeface="黑体" pitchFamily="2" charset="-122"/>
              </a:rPr>
              <a:t>1963</a:t>
            </a:r>
            <a:r>
              <a:rPr lang="en-US" altLang="zh-CN" dirty="0">
                <a:latin typeface="Arial Narrow" pitchFamily="34" charset="0"/>
                <a:ea typeface="黑体" pitchFamily="2" charset="-122"/>
              </a:rPr>
              <a:t>,1096,,”</a:t>
            </a:r>
            <a:r>
              <a:rPr lang="en-US" altLang="zh-CN" dirty="0">
                <a:solidFill>
                  <a:srgbClr val="FF0000"/>
                </a:solidFill>
                <a:latin typeface="Arial Narrow" pitchFamily="34" charset="0"/>
                <a:ea typeface="黑体" pitchFamily="2" charset="-122"/>
              </a:rPr>
              <a:t>US</a:t>
            </a:r>
            <a:r>
              <a:rPr lang="en-US" altLang="zh-CN" dirty="0">
                <a:latin typeface="Arial Narrow" pitchFamily="34" charset="0"/>
                <a:ea typeface="黑体" pitchFamily="2" charset="-122"/>
              </a:rPr>
              <a:t>”,”TX”,,1,,2,6,63,,0,,,,,,,,,</a:t>
            </a:r>
          </a:p>
          <a:p>
            <a:pPr lvl="1">
              <a:buNone/>
            </a:pPr>
            <a:r>
              <a:rPr lang="en-US" altLang="zh-CN" dirty="0">
                <a:latin typeface="Arial Narrow" pitchFamily="34" charset="0"/>
                <a:ea typeface="黑体" pitchFamily="2" charset="-122"/>
              </a:rPr>
              <a:t>3070803,</a:t>
            </a:r>
            <a:r>
              <a:rPr lang="en-US" altLang="zh-CN" dirty="0">
                <a:solidFill>
                  <a:srgbClr val="FF0000"/>
                </a:solidFill>
                <a:latin typeface="Arial Narrow" pitchFamily="34" charset="0"/>
                <a:ea typeface="黑体" pitchFamily="2" charset="-122"/>
              </a:rPr>
              <a:t>1963</a:t>
            </a:r>
            <a:r>
              <a:rPr lang="en-US" altLang="zh-CN" dirty="0">
                <a:latin typeface="Arial Narrow" pitchFamily="34" charset="0"/>
                <a:ea typeface="黑体" pitchFamily="2" charset="-122"/>
              </a:rPr>
              <a:t>,1096,,”</a:t>
            </a:r>
            <a:r>
              <a:rPr lang="en-US" altLang="zh-CN" dirty="0">
                <a:solidFill>
                  <a:srgbClr val="FF0000"/>
                </a:solidFill>
                <a:latin typeface="Arial Narrow" pitchFamily="34" charset="0"/>
                <a:ea typeface="黑体" pitchFamily="2" charset="-122"/>
              </a:rPr>
              <a:t>US</a:t>
            </a:r>
            <a:r>
              <a:rPr lang="en-US" altLang="zh-CN" dirty="0">
                <a:latin typeface="Arial Narrow" pitchFamily="34" charset="0"/>
                <a:ea typeface="黑体" pitchFamily="2" charset="-122"/>
              </a:rPr>
              <a:t>”,”IL”,,1,,2,6,63,,9,,0.3704,,,,,,,</a:t>
            </a:r>
          </a:p>
          <a:p>
            <a:pPr lvl="1">
              <a:buNone/>
            </a:pPr>
            <a:r>
              <a:rPr lang="en-US" altLang="zh-CN" dirty="0">
                <a:latin typeface="Arial Narrow" pitchFamily="34" charset="0"/>
                <a:ea typeface="黑体" pitchFamily="2" charset="-122"/>
              </a:rPr>
              <a:t>3070804,</a:t>
            </a:r>
            <a:r>
              <a:rPr lang="en-US" altLang="zh-CN" dirty="0">
                <a:solidFill>
                  <a:srgbClr val="FF0000"/>
                </a:solidFill>
                <a:latin typeface="Arial Narrow" pitchFamily="34" charset="0"/>
                <a:ea typeface="黑体" pitchFamily="2" charset="-122"/>
              </a:rPr>
              <a:t>1963</a:t>
            </a:r>
            <a:r>
              <a:rPr lang="en-US" altLang="zh-CN" dirty="0">
                <a:latin typeface="Arial Narrow" pitchFamily="34" charset="0"/>
                <a:ea typeface="黑体" pitchFamily="2" charset="-122"/>
              </a:rPr>
              <a:t>,1096,,”</a:t>
            </a:r>
            <a:r>
              <a:rPr lang="en-US" altLang="zh-CN" dirty="0">
                <a:solidFill>
                  <a:srgbClr val="FF0000"/>
                </a:solidFill>
                <a:latin typeface="Arial Narrow" pitchFamily="34" charset="0"/>
                <a:ea typeface="黑体" pitchFamily="2" charset="-122"/>
              </a:rPr>
              <a:t>US</a:t>
            </a:r>
            <a:r>
              <a:rPr lang="en-US" altLang="zh-CN" dirty="0">
                <a:latin typeface="Arial Narrow" pitchFamily="34" charset="0"/>
                <a:ea typeface="黑体" pitchFamily="2" charset="-122"/>
              </a:rPr>
              <a:t>”,”OH”,,1,,2,6,63,,3,,0.6667,,,,,,,</a:t>
            </a:r>
          </a:p>
          <a:p>
            <a:pPr lvl="1">
              <a:buNone/>
            </a:pPr>
            <a:r>
              <a:rPr lang="en-US" altLang="zh-CN" dirty="0">
                <a:latin typeface="Arial Narrow" pitchFamily="34" charset="0"/>
                <a:ea typeface="黑体" pitchFamily="2" charset="-122"/>
              </a:rPr>
              <a:t>3070805,</a:t>
            </a:r>
            <a:r>
              <a:rPr lang="en-US" altLang="zh-CN" dirty="0">
                <a:solidFill>
                  <a:srgbClr val="FF0000"/>
                </a:solidFill>
                <a:latin typeface="Arial Narrow" pitchFamily="34" charset="0"/>
                <a:ea typeface="黑体" pitchFamily="2" charset="-122"/>
              </a:rPr>
              <a:t>1963</a:t>
            </a:r>
            <a:r>
              <a:rPr lang="en-US" altLang="zh-CN" dirty="0">
                <a:latin typeface="Arial Narrow" pitchFamily="34" charset="0"/>
                <a:ea typeface="黑体" pitchFamily="2" charset="-122"/>
              </a:rPr>
              <a:t>,1096,,”</a:t>
            </a:r>
            <a:r>
              <a:rPr lang="en-US" altLang="zh-CN" dirty="0">
                <a:solidFill>
                  <a:srgbClr val="FF0000"/>
                </a:solidFill>
                <a:latin typeface="Arial Narrow" pitchFamily="34" charset="0"/>
                <a:ea typeface="黑体" pitchFamily="2" charset="-122"/>
              </a:rPr>
              <a:t>US</a:t>
            </a:r>
            <a:r>
              <a:rPr lang="en-US" altLang="zh-CN" dirty="0">
                <a:latin typeface="Arial Narrow" pitchFamily="34" charset="0"/>
                <a:ea typeface="黑体" pitchFamily="2" charset="-122"/>
              </a:rPr>
              <a:t>”,”CA”,,1,,2,6,63,,1,,0,,,,,,,</a:t>
            </a:r>
            <a:endParaRPr lang="zh-CN" altLang="en-US" dirty="0"/>
          </a:p>
        </p:txBody>
      </p:sp>
    </p:spTree>
    <p:extLst>
      <p:ext uri="{BB962C8B-B14F-4D97-AF65-F5344CB8AC3E}">
        <p14:creationId xmlns:p14="http://schemas.microsoft.com/office/powerpoint/2010/main" val="2210336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56340" y="758499"/>
            <a:ext cx="8559060" cy="5820101"/>
          </a:xfrm>
        </p:spPr>
        <p:txBody>
          <a:bodyPr>
            <a:normAutofit/>
          </a:bodyPr>
          <a:lstStyle/>
          <a:p>
            <a:pPr marL="274320" lvl="1" indent="-274320" algn="just">
              <a:spcBef>
                <a:spcPts val="580"/>
              </a:spcBef>
              <a:buClr>
                <a:schemeClr val="accent1"/>
              </a:buClr>
              <a:buNone/>
              <a:defRPr/>
            </a:pPr>
            <a:r>
              <a:rPr lang="zh-CN" altLang="en-US" sz="2600" b="1" dirty="0">
                <a:solidFill>
                  <a:srgbClr val="00B050"/>
                </a:solidFill>
                <a:latin typeface="Arial Narrow" pitchFamily="34" charset="0"/>
                <a:ea typeface="黑体" pitchFamily="2" charset="-122"/>
              </a:rPr>
              <a:t>每年申请美国专利的国家数统计</a:t>
            </a:r>
            <a:endParaRPr lang="en-US" altLang="zh-CN" sz="2600" b="1" dirty="0">
              <a:solidFill>
                <a:srgbClr val="00B050"/>
              </a:solidFill>
              <a:latin typeface="Arial Narrow" pitchFamily="34" charset="0"/>
              <a:ea typeface="黑体" pitchFamily="2" charset="-122"/>
            </a:endParaRPr>
          </a:p>
          <a:p>
            <a:pPr algn="just"/>
            <a:r>
              <a:rPr lang="en-US" altLang="zh-CN" sz="2600" dirty="0">
                <a:solidFill>
                  <a:srgbClr val="C00000"/>
                </a:solidFill>
                <a:latin typeface="Arial Narrow" pitchFamily="34" charset="0"/>
                <a:ea typeface="黑体" pitchFamily="2" charset="-122"/>
              </a:rPr>
              <a:t>Solution 1</a:t>
            </a:r>
          </a:p>
          <a:p>
            <a:pPr marL="0" indent="0" algn="just">
              <a:buNone/>
            </a:pPr>
            <a:r>
              <a:rPr lang="en-US" altLang="zh-CN" sz="2400" dirty="0">
                <a:latin typeface="Arial Narrow" pitchFamily="34" charset="0"/>
                <a:ea typeface="黑体" pitchFamily="2" charset="-122"/>
              </a:rPr>
              <a:t>1. Map</a:t>
            </a:r>
            <a:r>
              <a:rPr lang="zh-CN" altLang="en-US" sz="2400" dirty="0">
                <a:latin typeface="Arial Narrow" pitchFamily="34" charset="0"/>
                <a:ea typeface="黑体" pitchFamily="2" charset="-122"/>
              </a:rPr>
              <a:t>中用</a:t>
            </a:r>
            <a:r>
              <a:rPr lang="en-US" altLang="zh-CN" sz="2400" dirty="0">
                <a:latin typeface="Arial Narrow" pitchFamily="34" charset="0"/>
                <a:ea typeface="黑体" pitchFamily="2" charset="-122"/>
              </a:rPr>
              <a:t>&lt;year, country&gt;</a:t>
            </a:r>
            <a:r>
              <a:rPr lang="zh-CN" altLang="en-US" sz="2400" dirty="0">
                <a:latin typeface="Arial Narrow" pitchFamily="34" charset="0"/>
                <a:ea typeface="黑体" pitchFamily="2" charset="-122"/>
              </a:rPr>
              <a:t>作为</a:t>
            </a:r>
            <a:r>
              <a:rPr lang="en-US" altLang="zh-CN" sz="2400" dirty="0">
                <a:latin typeface="Arial Narrow" pitchFamily="34" charset="0"/>
                <a:ea typeface="黑体" pitchFamily="2" charset="-122"/>
              </a:rPr>
              <a:t>key</a:t>
            </a:r>
            <a:r>
              <a:rPr lang="zh-CN" altLang="en-US" sz="2400" dirty="0">
                <a:latin typeface="Arial Narrow" pitchFamily="34" charset="0"/>
                <a:ea typeface="黑体" pitchFamily="2" charset="-122"/>
              </a:rPr>
              <a:t>输出，</a:t>
            </a:r>
            <a:r>
              <a:rPr lang="en-US" altLang="zh-CN" sz="2400" dirty="0">
                <a:latin typeface="Arial Narrow" pitchFamily="34" charset="0"/>
                <a:ea typeface="黑体" pitchFamily="2" charset="-122"/>
              </a:rPr>
              <a:t>Emit(&lt;year, country&gt;,1)</a:t>
            </a:r>
          </a:p>
          <a:p>
            <a:pPr marL="0" indent="0" algn="just">
              <a:buNone/>
            </a:pPr>
            <a:r>
              <a:rPr lang="en-US" altLang="zh-CN" sz="2400" dirty="0">
                <a:solidFill>
                  <a:srgbClr val="FF0066"/>
                </a:solidFill>
                <a:latin typeface="Arial Narrow" pitchFamily="34" charset="0"/>
                <a:ea typeface="黑体" pitchFamily="2" charset="-122"/>
              </a:rPr>
              <a:t>     (&lt;1963, BE&gt;, 1), (&lt;1963, US&gt;, 1), (&lt;1963, US&gt;, 1), …</a:t>
            </a:r>
          </a:p>
          <a:p>
            <a:pPr marL="266700" indent="-266700" algn="just">
              <a:buNone/>
            </a:pPr>
            <a:r>
              <a:rPr lang="en-US" altLang="zh-CN" sz="2400" dirty="0">
                <a:latin typeface="Arial Narrow" pitchFamily="34" charset="0"/>
                <a:ea typeface="黑体" pitchFamily="2" charset="-122"/>
              </a:rPr>
              <a:t>2. </a:t>
            </a:r>
            <a:r>
              <a:rPr lang="zh-CN" altLang="en-US" sz="2400" dirty="0">
                <a:latin typeface="Arial Narrow" pitchFamily="34" charset="0"/>
                <a:ea typeface="黑体" pitchFamily="2" charset="-122"/>
              </a:rPr>
              <a:t>实现一个定制的</a:t>
            </a:r>
            <a:r>
              <a:rPr lang="en-US" altLang="zh-CN" sz="2400" dirty="0" err="1">
                <a:latin typeface="Arial Narrow" pitchFamily="34" charset="0"/>
                <a:ea typeface="黑体" pitchFamily="2" charset="-122"/>
              </a:rPr>
              <a:t>Partitioner</a:t>
            </a:r>
            <a:r>
              <a:rPr lang="zh-CN" altLang="en-US" sz="2400" dirty="0">
                <a:latin typeface="Arial Narrow" pitchFamily="34" charset="0"/>
                <a:ea typeface="黑体" pitchFamily="2" charset="-122"/>
              </a:rPr>
              <a:t>，保证同一年份的数据划分到同一个</a:t>
            </a:r>
            <a:r>
              <a:rPr lang="en-US" altLang="zh-CN" sz="2400" dirty="0">
                <a:latin typeface="Arial Narrow" pitchFamily="34" charset="0"/>
                <a:ea typeface="黑体" pitchFamily="2" charset="-122"/>
              </a:rPr>
              <a:t>Reduce</a:t>
            </a:r>
            <a:r>
              <a:rPr lang="zh-CN" altLang="en-US" sz="2400" dirty="0">
                <a:latin typeface="Arial Narrow" pitchFamily="34" charset="0"/>
                <a:ea typeface="黑体" pitchFamily="2" charset="-122"/>
              </a:rPr>
              <a:t>节点</a:t>
            </a:r>
            <a:endParaRPr lang="en-US" altLang="zh-CN" sz="2400" dirty="0">
              <a:latin typeface="Arial Narrow" pitchFamily="34" charset="0"/>
              <a:ea typeface="黑体" pitchFamily="2" charset="-122"/>
            </a:endParaRPr>
          </a:p>
          <a:p>
            <a:pPr marL="266700" indent="-266700" algn="just">
              <a:buNone/>
            </a:pPr>
            <a:r>
              <a:rPr lang="en-US" altLang="zh-CN" sz="2400" dirty="0">
                <a:latin typeface="Arial Narrow" pitchFamily="34" charset="0"/>
                <a:ea typeface="黑体" pitchFamily="2" charset="-122"/>
              </a:rPr>
              <a:t>3. Reduce</a:t>
            </a:r>
            <a:r>
              <a:rPr lang="zh-CN" altLang="en-US" sz="2400" dirty="0">
                <a:latin typeface="Arial Narrow" pitchFamily="34" charset="0"/>
                <a:ea typeface="黑体" pitchFamily="2" charset="-122"/>
              </a:rPr>
              <a:t>中对每一个</a:t>
            </a:r>
            <a:r>
              <a:rPr lang="en-US" altLang="zh-CN" sz="2400" dirty="0">
                <a:latin typeface="Arial Narrow" pitchFamily="34" charset="0"/>
                <a:ea typeface="黑体" pitchFamily="2" charset="-122"/>
              </a:rPr>
              <a:t>(&lt;year, country&gt;, [1, 1,3,…])</a:t>
            </a:r>
            <a:r>
              <a:rPr lang="zh-CN" altLang="en-US" sz="2400" dirty="0">
                <a:latin typeface="Arial Narrow" pitchFamily="34" charset="0"/>
                <a:ea typeface="黑体" pitchFamily="2" charset="-122"/>
              </a:rPr>
              <a:t>输入，忽略后部的出现次数，仅考虑</a:t>
            </a:r>
            <a:r>
              <a:rPr lang="en-US" altLang="zh-CN" sz="2400" dirty="0">
                <a:latin typeface="Arial Narrow" pitchFamily="34" charset="0"/>
                <a:ea typeface="黑体" pitchFamily="2" charset="-122"/>
              </a:rPr>
              <a:t>key</a:t>
            </a:r>
            <a:r>
              <a:rPr lang="zh-CN" altLang="en-US" sz="2400" dirty="0">
                <a:latin typeface="Arial Narrow" pitchFamily="34" charset="0"/>
                <a:ea typeface="黑体" pitchFamily="2" charset="-122"/>
              </a:rPr>
              <a:t>部分：</a:t>
            </a:r>
            <a:r>
              <a:rPr lang="en-US" altLang="zh-CN" sz="2400" dirty="0">
                <a:latin typeface="Arial Narrow" pitchFamily="34" charset="0"/>
                <a:ea typeface="黑体" pitchFamily="2" charset="-122"/>
              </a:rPr>
              <a:t>&lt;year, country&gt;</a:t>
            </a:r>
            <a:r>
              <a:rPr lang="zh-CN" altLang="en-US" sz="2400" dirty="0">
                <a:latin typeface="Arial Narrow" pitchFamily="34" charset="0"/>
                <a:ea typeface="黑体" pitchFamily="2" charset="-122"/>
              </a:rPr>
              <a:t>，然后在</a:t>
            </a:r>
            <a:r>
              <a:rPr lang="en-US" altLang="zh-CN" sz="2400" dirty="0">
                <a:latin typeface="Arial Narrow" pitchFamily="34" charset="0"/>
                <a:ea typeface="黑体" pitchFamily="2" charset="-122"/>
              </a:rPr>
              <a:t>Reduce</a:t>
            </a:r>
            <a:r>
              <a:rPr lang="zh-CN" altLang="en-US" sz="2400" dirty="0">
                <a:latin typeface="Arial Narrow" pitchFamily="34" charset="0"/>
                <a:ea typeface="黑体" pitchFamily="2" charset="-122"/>
              </a:rPr>
              <a:t>中统计每个</a:t>
            </a:r>
            <a:r>
              <a:rPr lang="en-US" altLang="zh-CN" sz="2400" dirty="0">
                <a:latin typeface="Arial Narrow" pitchFamily="34" charset="0"/>
                <a:ea typeface="黑体" pitchFamily="2" charset="-122"/>
              </a:rPr>
              <a:t>year</a:t>
            </a:r>
            <a:r>
              <a:rPr lang="zh-CN" altLang="en-US" sz="2400" dirty="0">
                <a:latin typeface="Arial Narrow" pitchFamily="34" charset="0"/>
                <a:ea typeface="黑体" pitchFamily="2" charset="-122"/>
              </a:rPr>
              <a:t>下的国家数</a:t>
            </a:r>
            <a:endParaRPr lang="en-US" altLang="zh-CN" sz="2400" dirty="0">
              <a:latin typeface="Arial Narrow" pitchFamily="34" charset="0"/>
              <a:ea typeface="黑体" pitchFamily="2" charset="-122"/>
            </a:endParaRPr>
          </a:p>
          <a:p>
            <a:pPr marL="266700" indent="-266700" algn="just">
              <a:buNone/>
            </a:pPr>
            <a:r>
              <a:rPr lang="en-US" altLang="zh-CN" sz="2400" dirty="0">
                <a:latin typeface="Arial Narrow" pitchFamily="34" charset="0"/>
                <a:ea typeface="黑体" pitchFamily="2" charset="-122"/>
              </a:rPr>
              <a:t> </a:t>
            </a:r>
          </a:p>
        </p:txBody>
      </p:sp>
      <p:sp>
        <p:nvSpPr>
          <p:cNvPr id="5" name="Title 1"/>
          <p:cNvSpPr>
            <a:spLocks noGrp="1"/>
          </p:cNvSpPr>
          <p:nvPr>
            <p:ph type="title"/>
          </p:nvPr>
        </p:nvSpPr>
        <p:spPr>
          <a:xfrm>
            <a:off x="641978" y="2527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spTree>
    <p:extLst>
      <p:ext uri="{BB962C8B-B14F-4D97-AF65-F5344CB8AC3E}">
        <p14:creationId xmlns:p14="http://schemas.microsoft.com/office/powerpoint/2010/main" val="744961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fld id="{2ADA0281-4936-4074-8BD2-976EBA4ECABA}" type="slidenum">
              <a:rPr lang="en-US" altLang="zh-CN" sz="1400" smtClean="0">
                <a:ea typeface="宋体" charset="-122"/>
              </a:rPr>
              <a:pPr eaLnBrk="1" hangingPunct="1">
                <a:lnSpc>
                  <a:spcPct val="100000"/>
                </a:lnSpc>
                <a:spcBef>
                  <a:spcPct val="0"/>
                </a:spcBef>
                <a:buClrTx/>
                <a:buSzTx/>
                <a:buFontTx/>
                <a:buNone/>
              </a:pPr>
              <a:t>4</a:t>
            </a:fld>
            <a:endParaRPr lang="en-US" altLang="zh-CN" sz="1400">
              <a:ea typeface="宋体" charset="-122"/>
            </a:endParaRPr>
          </a:p>
        </p:txBody>
      </p:sp>
      <p:sp>
        <p:nvSpPr>
          <p:cNvPr id="10243" name="Rectangle 2050"/>
          <p:cNvSpPr>
            <a:spLocks noGrp="1" noChangeArrowheads="1"/>
          </p:cNvSpPr>
          <p:nvPr>
            <p:ph type="title"/>
          </p:nvPr>
        </p:nvSpPr>
        <p:spPr>
          <a:xfrm>
            <a:off x="0" y="228600"/>
            <a:ext cx="9144000" cy="914400"/>
          </a:xfrm>
          <a:noFill/>
        </p:spPr>
        <p:txBody>
          <a:bodyPr lIns="92075" tIns="46038" rIns="92075" bIns="46038" anchor="ctr"/>
          <a:lstStyle/>
          <a:p>
            <a:pPr marL="273050" indent="-273050" algn="just" eaLnBrk="1" hangingPunct="1">
              <a:spcBef>
                <a:spcPts val="575"/>
              </a:spcBef>
              <a:buClr>
                <a:schemeClr val="accent1"/>
              </a:buClr>
              <a:buSzPct val="85000"/>
            </a:pPr>
            <a:r>
              <a:rPr lang="en-US" altLang="zh-CN" sz="2800" dirty="0">
                <a:solidFill>
                  <a:srgbClr val="00B050"/>
                </a:solidFill>
                <a:latin typeface="Arial Narrow" pitchFamily="34" charset="0"/>
                <a:ea typeface="黑体" pitchFamily="2" charset="-122"/>
                <a:cs typeface="+mn-cs"/>
              </a:rPr>
              <a:t>Knowledge Discovery and Data mining (KDD) Process</a:t>
            </a:r>
          </a:p>
        </p:txBody>
      </p:sp>
      <p:sp>
        <p:nvSpPr>
          <p:cNvPr id="10244" name="Rectangle 2051"/>
          <p:cNvSpPr>
            <a:spLocks noGrp="1" noChangeArrowheads="1"/>
          </p:cNvSpPr>
          <p:nvPr>
            <p:ph type="body" idx="1"/>
          </p:nvPr>
        </p:nvSpPr>
        <p:spPr>
          <a:xfrm>
            <a:off x="152400" y="1295400"/>
            <a:ext cx="4419600" cy="1752600"/>
          </a:xfrm>
          <a:noFill/>
        </p:spPr>
        <p:txBody>
          <a:bodyPr lIns="92075" tIns="46038" rIns="92075" bIns="46038"/>
          <a:lstStyle/>
          <a:p>
            <a:pPr algn="just" eaLnBrk="1" hangingPunct="1">
              <a:lnSpc>
                <a:spcPct val="90000"/>
              </a:lnSpc>
            </a:pPr>
            <a:r>
              <a:rPr lang="zh-CN" altLang="en-US" sz="2000" b="1" dirty="0">
                <a:ea typeface="宋体" charset="-122"/>
              </a:rPr>
              <a:t>从传统数据库与数据仓库视角</a:t>
            </a:r>
            <a:endParaRPr lang="en-US" altLang="zh-CN" sz="2000" b="1" dirty="0">
              <a:ea typeface="宋体" charset="-122"/>
            </a:endParaRPr>
          </a:p>
          <a:p>
            <a:pPr algn="just" eaLnBrk="1" hangingPunct="1">
              <a:lnSpc>
                <a:spcPct val="90000"/>
              </a:lnSpc>
            </a:pPr>
            <a:r>
              <a:rPr lang="zh-CN" altLang="en-US" sz="2000" b="1" dirty="0">
                <a:ea typeface="宋体" charset="-122"/>
              </a:rPr>
              <a:t>数据挖掘在知识发现中起着至关重要的作用</a:t>
            </a:r>
            <a:endParaRPr lang="en-US" altLang="zh-CN" sz="2000" b="1" dirty="0">
              <a:ea typeface="宋体" charset="-122"/>
            </a:endParaRPr>
          </a:p>
        </p:txBody>
      </p:sp>
      <p:sp>
        <p:nvSpPr>
          <p:cNvPr id="10245" name="Line 2052"/>
          <p:cNvSpPr>
            <a:spLocks noChangeShapeType="1"/>
          </p:cNvSpPr>
          <p:nvPr/>
        </p:nvSpPr>
        <p:spPr bwMode="auto">
          <a:xfrm flipV="1">
            <a:off x="1219200" y="5105400"/>
            <a:ext cx="990600" cy="60960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6" name="Line 2053"/>
          <p:cNvSpPr>
            <a:spLocks noChangeShapeType="1"/>
          </p:cNvSpPr>
          <p:nvPr/>
        </p:nvSpPr>
        <p:spPr bwMode="auto">
          <a:xfrm flipV="1">
            <a:off x="6781800" y="1600200"/>
            <a:ext cx="990600" cy="60960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7" name="Line 2054"/>
          <p:cNvSpPr>
            <a:spLocks noChangeShapeType="1"/>
          </p:cNvSpPr>
          <p:nvPr/>
        </p:nvSpPr>
        <p:spPr bwMode="auto">
          <a:xfrm flipV="1">
            <a:off x="5105400" y="2667000"/>
            <a:ext cx="990600" cy="60960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8" name="Line 2055"/>
          <p:cNvSpPr>
            <a:spLocks noChangeShapeType="1"/>
          </p:cNvSpPr>
          <p:nvPr/>
        </p:nvSpPr>
        <p:spPr bwMode="auto">
          <a:xfrm flipV="1">
            <a:off x="3276600" y="3733800"/>
            <a:ext cx="990600" cy="60960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9" name="Oval 2056"/>
          <p:cNvSpPr>
            <a:spLocks noChangeArrowheads="1"/>
          </p:cNvSpPr>
          <p:nvPr/>
        </p:nvSpPr>
        <p:spPr bwMode="auto">
          <a:xfrm>
            <a:off x="228600" y="55626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0250" name="Rectangle 2057"/>
          <p:cNvSpPr>
            <a:spLocks noChangeArrowheads="1"/>
          </p:cNvSpPr>
          <p:nvPr/>
        </p:nvSpPr>
        <p:spPr bwMode="auto">
          <a:xfrm>
            <a:off x="228600" y="5638800"/>
            <a:ext cx="685800" cy="406400"/>
          </a:xfrm>
          <a:prstGeom prst="rect">
            <a:avLst/>
          </a:prstGeom>
          <a:solidFill>
            <a:srgbClr val="00CC66"/>
          </a:solidFill>
          <a:ln w="12700">
            <a:solidFill>
              <a:schemeClr val="tx1"/>
            </a:solidFill>
            <a:miter lim="800000"/>
            <a:headEnd type="none" w="sm" len="sm"/>
            <a:tailEnd type="none" w="sm" len="sm"/>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0251" name="Oval 2058"/>
          <p:cNvSpPr>
            <a:spLocks noChangeArrowheads="1"/>
          </p:cNvSpPr>
          <p:nvPr/>
        </p:nvSpPr>
        <p:spPr bwMode="auto">
          <a:xfrm>
            <a:off x="228600" y="59436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0252" name="Oval 2059"/>
          <p:cNvSpPr>
            <a:spLocks noChangeArrowheads="1"/>
          </p:cNvSpPr>
          <p:nvPr/>
        </p:nvSpPr>
        <p:spPr bwMode="auto">
          <a:xfrm>
            <a:off x="609600" y="59436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0253" name="Rectangle 2060"/>
          <p:cNvSpPr>
            <a:spLocks noChangeArrowheads="1"/>
          </p:cNvSpPr>
          <p:nvPr/>
        </p:nvSpPr>
        <p:spPr bwMode="auto">
          <a:xfrm>
            <a:off x="609600" y="6019800"/>
            <a:ext cx="685800" cy="406400"/>
          </a:xfrm>
          <a:prstGeom prst="rect">
            <a:avLst/>
          </a:prstGeom>
          <a:solidFill>
            <a:srgbClr val="00CC66"/>
          </a:solidFill>
          <a:ln w="12700">
            <a:solidFill>
              <a:schemeClr val="tx1"/>
            </a:solidFill>
            <a:miter lim="800000"/>
            <a:headEnd type="none" w="sm" len="sm"/>
            <a:tailEnd type="none" w="sm" len="sm"/>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0254" name="Oval 2061"/>
          <p:cNvSpPr>
            <a:spLocks noChangeArrowheads="1"/>
          </p:cNvSpPr>
          <p:nvPr/>
        </p:nvSpPr>
        <p:spPr bwMode="auto">
          <a:xfrm>
            <a:off x="609600" y="63246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0255" name="Oval 2062"/>
          <p:cNvSpPr>
            <a:spLocks noChangeArrowheads="1"/>
          </p:cNvSpPr>
          <p:nvPr/>
        </p:nvSpPr>
        <p:spPr bwMode="auto">
          <a:xfrm>
            <a:off x="1295400" y="57150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0256" name="Rectangle 2063"/>
          <p:cNvSpPr>
            <a:spLocks noChangeArrowheads="1"/>
          </p:cNvSpPr>
          <p:nvPr/>
        </p:nvSpPr>
        <p:spPr bwMode="auto">
          <a:xfrm>
            <a:off x="1295400" y="5791200"/>
            <a:ext cx="685800" cy="406400"/>
          </a:xfrm>
          <a:prstGeom prst="rect">
            <a:avLst/>
          </a:prstGeom>
          <a:solidFill>
            <a:srgbClr val="00CC66"/>
          </a:solidFill>
          <a:ln w="12700">
            <a:solidFill>
              <a:schemeClr val="tx1"/>
            </a:solidFill>
            <a:miter lim="800000"/>
            <a:headEnd type="none" w="sm" len="sm"/>
            <a:tailEnd type="none" w="sm" len="sm"/>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0257" name="Oval 2064"/>
          <p:cNvSpPr>
            <a:spLocks noChangeArrowheads="1"/>
          </p:cNvSpPr>
          <p:nvPr/>
        </p:nvSpPr>
        <p:spPr bwMode="auto">
          <a:xfrm>
            <a:off x="1295400" y="60960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0258" name="Text Box 2065"/>
          <p:cNvSpPr txBox="1">
            <a:spLocks noChangeArrowheads="1"/>
          </p:cNvSpPr>
          <p:nvPr/>
        </p:nvSpPr>
        <p:spPr bwMode="auto">
          <a:xfrm>
            <a:off x="304800" y="4876800"/>
            <a:ext cx="1743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r>
              <a:rPr lang="en-US" altLang="zh-CN" sz="2000" b="1">
                <a:latin typeface="Times New Roman" pitchFamily="18" charset="0"/>
                <a:ea typeface="宋体" charset="-122"/>
              </a:rPr>
              <a:t>Data Cleaning</a:t>
            </a:r>
            <a:endParaRPr lang="en-US" altLang="zh-CN" sz="1800">
              <a:latin typeface="Times New Roman" pitchFamily="18" charset="0"/>
              <a:ea typeface="宋体" charset="-122"/>
            </a:endParaRPr>
          </a:p>
        </p:txBody>
      </p:sp>
      <p:sp>
        <p:nvSpPr>
          <p:cNvPr id="10259" name="Text Box 2066"/>
          <p:cNvSpPr txBox="1">
            <a:spLocks noChangeArrowheads="1"/>
          </p:cNvSpPr>
          <p:nvPr/>
        </p:nvSpPr>
        <p:spPr bwMode="auto">
          <a:xfrm>
            <a:off x="1600200" y="5410200"/>
            <a:ext cx="1995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r>
              <a:rPr lang="en-US" altLang="zh-CN" sz="2000" b="1">
                <a:latin typeface="Times New Roman" pitchFamily="18" charset="0"/>
                <a:ea typeface="宋体" charset="-122"/>
              </a:rPr>
              <a:t>Data Integration</a:t>
            </a:r>
            <a:endParaRPr lang="en-US" altLang="zh-CN" sz="1800">
              <a:latin typeface="Times New Roman" pitchFamily="18" charset="0"/>
              <a:ea typeface="宋体" charset="-122"/>
            </a:endParaRPr>
          </a:p>
        </p:txBody>
      </p:sp>
      <p:sp>
        <p:nvSpPr>
          <p:cNvPr id="10260" name="Text Box 2067"/>
          <p:cNvSpPr txBox="1">
            <a:spLocks noChangeArrowheads="1"/>
          </p:cNvSpPr>
          <p:nvPr/>
        </p:nvSpPr>
        <p:spPr bwMode="auto">
          <a:xfrm>
            <a:off x="1371600" y="62484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r>
              <a:rPr lang="en-US" altLang="zh-CN" sz="2000" b="1">
                <a:solidFill>
                  <a:srgbClr val="000099"/>
                </a:solidFill>
                <a:latin typeface="Times New Roman" pitchFamily="18" charset="0"/>
                <a:ea typeface="宋体" charset="-122"/>
              </a:rPr>
              <a:t>Databases</a:t>
            </a:r>
          </a:p>
        </p:txBody>
      </p:sp>
      <p:sp>
        <p:nvSpPr>
          <p:cNvPr id="10261" name="Text Box 2068"/>
          <p:cNvSpPr txBox="1">
            <a:spLocks noChangeArrowheads="1"/>
          </p:cNvSpPr>
          <p:nvPr/>
        </p:nvSpPr>
        <p:spPr bwMode="auto">
          <a:xfrm>
            <a:off x="1066800" y="4114800"/>
            <a:ext cx="1997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r>
              <a:rPr lang="en-US" altLang="zh-CN" sz="2000" b="1">
                <a:solidFill>
                  <a:srgbClr val="000099"/>
                </a:solidFill>
                <a:latin typeface="Times New Roman" pitchFamily="18" charset="0"/>
                <a:ea typeface="宋体" charset="-122"/>
              </a:rPr>
              <a:t>Data Warehouse</a:t>
            </a:r>
          </a:p>
        </p:txBody>
      </p:sp>
      <p:sp>
        <p:nvSpPr>
          <p:cNvPr id="10262" name="Rectangle 2069"/>
          <p:cNvSpPr>
            <a:spLocks noChangeArrowheads="1"/>
          </p:cNvSpPr>
          <p:nvPr/>
        </p:nvSpPr>
        <p:spPr bwMode="auto">
          <a:xfrm>
            <a:off x="2362200" y="4572000"/>
            <a:ext cx="685800" cy="685800"/>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sp3d>
        </p:spPr>
        <p:txBody>
          <a:bodyPr wrap="none" anchor="ctr">
            <a:flatTx/>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0263" name="Rectangle 2070"/>
          <p:cNvSpPr>
            <a:spLocks noChangeArrowheads="1"/>
          </p:cNvSpPr>
          <p:nvPr/>
        </p:nvSpPr>
        <p:spPr bwMode="auto">
          <a:xfrm>
            <a:off x="4419600" y="3429000"/>
            <a:ext cx="457200" cy="457200"/>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sp3d>
        </p:spPr>
        <p:txBody>
          <a:bodyPr wrap="none" anchor="ctr">
            <a:flatTx/>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0264" name="Rectangle 2071"/>
          <p:cNvSpPr>
            <a:spLocks noChangeArrowheads="1"/>
          </p:cNvSpPr>
          <p:nvPr/>
        </p:nvSpPr>
        <p:spPr bwMode="auto">
          <a:xfrm>
            <a:off x="6477000" y="1981200"/>
            <a:ext cx="76200" cy="609600"/>
          </a:xfrm>
          <a:prstGeom prst="rect">
            <a:avLst/>
          </a:prstGeom>
          <a:solidFill>
            <a:schemeClr val="hlink"/>
          </a:solidFill>
          <a:ln w="12700">
            <a:solidFill>
              <a:schemeClr val="tx1"/>
            </a:solidFill>
            <a:miter lim="800000"/>
            <a:headEnd type="none" w="sm" len="sm"/>
            <a:tailEnd type="none" w="sm" len="sm"/>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0265" name="Rectangle 2072"/>
          <p:cNvSpPr>
            <a:spLocks noChangeArrowheads="1"/>
          </p:cNvSpPr>
          <p:nvPr/>
        </p:nvSpPr>
        <p:spPr bwMode="auto">
          <a:xfrm>
            <a:off x="6553200" y="2209800"/>
            <a:ext cx="76200" cy="381000"/>
          </a:xfrm>
          <a:prstGeom prst="rect">
            <a:avLst/>
          </a:prstGeom>
          <a:solidFill>
            <a:schemeClr val="accent2"/>
          </a:solidFill>
          <a:ln w="12700">
            <a:solidFill>
              <a:schemeClr val="tx1"/>
            </a:solidFill>
            <a:miter lim="800000"/>
            <a:headEnd type="none" w="sm" len="sm"/>
            <a:tailEnd type="none" w="sm" len="sm"/>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0266" name="Rectangle 2073"/>
          <p:cNvSpPr>
            <a:spLocks noChangeArrowheads="1"/>
          </p:cNvSpPr>
          <p:nvPr/>
        </p:nvSpPr>
        <p:spPr bwMode="auto">
          <a:xfrm>
            <a:off x="6400800" y="2133600"/>
            <a:ext cx="76200" cy="457200"/>
          </a:xfrm>
          <a:prstGeom prst="rect">
            <a:avLst/>
          </a:prstGeom>
          <a:solidFill>
            <a:schemeClr val="accent1"/>
          </a:solidFill>
          <a:ln w="12700">
            <a:solidFill>
              <a:schemeClr val="tx1"/>
            </a:solidFill>
            <a:miter lim="800000"/>
            <a:headEnd type="none" w="sm" len="sm"/>
            <a:tailEnd type="none" w="sm" len="sm"/>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0267" name="Rectangle 2074"/>
          <p:cNvSpPr>
            <a:spLocks noChangeArrowheads="1"/>
          </p:cNvSpPr>
          <p:nvPr/>
        </p:nvSpPr>
        <p:spPr bwMode="auto">
          <a:xfrm>
            <a:off x="6629400" y="2362200"/>
            <a:ext cx="76200" cy="228600"/>
          </a:xfrm>
          <a:prstGeom prst="rect">
            <a:avLst/>
          </a:prstGeom>
          <a:solidFill>
            <a:schemeClr val="tx1"/>
          </a:solidFill>
          <a:ln w="12700">
            <a:solidFill>
              <a:schemeClr val="tx1"/>
            </a:solidFill>
            <a:miter lim="800000"/>
            <a:headEnd type="none" w="sm" len="sm"/>
            <a:tailEnd type="none" w="sm" len="sm"/>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0268" name="Rectangle 2075"/>
          <p:cNvSpPr>
            <a:spLocks noChangeArrowheads="1"/>
          </p:cNvSpPr>
          <p:nvPr/>
        </p:nvSpPr>
        <p:spPr bwMode="auto">
          <a:xfrm>
            <a:off x="6172200" y="2590800"/>
            <a:ext cx="685800" cy="76200"/>
          </a:xfrm>
          <a:prstGeom prst="rect">
            <a:avLst/>
          </a:prstGeom>
          <a:solidFill>
            <a:schemeClr val="accent1"/>
          </a:solidFill>
          <a:ln w="12700">
            <a:solidFill>
              <a:schemeClr val="tx1"/>
            </a:solidFill>
            <a:miter lim="800000"/>
            <a:headEnd type="none" w="sm" len="sm"/>
            <a:tailEnd type="none" w="sm" len="sm"/>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0269" name="Rectangle 2076"/>
          <p:cNvSpPr>
            <a:spLocks noChangeArrowheads="1"/>
          </p:cNvSpPr>
          <p:nvPr/>
        </p:nvSpPr>
        <p:spPr bwMode="auto">
          <a:xfrm>
            <a:off x="6248400" y="2362200"/>
            <a:ext cx="152400" cy="228600"/>
          </a:xfrm>
          <a:prstGeom prst="rect">
            <a:avLst/>
          </a:prstGeom>
          <a:solidFill>
            <a:srgbClr val="FF99FF"/>
          </a:solidFill>
          <a:ln w="12700">
            <a:solidFill>
              <a:schemeClr val="tx1"/>
            </a:solidFill>
            <a:miter lim="800000"/>
            <a:headEnd type="none" w="sm" len="sm"/>
            <a:tailEnd type="none" w="sm" len="sm"/>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0270" name="WordArt 2077"/>
          <p:cNvSpPr>
            <a:spLocks noChangeArrowheads="1" noChangeShapeType="1" noTextEdit="1"/>
          </p:cNvSpPr>
          <p:nvPr/>
        </p:nvSpPr>
        <p:spPr bwMode="auto">
          <a:xfrm>
            <a:off x="7086600" y="990600"/>
            <a:ext cx="1743075" cy="612775"/>
          </a:xfrm>
          <a:prstGeom prst="rect">
            <a:avLst/>
          </a:prstGeom>
        </p:spPr>
        <p:txBody>
          <a:bodyPr wrap="none" fromWordArt="1">
            <a:prstTxWarp prst="textCascadeUp">
              <a:avLst>
                <a:gd name="adj" fmla="val 44444"/>
              </a:avLst>
            </a:prstTxWarp>
            <a:scene3d>
              <a:camera prst="legacyPerspectiveFront">
                <a:rot lat="20519984" lon="1080000" rev="0"/>
              </a:camera>
              <a:lightRig rig="legacyHarsh2" dir="b"/>
            </a:scene3d>
            <a:sp3d extrusionH="430200" prstMaterial="legacyMatte">
              <a:extrusionClr>
                <a:srgbClr val="FF6600"/>
              </a:extrusionClr>
            </a:sp3d>
          </a:bodyPr>
          <a:lstStyle/>
          <a:p>
            <a:pPr algn="ctr"/>
            <a:r>
              <a:rPr lang="en-US" altLang="zh-CN" kern="10">
                <a:ln w="9525">
                  <a:round/>
                  <a:headEnd/>
                  <a:tailEnd/>
                </a:ln>
                <a:gradFill rotWithShape="1">
                  <a:gsLst>
                    <a:gs pos="0">
                      <a:srgbClr val="FFE701"/>
                    </a:gs>
                    <a:gs pos="100000">
                      <a:srgbClr val="FE3E02"/>
                    </a:gs>
                  </a:gsLst>
                  <a:lin ang="5400000" scaled="1"/>
                </a:gradFill>
                <a:latin typeface="Impact"/>
              </a:rPr>
              <a:t>Knowledge</a:t>
            </a:r>
            <a:endParaRPr lang="zh-CN" altLang="en-US" kern="10">
              <a:ln w="9525">
                <a:round/>
                <a:headEnd/>
                <a:tailEnd/>
              </a:ln>
              <a:gradFill rotWithShape="1">
                <a:gsLst>
                  <a:gs pos="0">
                    <a:srgbClr val="FFE701"/>
                  </a:gs>
                  <a:gs pos="100000">
                    <a:srgbClr val="FE3E02"/>
                  </a:gs>
                </a:gsLst>
                <a:lin ang="5400000" scaled="1"/>
              </a:gradFill>
              <a:latin typeface="Impact"/>
            </a:endParaRPr>
          </a:p>
        </p:txBody>
      </p:sp>
      <p:sp>
        <p:nvSpPr>
          <p:cNvPr id="10271" name="Text Box 2078"/>
          <p:cNvSpPr txBox="1">
            <a:spLocks noChangeArrowheads="1"/>
          </p:cNvSpPr>
          <p:nvPr/>
        </p:nvSpPr>
        <p:spPr bwMode="auto">
          <a:xfrm>
            <a:off x="2514600" y="3276600"/>
            <a:ext cx="2278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r>
              <a:rPr lang="en-US" altLang="zh-CN" sz="2000" b="1">
                <a:solidFill>
                  <a:srgbClr val="000099"/>
                </a:solidFill>
                <a:latin typeface="Times New Roman" pitchFamily="18" charset="0"/>
                <a:ea typeface="宋体" charset="-122"/>
              </a:rPr>
              <a:t>Task-relevant Data</a:t>
            </a:r>
          </a:p>
        </p:txBody>
      </p:sp>
      <p:sp>
        <p:nvSpPr>
          <p:cNvPr id="10272" name="Text Box 2079"/>
          <p:cNvSpPr txBox="1">
            <a:spLocks noChangeArrowheads="1"/>
          </p:cNvSpPr>
          <p:nvPr/>
        </p:nvSpPr>
        <p:spPr bwMode="auto">
          <a:xfrm>
            <a:off x="3641725" y="4052888"/>
            <a:ext cx="1155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r>
              <a:rPr lang="en-US" altLang="zh-CN" sz="2000" b="1">
                <a:latin typeface="Times New Roman" pitchFamily="18" charset="0"/>
                <a:ea typeface="宋体" charset="-122"/>
              </a:rPr>
              <a:t>Selection</a:t>
            </a:r>
          </a:p>
        </p:txBody>
      </p:sp>
      <p:sp>
        <p:nvSpPr>
          <p:cNvPr id="10273" name="Text Box 2080"/>
          <p:cNvSpPr txBox="1">
            <a:spLocks noChangeArrowheads="1"/>
          </p:cNvSpPr>
          <p:nvPr/>
        </p:nvSpPr>
        <p:spPr bwMode="auto">
          <a:xfrm>
            <a:off x="4267200" y="2590800"/>
            <a:ext cx="1558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r>
              <a:rPr lang="en-US" altLang="zh-CN" sz="2000" b="1">
                <a:solidFill>
                  <a:schemeClr val="hlink"/>
                </a:solidFill>
                <a:latin typeface="Times New Roman" pitchFamily="18" charset="0"/>
                <a:ea typeface="宋体" charset="-122"/>
              </a:rPr>
              <a:t>Data Mining</a:t>
            </a:r>
          </a:p>
        </p:txBody>
      </p:sp>
      <p:sp>
        <p:nvSpPr>
          <p:cNvPr id="10274" name="Text Box 2081"/>
          <p:cNvSpPr txBox="1">
            <a:spLocks noChangeArrowheads="1"/>
          </p:cNvSpPr>
          <p:nvPr/>
        </p:nvSpPr>
        <p:spPr bwMode="auto">
          <a:xfrm>
            <a:off x="5257800" y="1676400"/>
            <a:ext cx="2249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r>
              <a:rPr lang="en-US" altLang="zh-CN" sz="2000" b="1">
                <a:latin typeface="Times New Roman" pitchFamily="18" charset="0"/>
                <a:ea typeface="宋体" charset="-122"/>
              </a:rPr>
              <a:t>Pattern Evaluation</a:t>
            </a:r>
          </a:p>
        </p:txBody>
      </p:sp>
      <p:sp>
        <p:nvSpPr>
          <p:cNvPr id="10275" name="Line 2082"/>
          <p:cNvSpPr>
            <a:spLocks noChangeShapeType="1"/>
          </p:cNvSpPr>
          <p:nvPr/>
        </p:nvSpPr>
        <p:spPr bwMode="auto">
          <a:xfrm>
            <a:off x="5638800" y="3124200"/>
            <a:ext cx="0" cy="213360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6" name="Line 2083"/>
          <p:cNvSpPr>
            <a:spLocks noChangeShapeType="1"/>
          </p:cNvSpPr>
          <p:nvPr/>
        </p:nvSpPr>
        <p:spPr bwMode="auto">
          <a:xfrm>
            <a:off x="7315200" y="2057400"/>
            <a:ext cx="0" cy="320040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7" name="Line 2084"/>
          <p:cNvSpPr>
            <a:spLocks noChangeShapeType="1"/>
          </p:cNvSpPr>
          <p:nvPr/>
        </p:nvSpPr>
        <p:spPr bwMode="auto">
          <a:xfrm flipH="1">
            <a:off x="3962400" y="5257800"/>
            <a:ext cx="3352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8" name="Line 2085"/>
          <p:cNvSpPr>
            <a:spLocks noChangeShapeType="1"/>
          </p:cNvSpPr>
          <p:nvPr/>
        </p:nvSpPr>
        <p:spPr bwMode="auto">
          <a:xfrm flipV="1">
            <a:off x="3962400" y="4343400"/>
            <a:ext cx="0" cy="91440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9" name="Line 2086"/>
          <p:cNvSpPr>
            <a:spLocks noChangeShapeType="1"/>
          </p:cNvSpPr>
          <p:nvPr/>
        </p:nvSpPr>
        <p:spPr bwMode="auto">
          <a:xfrm>
            <a:off x="7315200" y="5257800"/>
            <a:ext cx="0" cy="838200"/>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0" name="Line 2087"/>
          <p:cNvSpPr>
            <a:spLocks noChangeShapeType="1"/>
          </p:cNvSpPr>
          <p:nvPr/>
        </p:nvSpPr>
        <p:spPr bwMode="auto">
          <a:xfrm flipH="1">
            <a:off x="2286000" y="6096000"/>
            <a:ext cx="5029200" cy="0"/>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1" name="Line 2088"/>
          <p:cNvSpPr>
            <a:spLocks noChangeShapeType="1"/>
          </p:cNvSpPr>
          <p:nvPr/>
        </p:nvSpPr>
        <p:spPr bwMode="auto">
          <a:xfrm flipH="1" flipV="1">
            <a:off x="1905000" y="5410200"/>
            <a:ext cx="381000" cy="685800"/>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2" name="Line 2089"/>
          <p:cNvSpPr>
            <a:spLocks noChangeShapeType="1"/>
          </p:cNvSpPr>
          <p:nvPr/>
        </p:nvSpPr>
        <p:spPr bwMode="auto">
          <a:xfrm>
            <a:off x="2057400" y="5410200"/>
            <a:ext cx="1600200" cy="0"/>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283" name="Line 2090"/>
          <p:cNvSpPr>
            <a:spLocks noChangeShapeType="1"/>
          </p:cNvSpPr>
          <p:nvPr/>
        </p:nvSpPr>
        <p:spPr bwMode="auto">
          <a:xfrm flipV="1">
            <a:off x="3657600" y="4191000"/>
            <a:ext cx="0" cy="1219200"/>
          </a:xfrm>
          <a:prstGeom prst="line">
            <a:avLst/>
          </a:prstGeom>
          <a:noFill/>
          <a:ln w="28575">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185271273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81740" y="834699"/>
            <a:ext cx="8559060" cy="5820101"/>
          </a:xfrm>
        </p:spPr>
        <p:txBody>
          <a:bodyPr>
            <a:normAutofit/>
          </a:bodyPr>
          <a:lstStyle/>
          <a:p>
            <a:pPr marL="274320" lvl="1" indent="-274320" algn="just">
              <a:spcBef>
                <a:spcPts val="580"/>
              </a:spcBef>
              <a:spcAft>
                <a:spcPts val="1200"/>
              </a:spcAft>
              <a:buClr>
                <a:schemeClr val="accent1"/>
              </a:buClr>
              <a:buNone/>
              <a:defRPr/>
            </a:pPr>
            <a:r>
              <a:rPr lang="zh-CN" altLang="en-US" sz="2600" b="1" dirty="0">
                <a:solidFill>
                  <a:srgbClr val="00B050"/>
                </a:solidFill>
                <a:latin typeface="黑体" pitchFamily="2" charset="-122"/>
                <a:ea typeface="黑体" pitchFamily="2" charset="-122"/>
              </a:rPr>
              <a:t>更多的专利文献数据分析问题</a:t>
            </a:r>
            <a:endParaRPr lang="en-US" altLang="zh-CN" sz="2600" b="1" dirty="0">
              <a:solidFill>
                <a:srgbClr val="00B050"/>
              </a:solidFill>
              <a:latin typeface="黑体" pitchFamily="2" charset="-122"/>
              <a:ea typeface="黑体" pitchFamily="2" charset="-122"/>
            </a:endParaRPr>
          </a:p>
          <a:p>
            <a:pPr algn="just"/>
            <a:r>
              <a:rPr lang="zh-CN" altLang="en-US" dirty="0">
                <a:solidFill>
                  <a:srgbClr val="C00000"/>
                </a:solidFill>
                <a:latin typeface="黑体" pitchFamily="2" charset="-122"/>
                <a:ea typeface="黑体" pitchFamily="2" charset="-122"/>
              </a:rPr>
              <a:t>如何统计一个国家占全球的专利申请比例？</a:t>
            </a:r>
            <a:endParaRPr lang="en-US" altLang="zh-CN" dirty="0">
              <a:solidFill>
                <a:srgbClr val="C00000"/>
              </a:solidFill>
              <a:latin typeface="黑体" pitchFamily="2" charset="-122"/>
              <a:ea typeface="黑体" pitchFamily="2" charset="-122"/>
            </a:endParaRPr>
          </a:p>
          <a:p>
            <a:pPr algn="just"/>
            <a:r>
              <a:rPr lang="zh-CN" altLang="en-US" dirty="0">
                <a:solidFill>
                  <a:srgbClr val="C00000"/>
                </a:solidFill>
                <a:latin typeface="黑体" pitchFamily="2" charset="-122"/>
                <a:ea typeface="黑体" pitchFamily="2" charset="-122"/>
              </a:rPr>
              <a:t>如何统计一个国家的专利引用率？</a:t>
            </a:r>
            <a:endParaRPr lang="en-US" altLang="zh-CN" dirty="0">
              <a:solidFill>
                <a:srgbClr val="C00000"/>
              </a:solidFill>
              <a:latin typeface="黑体" pitchFamily="2" charset="-122"/>
              <a:ea typeface="黑体" pitchFamily="2" charset="-122"/>
            </a:endParaRPr>
          </a:p>
          <a:p>
            <a:pPr algn="just"/>
            <a:r>
              <a:rPr lang="en-US" altLang="zh-CN" dirty="0">
                <a:solidFill>
                  <a:srgbClr val="C00000"/>
                </a:solidFill>
                <a:latin typeface="黑体" pitchFamily="2" charset="-122"/>
                <a:ea typeface="黑体" pitchFamily="2" charset="-122"/>
              </a:rPr>
              <a:t>……</a:t>
            </a:r>
          </a:p>
        </p:txBody>
      </p:sp>
      <p:sp>
        <p:nvSpPr>
          <p:cNvPr id="5" name="Title 1"/>
          <p:cNvSpPr>
            <a:spLocks noGrp="1"/>
          </p:cNvSpPr>
          <p:nvPr>
            <p:ph type="title"/>
          </p:nvPr>
        </p:nvSpPr>
        <p:spPr>
          <a:xfrm>
            <a:off x="641978" y="252702"/>
            <a:ext cx="8103704" cy="480736"/>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2400" dirty="0">
                <a:solidFill>
                  <a:srgbClr val="FF0000"/>
                </a:solidFill>
                <a:latin typeface="黑体" pitchFamily="2" charset="-122"/>
                <a:ea typeface="黑体" pitchFamily="2" charset="-122"/>
              </a:rPr>
              <a:t>专利文献数据分析</a:t>
            </a:r>
            <a:endParaRPr lang="en-US" altLang="zh-CN" sz="24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endParaRPr>
          </a:p>
        </p:txBody>
      </p:sp>
    </p:spTree>
    <p:extLst>
      <p:ext uri="{BB962C8B-B14F-4D97-AF65-F5344CB8AC3E}">
        <p14:creationId xmlns:p14="http://schemas.microsoft.com/office/powerpoint/2010/main" val="1262096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282B14-DAAE-4C3B-9198-2551693A8084}"/>
              </a:ext>
            </a:extLst>
          </p:cNvPr>
          <p:cNvSpPr>
            <a:spLocks noGrp="1"/>
          </p:cNvSpPr>
          <p:nvPr>
            <p:ph type="title"/>
          </p:nvPr>
        </p:nvSpPr>
        <p:spPr/>
        <p:txBody>
          <a:bodyPr/>
          <a:lstStyle/>
          <a:p>
            <a:r>
              <a:rPr lang="zh-CN" altLang="en-US" dirty="0"/>
              <a:t>挖掘相关性</a:t>
            </a:r>
          </a:p>
        </p:txBody>
      </p:sp>
      <p:sp>
        <p:nvSpPr>
          <p:cNvPr id="3" name="内容占位符 2">
            <a:extLst>
              <a:ext uri="{FF2B5EF4-FFF2-40B4-BE49-F238E27FC236}">
                <a16:creationId xmlns:a16="http://schemas.microsoft.com/office/drawing/2014/main" id="{A5D2F386-FBC7-4D39-84A6-720CBF254670}"/>
              </a:ext>
            </a:extLst>
          </p:cNvPr>
          <p:cNvSpPr>
            <a:spLocks noGrp="1"/>
          </p:cNvSpPr>
          <p:nvPr>
            <p:ph sz="quarter" idx="1"/>
          </p:nvPr>
        </p:nvSpPr>
        <p:spPr/>
        <p:txBody>
          <a:bodyPr/>
          <a:lstStyle/>
          <a:p>
            <a:r>
              <a:rPr lang="zh-CN" altLang="en-US" dirty="0"/>
              <a:t>同现矩阵</a:t>
            </a:r>
            <a:endParaRPr lang="en-US" altLang="zh-CN" dirty="0"/>
          </a:p>
          <a:p>
            <a:r>
              <a:rPr lang="zh-CN" altLang="en-US" dirty="0"/>
              <a:t>频繁项集</a:t>
            </a:r>
          </a:p>
        </p:txBody>
      </p:sp>
    </p:spTree>
    <p:extLst>
      <p:ext uri="{BB962C8B-B14F-4D97-AF65-F5344CB8AC3E}">
        <p14:creationId xmlns:p14="http://schemas.microsoft.com/office/powerpoint/2010/main" val="3482059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80290" y="1179945"/>
            <a:ext cx="8193809" cy="4572000"/>
          </a:xfrm>
        </p:spPr>
        <p:txBody>
          <a:bodyPr>
            <a:normAutofit/>
          </a:bodyPr>
          <a:lstStyle/>
          <a:p>
            <a:pPr algn="just"/>
            <a:r>
              <a:rPr lang="en-US" altLang="zh-CN" dirty="0">
                <a:solidFill>
                  <a:srgbClr val="33CC33"/>
                </a:solidFill>
                <a:latin typeface="Arial Narrow" pitchFamily="34" charset="0"/>
                <a:ea typeface="+mj-ea"/>
              </a:rPr>
              <a:t>word co-occurrence matrix</a:t>
            </a:r>
          </a:p>
          <a:p>
            <a:pPr lvl="1" algn="just"/>
            <a:r>
              <a:rPr lang="zh-CN" altLang="en-US" dirty="0">
                <a:latin typeface="Arial Narrow" pitchFamily="34" charset="0"/>
                <a:ea typeface="黑体" pitchFamily="2" charset="-122"/>
              </a:rPr>
              <a:t>语料库的单词同现矩阵是一个二维</a:t>
            </a:r>
            <a:r>
              <a:rPr lang="en-US" altLang="zh-CN" dirty="0">
                <a:latin typeface="Arial Narrow" pitchFamily="34" charset="0"/>
                <a:ea typeface="黑体" pitchFamily="2" charset="-122"/>
              </a:rPr>
              <a:t> N×N</a:t>
            </a:r>
            <a:r>
              <a:rPr lang="zh-CN" altLang="en-US" dirty="0">
                <a:latin typeface="Arial Narrow" pitchFamily="34" charset="0"/>
                <a:ea typeface="黑体" pitchFamily="2" charset="-122"/>
              </a:rPr>
              <a:t>矩阵</a:t>
            </a:r>
            <a:endParaRPr lang="en-US" altLang="zh-CN" dirty="0">
              <a:latin typeface="Arial Narrow" pitchFamily="34" charset="0"/>
              <a:ea typeface="黑体" pitchFamily="2" charset="-122"/>
            </a:endParaRPr>
          </a:p>
          <a:p>
            <a:pPr lvl="1" algn="just"/>
            <a:r>
              <a:rPr lang="en-US" altLang="zh-CN" dirty="0">
                <a:latin typeface="Arial Narrow" pitchFamily="34" charset="0"/>
                <a:ea typeface="黑体" pitchFamily="2" charset="-122"/>
              </a:rPr>
              <a:t>N</a:t>
            </a:r>
            <a:r>
              <a:rPr lang="zh-CN" altLang="en-US" dirty="0">
                <a:latin typeface="Arial Narrow" pitchFamily="34" charset="0"/>
                <a:ea typeface="黑体" pitchFamily="2" charset="-122"/>
              </a:rPr>
              <a:t>是语料库的词汇量（即，不同单词的数目）</a:t>
            </a:r>
            <a:endParaRPr lang="en-US" altLang="zh-CN" dirty="0">
              <a:latin typeface="Arial Narrow" pitchFamily="34" charset="0"/>
              <a:ea typeface="黑体" pitchFamily="2" charset="-122"/>
            </a:endParaRPr>
          </a:p>
          <a:p>
            <a:pPr lvl="1" algn="just"/>
            <a:r>
              <a:rPr lang="zh-CN" altLang="en-US" dirty="0">
                <a:latin typeface="Arial Narrow" pitchFamily="34" charset="0"/>
                <a:ea typeface="黑体" pitchFamily="2" charset="-122"/>
              </a:rPr>
              <a:t>矩阵元素</a:t>
            </a:r>
            <a:r>
              <a:rPr lang="en-US" altLang="zh-CN" dirty="0">
                <a:latin typeface="Arial Narrow" pitchFamily="34" charset="0"/>
                <a:ea typeface="黑体" pitchFamily="2" charset="-122"/>
              </a:rPr>
              <a:t>M[</a:t>
            </a:r>
            <a:r>
              <a:rPr lang="en-US" altLang="zh-CN" dirty="0" err="1">
                <a:latin typeface="Arial Narrow" pitchFamily="34" charset="0"/>
                <a:ea typeface="黑体" pitchFamily="2" charset="-122"/>
              </a:rPr>
              <a:t>i</a:t>
            </a:r>
            <a:r>
              <a:rPr lang="en-US" altLang="zh-CN" dirty="0">
                <a:latin typeface="Arial Narrow" pitchFamily="34" charset="0"/>
                <a:ea typeface="黑体" pitchFamily="2" charset="-122"/>
              </a:rPr>
              <a:t>, j] </a:t>
            </a:r>
            <a:r>
              <a:rPr lang="zh-CN" altLang="en-US" dirty="0">
                <a:latin typeface="Arial Narrow" pitchFamily="34" charset="0"/>
                <a:ea typeface="黑体" pitchFamily="2" charset="-122"/>
              </a:rPr>
              <a:t>代表单词</a:t>
            </a:r>
            <a:r>
              <a:rPr lang="en-US" altLang="zh-CN" dirty="0">
                <a:latin typeface="Arial Narrow" pitchFamily="34" charset="0"/>
                <a:ea typeface="黑体" pitchFamily="2" charset="-122"/>
              </a:rPr>
              <a:t>W</a:t>
            </a:r>
            <a:r>
              <a:rPr lang="en-US" altLang="zh-CN" baseline="0" dirty="0">
                <a:latin typeface="Arial Narrow" pitchFamily="34" charset="0"/>
                <a:ea typeface="黑体" pitchFamily="2" charset="-122"/>
              </a:rPr>
              <a:t>[</a:t>
            </a:r>
            <a:r>
              <a:rPr lang="en-US" altLang="zh-CN" baseline="0" dirty="0" err="1">
                <a:latin typeface="Arial Narrow" pitchFamily="34" charset="0"/>
                <a:ea typeface="黑体" pitchFamily="2" charset="-122"/>
              </a:rPr>
              <a:t>i</a:t>
            </a:r>
            <a:r>
              <a:rPr lang="en-US" altLang="zh-CN" baseline="0" dirty="0">
                <a:latin typeface="Arial Narrow" pitchFamily="34" charset="0"/>
                <a:ea typeface="黑体" pitchFamily="2" charset="-122"/>
              </a:rPr>
              <a:t>] </a:t>
            </a:r>
            <a:r>
              <a:rPr lang="zh-CN" altLang="en-US" baseline="0" dirty="0">
                <a:latin typeface="Arial Narrow" pitchFamily="34" charset="0"/>
                <a:ea typeface="黑体" pitchFamily="2" charset="-122"/>
              </a:rPr>
              <a:t>与单词</a:t>
            </a:r>
            <a:r>
              <a:rPr lang="en-US" altLang="zh-CN" baseline="0" dirty="0">
                <a:latin typeface="Arial Narrow" pitchFamily="34" charset="0"/>
                <a:ea typeface="黑体" pitchFamily="2" charset="-122"/>
              </a:rPr>
              <a:t>W[j]</a:t>
            </a:r>
            <a:r>
              <a:rPr lang="zh-CN" altLang="en-US" baseline="0" dirty="0">
                <a:latin typeface="Arial Narrow" pitchFamily="34" charset="0"/>
                <a:ea typeface="黑体" pitchFamily="2" charset="-122"/>
              </a:rPr>
              <a:t>在一定范围内同现的次数（一个语句中，一个段落中，一篇文档中，或</a:t>
            </a:r>
            <a:r>
              <a:rPr lang="zh-CN" altLang="en-US" dirty="0">
                <a:latin typeface="Arial Narrow" pitchFamily="34" charset="0"/>
                <a:ea typeface="黑体" pitchFamily="2" charset="-122"/>
              </a:rPr>
              <a:t>文本串中一个</a:t>
            </a:r>
            <a:r>
              <a:rPr lang="zh-CN" altLang="en-US" baseline="0" dirty="0">
                <a:latin typeface="Arial Narrow" pitchFamily="34" charset="0"/>
                <a:ea typeface="黑体" pitchFamily="2" charset="-122"/>
              </a:rPr>
              <a:t>宽度为</a:t>
            </a:r>
            <a:r>
              <a:rPr lang="en-US" altLang="zh-CN" baseline="0" dirty="0">
                <a:latin typeface="Arial Narrow" pitchFamily="34" charset="0"/>
                <a:ea typeface="黑体" pitchFamily="2" charset="-122"/>
              </a:rPr>
              <a:t>M</a:t>
            </a:r>
            <a:r>
              <a:rPr lang="zh-CN" altLang="en-US" baseline="0" dirty="0">
                <a:latin typeface="Arial Narrow" pitchFamily="34" charset="0"/>
                <a:ea typeface="黑体" pitchFamily="2" charset="-122"/>
              </a:rPr>
              <a:t>个单词的窗口中，这些都依具体问题而定）</a:t>
            </a:r>
            <a:endParaRPr lang="en-US" altLang="zh-CN" dirty="0">
              <a:latin typeface="Arial Narrow" pitchFamily="34" charset="0"/>
              <a:ea typeface="黑体" pitchFamily="2" charset="-122"/>
            </a:endParaRPr>
          </a:p>
          <a:p>
            <a:pPr marL="274320" marR="0" indent="-274320" algn="just"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2600" kern="1200" dirty="0">
                <a:solidFill>
                  <a:srgbClr val="33CC33"/>
                </a:solidFill>
                <a:latin typeface="Arial Narrow" pitchFamily="34" charset="0"/>
              </a:rPr>
              <a:t>Building word co-occurrence matrices from large corpora</a:t>
            </a:r>
          </a:p>
          <a:p>
            <a:pPr lvl="1" indent="-274320" algn="just">
              <a:spcBef>
                <a:spcPts val="580"/>
              </a:spcBef>
              <a:buClr>
                <a:schemeClr val="accent1"/>
              </a:buClr>
            </a:pPr>
            <a:r>
              <a:rPr kumimoji="0" lang="en-US" sz="2400" kern="1200" dirty="0">
                <a:solidFill>
                  <a:schemeClr val="tx1"/>
                </a:solidFill>
                <a:latin typeface="Arial Narrow" pitchFamily="34" charset="0"/>
              </a:rPr>
              <a:t>a common task in text processing, and provides the starting point to many other algorithms</a:t>
            </a:r>
          </a:p>
        </p:txBody>
      </p:sp>
      <p:sp>
        <p:nvSpPr>
          <p:cNvPr id="4" name="Title 1"/>
          <p:cNvSpPr txBox="1">
            <a:spLocks/>
          </p:cNvSpPr>
          <p:nvPr/>
        </p:nvSpPr>
        <p:spPr>
          <a:xfrm>
            <a:off x="513326" y="182153"/>
            <a:ext cx="7772400" cy="87079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defTabSz="914400" rtl="0" eaLnBrk="1" fontAlgn="auto" latinLnBrk="0" hangingPunct="1">
              <a:lnSpc>
                <a:spcPct val="100000"/>
              </a:lnSpc>
              <a:spcBef>
                <a:spcPct val="0"/>
              </a:spcBef>
              <a:spcAft>
                <a:spcPts val="0"/>
              </a:spcAft>
              <a:buClrTx/>
              <a:buSzTx/>
              <a:buFontTx/>
              <a:buNone/>
              <a:tabLst/>
              <a:defRPr/>
            </a:pPr>
            <a:r>
              <a:rPr lang="zh-CN" altLang="en-US" sz="32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构建单词同现矩阵</a:t>
            </a:r>
            <a:r>
              <a:rPr kumimoji="0" lang="zh-CN" altLang="en-US" sz="32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rPr>
              <a:t>算法</a:t>
            </a:r>
            <a:endParaRPr kumimoji="0" lang="en-US" altLang="zh-CN" sz="32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Tree>
    <p:extLst>
      <p:ext uri="{BB962C8B-B14F-4D97-AF65-F5344CB8AC3E}">
        <p14:creationId xmlns:p14="http://schemas.microsoft.com/office/powerpoint/2010/main" val="3428875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35559" y="746390"/>
            <a:ext cx="8305060" cy="5465065"/>
          </a:xfrm>
        </p:spPr>
        <p:txBody>
          <a:bodyPr/>
          <a:lstStyle/>
          <a:p>
            <a:pPr lvl="0"/>
            <a:r>
              <a:rPr lang="en-US" altLang="zh-CN" dirty="0">
                <a:solidFill>
                  <a:srgbClr val="33CC33"/>
                </a:solidFill>
                <a:latin typeface="Arial Narrow" pitchFamily="34" charset="0"/>
              </a:rPr>
              <a:t>A  Word Co-occurrence Matrix Example</a:t>
            </a:r>
          </a:p>
          <a:p>
            <a:pPr lvl="0"/>
            <a:endParaRPr lang="en-US" altLang="zh-CN" baseline="0" dirty="0">
              <a:latin typeface="Arial Narrow" pitchFamily="34" charset="0"/>
            </a:endParaRPr>
          </a:p>
        </p:txBody>
      </p:sp>
      <p:pic>
        <p:nvPicPr>
          <p:cNvPr id="10" name="图片 9" descr="fig14.png"/>
          <p:cNvPicPr>
            <a:picLocks noChangeAspect="1"/>
          </p:cNvPicPr>
          <p:nvPr/>
        </p:nvPicPr>
        <p:blipFill>
          <a:blip r:embed="rId2" cstate="print"/>
          <a:stretch>
            <a:fillRect/>
          </a:stretch>
        </p:blipFill>
        <p:spPr>
          <a:xfrm>
            <a:off x="387926" y="1408821"/>
            <a:ext cx="8358909" cy="2190718"/>
          </a:xfrm>
          <a:prstGeom prst="rect">
            <a:avLst/>
          </a:prstGeom>
        </p:spPr>
      </p:pic>
      <p:sp>
        <p:nvSpPr>
          <p:cNvPr id="11" name="矩形 10"/>
          <p:cNvSpPr/>
          <p:nvPr/>
        </p:nvSpPr>
        <p:spPr>
          <a:xfrm>
            <a:off x="689438" y="3875090"/>
            <a:ext cx="8004628" cy="461665"/>
          </a:xfrm>
          <a:prstGeom prst="rect">
            <a:avLst/>
          </a:prstGeom>
        </p:spPr>
        <p:txBody>
          <a:bodyPr wrap="square">
            <a:spAutoFit/>
          </a:bodyPr>
          <a:lstStyle/>
          <a:p>
            <a:r>
              <a:rPr lang="en-US" sz="2400" dirty="0"/>
              <a:t>Figure:  Example of person-to-word co-occurrence matrix</a:t>
            </a:r>
            <a:endParaRPr lang="zh-CN" altLang="en-US" sz="2400" dirty="0"/>
          </a:p>
        </p:txBody>
      </p:sp>
      <p:sp>
        <p:nvSpPr>
          <p:cNvPr id="12" name="矩形 11"/>
          <p:cNvSpPr/>
          <p:nvPr/>
        </p:nvSpPr>
        <p:spPr>
          <a:xfrm>
            <a:off x="1285116" y="5726277"/>
            <a:ext cx="7394427" cy="923330"/>
          </a:xfrm>
          <a:prstGeom prst="rect">
            <a:avLst/>
          </a:prstGeom>
        </p:spPr>
        <p:txBody>
          <a:bodyPr wrap="square">
            <a:spAutoFit/>
          </a:bodyPr>
          <a:lstStyle/>
          <a:p>
            <a:r>
              <a:rPr lang="en-US" b="1" dirty="0"/>
              <a:t>Figure taken from: Yutaka Matsuo, …, POLYPHONET: An Advanced Social Network Extraction System from the Web, 2006</a:t>
            </a:r>
          </a:p>
          <a:p>
            <a:endParaRPr lang="en-US" b="1" dirty="0"/>
          </a:p>
        </p:txBody>
      </p:sp>
      <p:sp>
        <p:nvSpPr>
          <p:cNvPr id="7" name="Title 1"/>
          <p:cNvSpPr txBox="1">
            <a:spLocks/>
          </p:cNvSpPr>
          <p:nvPr/>
        </p:nvSpPr>
        <p:spPr>
          <a:xfrm>
            <a:off x="910489" y="172917"/>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构建单词同现矩阵</a:t>
            </a:r>
            <a:r>
              <a:rPr kumimoji="0" lang="zh-CN" altLang="en-US" sz="2400" b="1" i="0" u="none" strike="noStrike" kern="1200" cap="none" spc="50" normalizeH="0" baseline="0" noProof="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rPr>
              <a:t>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Tree>
    <p:extLst>
      <p:ext uri="{BB962C8B-B14F-4D97-AF65-F5344CB8AC3E}">
        <p14:creationId xmlns:p14="http://schemas.microsoft.com/office/powerpoint/2010/main" val="4100774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78691" y="838200"/>
            <a:ext cx="8340436" cy="5202382"/>
          </a:xfrm>
        </p:spPr>
        <p:txBody>
          <a:bodyPr/>
          <a:lstStyle/>
          <a:p>
            <a:pPr algn="just"/>
            <a:r>
              <a:rPr lang="en-US" altLang="zh-CN" dirty="0">
                <a:solidFill>
                  <a:srgbClr val="33CC33"/>
                </a:solidFill>
                <a:latin typeface="Arial Narrow" pitchFamily="34" charset="0"/>
              </a:rPr>
              <a:t>Building the words co-occurrence matrix</a:t>
            </a:r>
          </a:p>
          <a:p>
            <a:pPr lvl="1" algn="just"/>
            <a:r>
              <a:rPr lang="zh-CN" altLang="en-US" dirty="0">
                <a:latin typeface="Arial Narrow" pitchFamily="34" charset="0"/>
                <a:ea typeface="黑体" pitchFamily="2" charset="-122"/>
              </a:rPr>
              <a:t>如果内存足够大，把整个矩阵放在内存中，矩阵元素的计算会非常简单</a:t>
            </a:r>
            <a:endParaRPr lang="en-US" altLang="zh-CN" dirty="0">
              <a:latin typeface="Arial Narrow" pitchFamily="34" charset="0"/>
              <a:ea typeface="黑体" pitchFamily="2" charset="-122"/>
            </a:endParaRPr>
          </a:p>
          <a:p>
            <a:pPr lvl="1" algn="just"/>
            <a:r>
              <a:rPr lang="zh-CN" altLang="en-US" dirty="0">
                <a:latin typeface="Arial Narrow" pitchFamily="34" charset="0"/>
                <a:ea typeface="黑体" pitchFamily="2" charset="-122"/>
              </a:rPr>
              <a:t>实际上，</a:t>
            </a:r>
            <a:r>
              <a:rPr lang="en-US" altLang="zh-CN" dirty="0">
                <a:latin typeface="Arial Narrow" pitchFamily="34" charset="0"/>
                <a:ea typeface="黑体" pitchFamily="2" charset="-122"/>
              </a:rPr>
              <a:t>web-scale</a:t>
            </a:r>
            <a:r>
              <a:rPr lang="zh-CN" altLang="en-US" dirty="0">
                <a:latin typeface="Arial Narrow" pitchFamily="34" charset="0"/>
                <a:ea typeface="黑体" pitchFamily="2" charset="-122"/>
              </a:rPr>
              <a:t>的文档的词汇量可能有数十万，甚至更大</a:t>
            </a:r>
            <a:endParaRPr lang="en-US" altLang="zh-CN" dirty="0">
              <a:latin typeface="Arial Narrow" pitchFamily="34" charset="0"/>
              <a:ea typeface="黑体" pitchFamily="2" charset="-122"/>
            </a:endParaRPr>
          </a:p>
          <a:p>
            <a:pPr lvl="1" algn="just"/>
            <a:r>
              <a:rPr lang="zh-CN" altLang="en-US" dirty="0">
                <a:latin typeface="Arial Narrow" pitchFamily="34" charset="0"/>
                <a:ea typeface="黑体" pitchFamily="2" charset="-122"/>
              </a:rPr>
              <a:t>同现矩阵的空间开销为               </a:t>
            </a:r>
            <a:endParaRPr lang="en-US" altLang="zh-CN" dirty="0">
              <a:latin typeface="Arial Narrow" pitchFamily="34" charset="0"/>
              <a:ea typeface="黑体" pitchFamily="2" charset="-122"/>
            </a:endParaRPr>
          </a:p>
          <a:p>
            <a:pPr lvl="1" algn="just"/>
            <a:r>
              <a:rPr lang="zh-CN" altLang="en-US" dirty="0">
                <a:latin typeface="Arial Narrow" pitchFamily="34" charset="0"/>
                <a:ea typeface="黑体" pitchFamily="2" charset="-122"/>
              </a:rPr>
              <a:t>简单地在单机上的实现，内存与磁盘之间的换页会使任务的执行十分缓慢</a:t>
            </a:r>
            <a:endParaRPr lang="en-US" altLang="zh-CN" dirty="0">
              <a:latin typeface="Arial Narrow" pitchFamily="34" charset="0"/>
              <a:ea typeface="黑体" pitchFamily="2" charset="-122"/>
            </a:endParaRPr>
          </a:p>
        </p:txBody>
      </p:sp>
      <p:graphicFrame>
        <p:nvGraphicFramePr>
          <p:cNvPr id="4" name="对象 3"/>
          <p:cNvGraphicFramePr>
            <a:graphicFrameLocks noChangeAspect="1"/>
          </p:cNvGraphicFramePr>
          <p:nvPr/>
        </p:nvGraphicFramePr>
        <p:xfrm>
          <a:off x="4218037" y="2718692"/>
          <a:ext cx="816683" cy="511208"/>
        </p:xfrm>
        <a:graphic>
          <a:graphicData uri="http://schemas.openxmlformats.org/presentationml/2006/ole">
            <mc:AlternateContent xmlns:mc="http://schemas.openxmlformats.org/markup-compatibility/2006">
              <mc:Choice xmlns:v="urn:schemas-microsoft-com:vml" Requires="v">
                <p:oleObj spid="_x0000_s12325" name="公式" r:id="rId3" imgW="406224" imgH="228501" progId="Equation.3">
                  <p:embed/>
                </p:oleObj>
              </mc:Choice>
              <mc:Fallback>
                <p:oleObj name="公式" r:id="rId3" imgW="406224" imgH="228501" progId="Equation.3">
                  <p:embed/>
                  <p:pic>
                    <p:nvPicPr>
                      <p:cNvPr id="4"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8037" y="2718692"/>
                        <a:ext cx="816683" cy="511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1"/>
          <p:cNvSpPr txBox="1">
            <a:spLocks/>
          </p:cNvSpPr>
          <p:nvPr/>
        </p:nvSpPr>
        <p:spPr>
          <a:xfrm>
            <a:off x="910489" y="302227"/>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构建单词同现矩阵</a:t>
            </a:r>
            <a:r>
              <a:rPr kumimoji="0" lang="zh-CN" altLang="en-US"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rPr>
              <a:t>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Tree>
    <p:extLst>
      <p:ext uri="{BB962C8B-B14F-4D97-AF65-F5344CB8AC3E}">
        <p14:creationId xmlns:p14="http://schemas.microsoft.com/office/powerpoint/2010/main" val="954646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34109" y="792018"/>
            <a:ext cx="8340436" cy="5008418"/>
          </a:xfrm>
        </p:spPr>
        <p:txBody>
          <a:bodyPr>
            <a:normAutofit fontScale="92500" lnSpcReduction="10000"/>
          </a:bodyPr>
          <a:lstStyle/>
          <a:p>
            <a:pPr algn="just"/>
            <a:r>
              <a:rPr lang="en-US" altLang="zh-CN" dirty="0">
                <a:solidFill>
                  <a:srgbClr val="33CC33"/>
                </a:solidFill>
                <a:latin typeface="Arial Narrow" pitchFamily="34" charset="0"/>
              </a:rPr>
              <a:t>M.R.</a:t>
            </a:r>
            <a:r>
              <a:rPr lang="en-US" altLang="zh-CN" baseline="0" dirty="0">
                <a:solidFill>
                  <a:srgbClr val="33CC33"/>
                </a:solidFill>
                <a:latin typeface="Arial Narrow" pitchFamily="34" charset="0"/>
              </a:rPr>
              <a:t> Algorithm (“pairs” approach)</a:t>
            </a:r>
            <a:r>
              <a:rPr lang="en-US" altLang="zh-CN" dirty="0">
                <a:solidFill>
                  <a:srgbClr val="33CC33"/>
                </a:solidFill>
                <a:latin typeface="Arial Narrow" pitchFamily="34" charset="0"/>
              </a:rPr>
              <a:t> pseudo-code: </a:t>
            </a:r>
            <a:endParaRPr lang="en-US" altLang="zh-CN" baseline="0" dirty="0">
              <a:solidFill>
                <a:srgbClr val="33CC33"/>
              </a:solidFill>
              <a:latin typeface="Arial Narrow" pitchFamily="34" charset="0"/>
            </a:endParaRPr>
          </a:p>
          <a:p>
            <a:pPr lvl="1" algn="just">
              <a:buNone/>
            </a:pPr>
            <a:r>
              <a:rPr lang="en-US" altLang="zh-CN" baseline="0" dirty="0">
                <a:latin typeface="Arial Narrow" pitchFamily="34" charset="0"/>
              </a:rPr>
              <a:t>1: </a:t>
            </a:r>
            <a:r>
              <a:rPr lang="en-US" altLang="zh-CN" b="1" baseline="0" dirty="0">
                <a:latin typeface="Arial Narrow" pitchFamily="34" charset="0"/>
              </a:rPr>
              <a:t>class</a:t>
            </a:r>
            <a:r>
              <a:rPr lang="en-US" altLang="zh-CN" baseline="0" dirty="0">
                <a:latin typeface="Arial Narrow" pitchFamily="34" charset="0"/>
              </a:rPr>
              <a:t> </a:t>
            </a:r>
            <a:r>
              <a:rPr lang="en-US" altLang="zh-CN" baseline="0" dirty="0" err="1">
                <a:latin typeface="Arial Narrow" pitchFamily="34" charset="0"/>
              </a:rPr>
              <a:t>Mapper</a:t>
            </a:r>
            <a:endParaRPr lang="en-US" altLang="zh-CN" baseline="0" dirty="0">
              <a:latin typeface="Arial Narrow" pitchFamily="34" charset="0"/>
            </a:endParaRPr>
          </a:p>
          <a:p>
            <a:pPr lvl="1" algn="just">
              <a:buNone/>
            </a:pPr>
            <a:r>
              <a:rPr lang="en-US" altLang="zh-CN" baseline="0" dirty="0">
                <a:latin typeface="Arial Narrow" pitchFamily="34" charset="0"/>
              </a:rPr>
              <a:t>2: 	</a:t>
            </a:r>
            <a:r>
              <a:rPr lang="en-US" altLang="zh-CN" b="1" baseline="0" dirty="0">
                <a:latin typeface="Arial Narrow" pitchFamily="34" charset="0"/>
              </a:rPr>
              <a:t>method</a:t>
            </a:r>
            <a:r>
              <a:rPr lang="en-US" altLang="zh-CN" baseline="0" dirty="0">
                <a:latin typeface="Arial Narrow" pitchFamily="34" charset="0"/>
              </a:rPr>
              <a:t> Map(</a:t>
            </a:r>
            <a:r>
              <a:rPr lang="en-US" altLang="zh-CN" baseline="0" dirty="0" err="1">
                <a:latin typeface="Arial Narrow" pitchFamily="34" charset="0"/>
              </a:rPr>
              <a:t>docid</a:t>
            </a:r>
            <a:r>
              <a:rPr lang="en-US" altLang="zh-CN" baseline="0" dirty="0">
                <a:latin typeface="Arial Narrow" pitchFamily="34" charset="0"/>
              </a:rPr>
              <a:t> a, doc d)</a:t>
            </a:r>
          </a:p>
          <a:p>
            <a:pPr lvl="1" algn="just">
              <a:buNone/>
            </a:pPr>
            <a:r>
              <a:rPr lang="en-US" altLang="zh-CN" baseline="0" dirty="0">
                <a:latin typeface="Arial Narrow" pitchFamily="34" charset="0"/>
              </a:rPr>
              <a:t>3:</a:t>
            </a:r>
            <a:r>
              <a:rPr lang="en-US" altLang="zh-CN" dirty="0">
                <a:latin typeface="Arial Narrow" pitchFamily="34" charset="0"/>
              </a:rPr>
              <a:t> 	      </a:t>
            </a:r>
            <a:r>
              <a:rPr lang="en-US" altLang="zh-CN" b="1" baseline="0" dirty="0">
                <a:latin typeface="Arial Narrow" pitchFamily="34" charset="0"/>
              </a:rPr>
              <a:t>for all</a:t>
            </a:r>
            <a:r>
              <a:rPr lang="en-US" altLang="zh-CN" baseline="0" dirty="0">
                <a:latin typeface="Arial Narrow" pitchFamily="34" charset="0"/>
              </a:rPr>
              <a:t> term w </a:t>
            </a:r>
            <a:r>
              <a:rPr lang="en-US" altLang="zh-CN" dirty="0">
                <a:latin typeface="Arial Narrow" pitchFamily="34" charset="0"/>
              </a:rPr>
              <a:t>∈</a:t>
            </a:r>
            <a:r>
              <a:rPr lang="en-US" altLang="zh-CN" baseline="0" dirty="0">
                <a:latin typeface="Arial Narrow" pitchFamily="34" charset="0"/>
              </a:rPr>
              <a:t> doc d </a:t>
            </a:r>
            <a:r>
              <a:rPr lang="en-US" altLang="zh-CN" b="1" baseline="0" dirty="0">
                <a:latin typeface="Arial Narrow" pitchFamily="34" charset="0"/>
              </a:rPr>
              <a:t>do</a:t>
            </a:r>
          </a:p>
          <a:p>
            <a:pPr lvl="1" algn="just">
              <a:buNone/>
            </a:pPr>
            <a:r>
              <a:rPr lang="en-US" altLang="zh-CN" baseline="0" dirty="0">
                <a:latin typeface="Arial Narrow" pitchFamily="34" charset="0"/>
              </a:rPr>
              <a:t>4:                  </a:t>
            </a:r>
            <a:r>
              <a:rPr lang="en-US" altLang="zh-CN" b="1" baseline="0" dirty="0">
                <a:latin typeface="Arial Narrow" pitchFamily="34" charset="0"/>
              </a:rPr>
              <a:t>for all</a:t>
            </a:r>
            <a:r>
              <a:rPr lang="en-US" altLang="zh-CN" baseline="0" dirty="0">
                <a:latin typeface="Arial Narrow" pitchFamily="34" charset="0"/>
              </a:rPr>
              <a:t> term u </a:t>
            </a:r>
            <a:r>
              <a:rPr lang="en-US" altLang="zh-CN" dirty="0">
                <a:latin typeface="Arial Narrow" pitchFamily="34" charset="0"/>
              </a:rPr>
              <a:t>∈</a:t>
            </a:r>
            <a:r>
              <a:rPr lang="en-US" altLang="zh-CN" baseline="0" dirty="0">
                <a:latin typeface="Arial Narrow" pitchFamily="34" charset="0"/>
              </a:rPr>
              <a:t> Neighbors(w) </a:t>
            </a:r>
            <a:r>
              <a:rPr lang="en-US" altLang="zh-CN" b="1" baseline="0" dirty="0">
                <a:latin typeface="Arial Narrow" pitchFamily="34" charset="0"/>
              </a:rPr>
              <a:t>do</a:t>
            </a:r>
          </a:p>
          <a:p>
            <a:pPr lvl="1" algn="just">
              <a:buNone/>
            </a:pPr>
            <a:r>
              <a:rPr lang="en-US" altLang="zh-CN" baseline="0" dirty="0">
                <a:latin typeface="Arial Narrow" pitchFamily="34" charset="0"/>
              </a:rPr>
              <a:t>5:                        </a:t>
            </a:r>
            <a:r>
              <a:rPr lang="en-US" altLang="zh-CN" dirty="0">
                <a:latin typeface="Arial Narrow" pitchFamily="34" charset="0"/>
              </a:rPr>
              <a:t>//Emit  count  for each co-occurrence</a:t>
            </a:r>
            <a:r>
              <a:rPr lang="en-US" altLang="zh-CN" baseline="0" dirty="0">
                <a:latin typeface="Arial Narrow" pitchFamily="34" charset="0"/>
              </a:rPr>
              <a:t> </a:t>
            </a:r>
          </a:p>
          <a:p>
            <a:pPr lvl="1" algn="just">
              <a:buNone/>
            </a:pPr>
            <a:r>
              <a:rPr lang="en-US" altLang="zh-CN" dirty="0">
                <a:latin typeface="Arial Narrow" pitchFamily="34" charset="0"/>
              </a:rPr>
              <a:t>                           </a:t>
            </a:r>
            <a:r>
              <a:rPr lang="en-US" altLang="zh-CN" baseline="0" dirty="0">
                <a:latin typeface="Arial Narrow" pitchFamily="34" charset="0"/>
              </a:rPr>
              <a:t>Emit(pair (w, u),</a:t>
            </a:r>
            <a:r>
              <a:rPr lang="en-US" altLang="zh-CN" dirty="0">
                <a:latin typeface="Arial Narrow" pitchFamily="34" charset="0"/>
              </a:rPr>
              <a:t> </a:t>
            </a:r>
            <a:r>
              <a:rPr lang="en-US" altLang="zh-CN" baseline="0" dirty="0">
                <a:latin typeface="Arial Narrow" pitchFamily="34" charset="0"/>
              </a:rPr>
              <a:t>count 1) </a:t>
            </a:r>
          </a:p>
          <a:p>
            <a:pPr lvl="1" algn="just">
              <a:buNone/>
            </a:pPr>
            <a:r>
              <a:rPr lang="en-US" altLang="zh-CN" baseline="0" dirty="0">
                <a:latin typeface="Arial Narrow" pitchFamily="34" charset="0"/>
              </a:rPr>
              <a:t>1: </a:t>
            </a:r>
            <a:r>
              <a:rPr lang="en-US" altLang="zh-CN" b="1" baseline="0" dirty="0">
                <a:latin typeface="Arial Narrow" pitchFamily="34" charset="0"/>
              </a:rPr>
              <a:t>class</a:t>
            </a:r>
            <a:r>
              <a:rPr lang="en-US" altLang="zh-CN" baseline="0" dirty="0">
                <a:latin typeface="Arial Narrow" pitchFamily="34" charset="0"/>
              </a:rPr>
              <a:t> Reducer</a:t>
            </a:r>
          </a:p>
          <a:p>
            <a:pPr lvl="1" algn="just">
              <a:buNone/>
            </a:pPr>
            <a:r>
              <a:rPr lang="en-US" altLang="zh-CN" baseline="0" dirty="0">
                <a:latin typeface="Arial Narrow" pitchFamily="34" charset="0"/>
              </a:rPr>
              <a:t>2: 	</a:t>
            </a:r>
            <a:r>
              <a:rPr lang="en-US" altLang="zh-CN" b="1" baseline="0" dirty="0">
                <a:latin typeface="Arial Narrow" pitchFamily="34" charset="0"/>
              </a:rPr>
              <a:t>method </a:t>
            </a:r>
            <a:r>
              <a:rPr lang="en-US" altLang="zh-CN" baseline="0" dirty="0">
                <a:latin typeface="Arial Narrow" pitchFamily="34" charset="0"/>
              </a:rPr>
              <a:t>Reduce(pair p; counts [c1, c2,…])</a:t>
            </a:r>
          </a:p>
          <a:p>
            <a:pPr lvl="1" algn="just">
              <a:buNone/>
            </a:pPr>
            <a:r>
              <a:rPr lang="en-US" altLang="zh-CN" baseline="0" dirty="0">
                <a:latin typeface="Arial Narrow" pitchFamily="34" charset="0"/>
              </a:rPr>
              <a:t>3: 	</a:t>
            </a:r>
            <a:r>
              <a:rPr lang="en-US" altLang="zh-CN" dirty="0">
                <a:latin typeface="Arial Narrow" pitchFamily="34" charset="0"/>
              </a:rPr>
              <a:t>     s ← </a:t>
            </a:r>
            <a:r>
              <a:rPr lang="en-US" altLang="zh-CN" baseline="0" dirty="0">
                <a:latin typeface="Arial Narrow" pitchFamily="34" charset="0"/>
              </a:rPr>
              <a:t>0</a:t>
            </a:r>
          </a:p>
          <a:p>
            <a:pPr lvl="1" algn="just">
              <a:buNone/>
            </a:pPr>
            <a:r>
              <a:rPr lang="en-US" altLang="zh-CN" baseline="0" dirty="0">
                <a:latin typeface="Arial Narrow" pitchFamily="34" charset="0"/>
              </a:rPr>
              <a:t>4:           </a:t>
            </a:r>
            <a:r>
              <a:rPr lang="en-US" altLang="zh-CN" b="1" baseline="0" dirty="0">
                <a:latin typeface="Arial Narrow" pitchFamily="34" charset="0"/>
              </a:rPr>
              <a:t>for all</a:t>
            </a:r>
            <a:r>
              <a:rPr lang="en-US" altLang="zh-CN" baseline="0" dirty="0">
                <a:latin typeface="Arial Narrow" pitchFamily="34" charset="0"/>
              </a:rPr>
              <a:t> count c in counts [c1, c2,…] </a:t>
            </a:r>
            <a:r>
              <a:rPr lang="en-US" altLang="zh-CN" b="1" baseline="0" dirty="0">
                <a:latin typeface="Arial Narrow" pitchFamily="34" charset="0"/>
              </a:rPr>
              <a:t>do</a:t>
            </a:r>
          </a:p>
          <a:p>
            <a:pPr lvl="1" algn="just">
              <a:buNone/>
            </a:pPr>
            <a:r>
              <a:rPr lang="en-US" altLang="zh-CN" baseline="0" dirty="0">
                <a:latin typeface="Arial Narrow" pitchFamily="34" charset="0"/>
              </a:rPr>
              <a:t>5:                  s </a:t>
            </a:r>
            <a:r>
              <a:rPr lang="en-US" altLang="zh-CN" dirty="0">
                <a:latin typeface="Arial Narrow" pitchFamily="34" charset="0"/>
              </a:rPr>
              <a:t>← </a:t>
            </a:r>
            <a:r>
              <a:rPr lang="en-US" altLang="zh-CN" baseline="0" dirty="0">
                <a:latin typeface="Arial Narrow" pitchFamily="34" charset="0"/>
              </a:rPr>
              <a:t>s + c </a:t>
            </a:r>
            <a:r>
              <a:rPr lang="en-US" altLang="zh-CN" dirty="0">
                <a:latin typeface="Arial Narrow" pitchFamily="34" charset="0"/>
              </a:rPr>
              <a:t>		//</a:t>
            </a:r>
            <a:r>
              <a:rPr lang="en-US" altLang="zh-CN" baseline="0" dirty="0">
                <a:latin typeface="Arial Narrow" pitchFamily="34" charset="0"/>
              </a:rPr>
              <a:t>Sum co-occurrence counts</a:t>
            </a:r>
          </a:p>
          <a:p>
            <a:pPr lvl="1" algn="just">
              <a:buNone/>
            </a:pPr>
            <a:r>
              <a:rPr lang="en-US" altLang="zh-CN" baseline="0" dirty="0">
                <a:latin typeface="Arial Narrow" pitchFamily="34" charset="0"/>
              </a:rPr>
              <a:t>6:            Emit(pair p, count s)</a:t>
            </a:r>
          </a:p>
        </p:txBody>
      </p:sp>
      <p:sp>
        <p:nvSpPr>
          <p:cNvPr id="5" name="TextBox 4"/>
          <p:cNvSpPr txBox="1"/>
          <p:nvPr/>
        </p:nvSpPr>
        <p:spPr>
          <a:xfrm>
            <a:off x="3338286" y="6284685"/>
            <a:ext cx="5268686" cy="369332"/>
          </a:xfrm>
          <a:prstGeom prst="rect">
            <a:avLst/>
          </a:prstGeom>
          <a:noFill/>
        </p:spPr>
        <p:txBody>
          <a:bodyPr wrap="square" rtlCol="0">
            <a:spAutoFit/>
          </a:bodyPr>
          <a:lstStyle/>
          <a:p>
            <a:r>
              <a:rPr lang="en-US" altLang="zh-CN" dirty="0" err="1"/>
              <a:t>Algo</a:t>
            </a:r>
            <a:r>
              <a:rPr lang="en-US" altLang="zh-CN" dirty="0"/>
              <a:t>. from: Jimmy Lin’s manuscript ,April 2010</a:t>
            </a:r>
            <a:endParaRPr lang="zh-CN" altLang="en-US" dirty="0"/>
          </a:p>
        </p:txBody>
      </p:sp>
      <p:sp>
        <p:nvSpPr>
          <p:cNvPr id="7" name="Title 1"/>
          <p:cNvSpPr txBox="1">
            <a:spLocks/>
          </p:cNvSpPr>
          <p:nvPr/>
        </p:nvSpPr>
        <p:spPr>
          <a:xfrm>
            <a:off x="910489" y="261817"/>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构建单词同现矩阵</a:t>
            </a:r>
            <a:r>
              <a:rPr kumimoji="0" lang="zh-CN" altLang="en-US"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rPr>
              <a:t>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Tree>
    <p:extLst>
      <p:ext uri="{BB962C8B-B14F-4D97-AF65-F5344CB8AC3E}">
        <p14:creationId xmlns:p14="http://schemas.microsoft.com/office/powerpoint/2010/main" val="2631832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17237" y="921328"/>
            <a:ext cx="8044872" cy="4962236"/>
          </a:xfrm>
        </p:spPr>
        <p:txBody>
          <a:bodyPr/>
          <a:lstStyle/>
          <a:p>
            <a:pPr algn="just"/>
            <a:r>
              <a:rPr lang="en-US" dirty="0">
                <a:solidFill>
                  <a:srgbClr val="33CC33"/>
                </a:solidFill>
                <a:latin typeface="Arial Narrow" pitchFamily="34" charset="0"/>
                <a:ea typeface="+mj-ea"/>
              </a:rPr>
              <a:t>A simple “pairs” approach example</a:t>
            </a:r>
          </a:p>
          <a:p>
            <a:pPr lvl="1" algn="just"/>
            <a:r>
              <a:rPr lang="zh-CN" altLang="en-US" sz="2600" dirty="0">
                <a:solidFill>
                  <a:srgbClr val="0066FF"/>
                </a:solidFill>
                <a:latin typeface="Arial Narrow" pitchFamily="34" charset="0"/>
                <a:ea typeface="黑体" pitchFamily="2" charset="-122"/>
              </a:rPr>
              <a:t>语料</a:t>
            </a:r>
            <a:endParaRPr lang="en-US" sz="2600" dirty="0">
              <a:solidFill>
                <a:srgbClr val="0066FF"/>
              </a:solidFill>
              <a:latin typeface="Arial Narrow" pitchFamily="34" charset="0"/>
              <a:ea typeface="黑体" pitchFamily="2" charset="-122"/>
            </a:endParaRPr>
          </a:p>
          <a:p>
            <a:pPr lvl="2" algn="just">
              <a:buNone/>
            </a:pPr>
            <a:r>
              <a:rPr lang="en-US" sz="2400" i="1" dirty="0">
                <a:latin typeface="Arial Narrow" pitchFamily="34" charset="0"/>
                <a:ea typeface="黑体" pitchFamily="2" charset="-122"/>
              </a:rPr>
              <a:t>we are not what</a:t>
            </a:r>
            <a:endParaRPr lang="zh-CN" altLang="en-US" sz="2400" dirty="0">
              <a:latin typeface="Arial Narrow" pitchFamily="34" charset="0"/>
              <a:ea typeface="黑体" pitchFamily="2" charset="-122"/>
            </a:endParaRPr>
          </a:p>
          <a:p>
            <a:pPr lvl="2" algn="just">
              <a:buNone/>
            </a:pPr>
            <a:r>
              <a:rPr lang="en-US" sz="2400" i="1" dirty="0">
                <a:latin typeface="Arial Narrow" pitchFamily="34" charset="0"/>
                <a:ea typeface="黑体" pitchFamily="2" charset="-122"/>
              </a:rPr>
              <a:t>we want to be</a:t>
            </a:r>
          </a:p>
          <a:p>
            <a:pPr lvl="2" algn="just">
              <a:buNone/>
            </a:pPr>
            <a:r>
              <a:rPr lang="en-US" altLang="zh-CN" sz="2400" i="1" dirty="0">
                <a:latin typeface="Arial Narrow" pitchFamily="34" charset="0"/>
                <a:ea typeface="黑体" pitchFamily="2" charset="-122"/>
              </a:rPr>
              <a:t>but  at least</a:t>
            </a:r>
          </a:p>
          <a:p>
            <a:pPr lvl="2" algn="just">
              <a:buNone/>
            </a:pPr>
            <a:r>
              <a:rPr lang="en-US" altLang="zh-CN" sz="2400" i="1" dirty="0">
                <a:latin typeface="Arial Narrow" pitchFamily="34" charset="0"/>
                <a:ea typeface="黑体" pitchFamily="2" charset="-122"/>
              </a:rPr>
              <a:t>we are not what</a:t>
            </a:r>
          </a:p>
          <a:p>
            <a:pPr lvl="2" algn="just">
              <a:buNone/>
            </a:pPr>
            <a:r>
              <a:rPr lang="en-US" altLang="zh-CN" sz="2400" i="1" dirty="0">
                <a:latin typeface="Arial Narrow" pitchFamily="34" charset="0"/>
                <a:ea typeface="黑体" pitchFamily="2" charset="-122"/>
              </a:rPr>
              <a:t>we used to be</a:t>
            </a:r>
            <a:endParaRPr lang="zh-CN" altLang="en-US" sz="2400" dirty="0">
              <a:latin typeface="Arial Narrow" pitchFamily="34" charset="0"/>
              <a:ea typeface="黑体" pitchFamily="2" charset="-122"/>
            </a:endParaRPr>
          </a:p>
          <a:p>
            <a:pPr lvl="1" algn="just"/>
            <a:r>
              <a:rPr lang="zh-CN" altLang="en-US" sz="2600" dirty="0">
                <a:solidFill>
                  <a:srgbClr val="0066FF"/>
                </a:solidFill>
                <a:latin typeface="Arial Narrow" pitchFamily="34" charset="0"/>
                <a:ea typeface="黑体" pitchFamily="2" charset="-122"/>
              </a:rPr>
              <a:t>同现定义 </a:t>
            </a:r>
            <a:r>
              <a:rPr lang="en-US" altLang="zh-CN" sz="2600" dirty="0">
                <a:solidFill>
                  <a:srgbClr val="0066FF"/>
                </a:solidFill>
                <a:latin typeface="Arial Narrow" pitchFamily="34" charset="0"/>
                <a:ea typeface="黑体" pitchFamily="2" charset="-122"/>
              </a:rPr>
              <a:t>Neighbors(w)</a:t>
            </a:r>
          </a:p>
          <a:p>
            <a:pPr lvl="2" algn="just">
              <a:buNone/>
            </a:pPr>
            <a:r>
              <a:rPr lang="en-US" altLang="zh-CN" sz="2400" dirty="0">
                <a:latin typeface="Arial Narrow" pitchFamily="34" charset="0"/>
              </a:rPr>
              <a:t>words that co-occur with w within a 2-word window</a:t>
            </a:r>
          </a:p>
        </p:txBody>
      </p:sp>
      <p:sp>
        <p:nvSpPr>
          <p:cNvPr id="6" name="Title 1"/>
          <p:cNvSpPr txBox="1">
            <a:spLocks/>
          </p:cNvSpPr>
          <p:nvPr/>
        </p:nvSpPr>
        <p:spPr>
          <a:xfrm>
            <a:off x="910489" y="256044"/>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构建单词同现矩阵</a:t>
            </a:r>
            <a:r>
              <a:rPr kumimoji="0" lang="zh-CN" altLang="en-US"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rPr>
              <a:t>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Tree>
    <p:extLst>
      <p:ext uri="{BB962C8B-B14F-4D97-AF65-F5344CB8AC3E}">
        <p14:creationId xmlns:p14="http://schemas.microsoft.com/office/powerpoint/2010/main" val="23881461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44795" y="718373"/>
            <a:ext cx="8305060" cy="5913335"/>
          </a:xfrm>
        </p:spPr>
        <p:txBody>
          <a:bodyPr>
            <a:normAutofit fontScale="92500" lnSpcReduction="20000"/>
          </a:bodyPr>
          <a:lstStyle/>
          <a:p>
            <a:pPr algn="just"/>
            <a:r>
              <a:rPr lang="en-US" sz="2800" dirty="0">
                <a:solidFill>
                  <a:srgbClr val="33CC33"/>
                </a:solidFill>
                <a:latin typeface="Arial Narrow" pitchFamily="34" charset="0"/>
                <a:ea typeface="黑体" pitchFamily="49" charset="-122"/>
              </a:rPr>
              <a:t>A simple “Pairs” approach example (cont.)</a:t>
            </a:r>
          </a:p>
          <a:p>
            <a:pPr lvl="1" algn="just"/>
            <a:r>
              <a:rPr lang="en-US" altLang="zh-CN" sz="2800" dirty="0">
                <a:solidFill>
                  <a:srgbClr val="0066FF"/>
                </a:solidFill>
                <a:latin typeface="Arial Narrow" pitchFamily="34" charset="0"/>
                <a:ea typeface="黑体" pitchFamily="49" charset="-122"/>
              </a:rPr>
              <a:t>after map</a:t>
            </a:r>
          </a:p>
          <a:p>
            <a:pPr lvl="2" algn="just"/>
            <a:r>
              <a:rPr lang="en-US" altLang="zh-CN" sz="2600" dirty="0">
                <a:latin typeface="Arial Narrow" pitchFamily="34" charset="0"/>
                <a:ea typeface="黑体" pitchFamily="49" charset="-122"/>
              </a:rPr>
              <a:t>(&lt;we, are&gt;, 1)</a:t>
            </a:r>
          </a:p>
          <a:p>
            <a:pPr lvl="2" algn="just"/>
            <a:r>
              <a:rPr lang="en-US" altLang="zh-CN" sz="2600" dirty="0">
                <a:latin typeface="Arial Narrow" pitchFamily="34" charset="0"/>
                <a:ea typeface="黑体" pitchFamily="49" charset="-122"/>
              </a:rPr>
              <a:t>(&lt;are, not&gt;, 1)</a:t>
            </a:r>
          </a:p>
          <a:p>
            <a:pPr lvl="2" algn="just"/>
            <a:r>
              <a:rPr lang="en-US" altLang="zh-CN" sz="2600" dirty="0">
                <a:latin typeface="Arial Narrow" pitchFamily="34" charset="0"/>
                <a:ea typeface="黑体" pitchFamily="49" charset="-122"/>
              </a:rPr>
              <a:t>(&lt;not, what&gt;, 1)</a:t>
            </a:r>
          </a:p>
          <a:p>
            <a:pPr lvl="2" algn="just"/>
            <a:r>
              <a:rPr lang="en-US" altLang="zh-CN" sz="2600" dirty="0">
                <a:latin typeface="Arial Narrow" pitchFamily="34" charset="0"/>
                <a:ea typeface="黑体" pitchFamily="49" charset="-122"/>
              </a:rPr>
              <a:t>(&lt;we, want&gt;, 1)</a:t>
            </a:r>
            <a:endParaRPr lang="zh-CN" altLang="en-US" sz="2600" dirty="0">
              <a:latin typeface="Arial Narrow" pitchFamily="34" charset="0"/>
              <a:ea typeface="黑体" pitchFamily="49" charset="-122"/>
            </a:endParaRPr>
          </a:p>
          <a:p>
            <a:pPr lvl="2" algn="just"/>
            <a:r>
              <a:rPr lang="en-US" altLang="zh-CN" sz="2600" dirty="0">
                <a:latin typeface="Arial Narrow" pitchFamily="34" charset="0"/>
                <a:ea typeface="黑体" pitchFamily="49" charset="-122"/>
              </a:rPr>
              <a:t>(&lt;want, to&gt;, 1)</a:t>
            </a:r>
            <a:endParaRPr lang="zh-CN" altLang="en-US" sz="2600" dirty="0">
              <a:latin typeface="Arial Narrow" pitchFamily="34" charset="0"/>
              <a:ea typeface="黑体" pitchFamily="49" charset="-122"/>
            </a:endParaRPr>
          </a:p>
          <a:p>
            <a:pPr lvl="2" algn="just"/>
            <a:r>
              <a:rPr lang="en-US" altLang="zh-CN" sz="2600" dirty="0">
                <a:latin typeface="Arial Narrow" pitchFamily="34" charset="0"/>
                <a:ea typeface="黑体" pitchFamily="49" charset="-122"/>
              </a:rPr>
              <a:t>(&lt;to, be&gt;, 1)</a:t>
            </a:r>
          </a:p>
          <a:p>
            <a:pPr marL="822960" marR="0" lvl="2" indent="-228600" algn="just" defTabSz="914400" rtl="0" eaLnBrk="1" fontAlgn="auto" latinLnBrk="0" hangingPunct="1">
              <a:lnSpc>
                <a:spcPct val="100000"/>
              </a:lnSpc>
              <a:spcBef>
                <a:spcPts val="370"/>
              </a:spcBef>
              <a:spcAft>
                <a:spcPts val="0"/>
              </a:spcAft>
              <a:buClr>
                <a:schemeClr val="accent1">
                  <a:tint val="60000"/>
                </a:schemeClr>
              </a:buClr>
              <a:buSzPct val="85000"/>
              <a:buFont typeface="Wingdings 2"/>
              <a:buChar char=""/>
              <a:tabLst/>
              <a:defRPr/>
            </a:pPr>
            <a:r>
              <a:rPr kumimoji="0" lang="en-US" sz="2600" kern="1200" dirty="0">
                <a:solidFill>
                  <a:schemeClr val="tx1"/>
                </a:solidFill>
                <a:latin typeface="Arial Narrow" pitchFamily="34" charset="0"/>
                <a:ea typeface="黑体" pitchFamily="49" charset="-122"/>
              </a:rPr>
              <a:t>(&lt;but, at&gt;,1)</a:t>
            </a:r>
            <a:endParaRPr kumimoji="0" lang="zh-CN" altLang="en-US" sz="2600" kern="1200" dirty="0">
              <a:solidFill>
                <a:schemeClr val="tx1"/>
              </a:solidFill>
              <a:latin typeface="Arial Narrow" pitchFamily="34" charset="0"/>
              <a:ea typeface="黑体" pitchFamily="49" charset="-122"/>
            </a:endParaRPr>
          </a:p>
          <a:p>
            <a:pPr marL="822960" marR="0" lvl="2" indent="-228600" algn="just" defTabSz="914400" rtl="0" eaLnBrk="1" fontAlgn="auto" latinLnBrk="0" hangingPunct="1">
              <a:lnSpc>
                <a:spcPct val="100000"/>
              </a:lnSpc>
              <a:spcBef>
                <a:spcPts val="370"/>
              </a:spcBef>
              <a:spcAft>
                <a:spcPts val="0"/>
              </a:spcAft>
              <a:buClr>
                <a:schemeClr val="accent1">
                  <a:tint val="60000"/>
                </a:schemeClr>
              </a:buClr>
              <a:buSzPct val="85000"/>
              <a:buFont typeface="Wingdings 2"/>
              <a:buChar char=""/>
              <a:tabLst/>
              <a:defRPr/>
            </a:pPr>
            <a:r>
              <a:rPr kumimoji="0" lang="en-US" sz="2600" kern="1200" dirty="0">
                <a:solidFill>
                  <a:schemeClr val="tx1"/>
                </a:solidFill>
                <a:latin typeface="Arial Narrow" pitchFamily="34" charset="0"/>
                <a:ea typeface="黑体" pitchFamily="49" charset="-122"/>
              </a:rPr>
              <a:t>(&lt;at, least&gt;,1)</a:t>
            </a:r>
            <a:endParaRPr kumimoji="0" lang="zh-CN" altLang="en-US" sz="2600" kern="1200" dirty="0">
              <a:solidFill>
                <a:schemeClr val="tx1"/>
              </a:solidFill>
              <a:latin typeface="Arial Narrow" pitchFamily="34" charset="0"/>
              <a:ea typeface="黑体" pitchFamily="49" charset="-122"/>
            </a:endParaRPr>
          </a:p>
          <a:p>
            <a:pPr marL="822960" marR="0" lvl="2" indent="-228600" algn="just" defTabSz="914400" rtl="0" eaLnBrk="1" fontAlgn="auto" latinLnBrk="0" hangingPunct="1">
              <a:lnSpc>
                <a:spcPct val="100000"/>
              </a:lnSpc>
              <a:spcBef>
                <a:spcPts val="370"/>
              </a:spcBef>
              <a:spcAft>
                <a:spcPts val="0"/>
              </a:spcAft>
              <a:buClr>
                <a:schemeClr val="accent1">
                  <a:tint val="60000"/>
                </a:schemeClr>
              </a:buClr>
              <a:buSzPct val="85000"/>
              <a:buFont typeface="Wingdings 2"/>
              <a:buChar char=""/>
              <a:tabLst/>
              <a:defRPr/>
            </a:pPr>
            <a:r>
              <a:rPr kumimoji="0" lang="en-US" sz="2600" kern="1200" dirty="0">
                <a:solidFill>
                  <a:schemeClr val="tx1"/>
                </a:solidFill>
                <a:latin typeface="Arial Narrow" pitchFamily="34" charset="0"/>
                <a:ea typeface="黑体" pitchFamily="49" charset="-122"/>
              </a:rPr>
              <a:t>(&lt;we, are&gt;,1)</a:t>
            </a:r>
          </a:p>
          <a:p>
            <a:pPr lvl="2" algn="just"/>
            <a:r>
              <a:rPr lang="en-US" altLang="zh-CN" sz="2600" dirty="0">
                <a:latin typeface="Arial Narrow" pitchFamily="34" charset="0"/>
                <a:ea typeface="黑体" pitchFamily="49" charset="-122"/>
              </a:rPr>
              <a:t>(&lt;are, not&gt;,1)</a:t>
            </a:r>
            <a:endParaRPr lang="zh-CN" altLang="en-US" sz="2600" dirty="0">
              <a:latin typeface="Arial Narrow" pitchFamily="34" charset="0"/>
              <a:ea typeface="黑体" pitchFamily="49" charset="-122"/>
            </a:endParaRPr>
          </a:p>
          <a:p>
            <a:pPr lvl="2" algn="just"/>
            <a:r>
              <a:rPr lang="en-US" altLang="zh-CN" sz="2600" dirty="0">
                <a:latin typeface="Arial Narrow" pitchFamily="34" charset="0"/>
                <a:ea typeface="黑体" pitchFamily="49" charset="-122"/>
              </a:rPr>
              <a:t>(&lt;not, what&gt;,1)</a:t>
            </a:r>
            <a:endParaRPr lang="zh-CN" altLang="en-US" sz="2600" dirty="0">
              <a:latin typeface="Arial Narrow" pitchFamily="34" charset="0"/>
              <a:ea typeface="黑体" pitchFamily="49" charset="-122"/>
            </a:endParaRPr>
          </a:p>
          <a:p>
            <a:pPr lvl="2" algn="just"/>
            <a:r>
              <a:rPr lang="en-US" altLang="zh-CN" sz="2600" dirty="0">
                <a:latin typeface="Arial Narrow" pitchFamily="34" charset="0"/>
                <a:ea typeface="黑体" pitchFamily="49" charset="-122"/>
              </a:rPr>
              <a:t>(&lt;we , used&gt;,1)</a:t>
            </a:r>
          </a:p>
          <a:p>
            <a:pPr lvl="2" algn="just"/>
            <a:r>
              <a:rPr lang="en-US" altLang="zh-CN" sz="2600" dirty="0">
                <a:latin typeface="Arial Narrow" pitchFamily="34" charset="0"/>
                <a:ea typeface="黑体" pitchFamily="49" charset="-122"/>
              </a:rPr>
              <a:t>(&lt;used, to&gt;,1)</a:t>
            </a:r>
          </a:p>
          <a:p>
            <a:pPr lvl="2" algn="just"/>
            <a:r>
              <a:rPr lang="en-US" altLang="zh-CN" sz="2600" dirty="0">
                <a:latin typeface="Arial Narrow" pitchFamily="34" charset="0"/>
                <a:ea typeface="黑体" pitchFamily="49" charset="-122"/>
              </a:rPr>
              <a:t>(&lt;to, be&gt;,1)</a:t>
            </a:r>
          </a:p>
        </p:txBody>
      </p:sp>
      <p:sp>
        <p:nvSpPr>
          <p:cNvPr id="4" name="Title 1"/>
          <p:cNvSpPr txBox="1">
            <a:spLocks/>
          </p:cNvSpPr>
          <p:nvPr/>
        </p:nvSpPr>
        <p:spPr>
          <a:xfrm>
            <a:off x="910489" y="172917"/>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构建单词同现矩阵</a:t>
            </a:r>
            <a:r>
              <a:rPr kumimoji="0" lang="zh-CN" altLang="en-US"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rPr>
              <a:t>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Tree>
    <p:extLst>
      <p:ext uri="{BB962C8B-B14F-4D97-AF65-F5344CB8AC3E}">
        <p14:creationId xmlns:p14="http://schemas.microsoft.com/office/powerpoint/2010/main" val="1276416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97163" y="773545"/>
            <a:ext cx="8063345" cy="5082310"/>
          </a:xfrm>
        </p:spPr>
        <p:txBody>
          <a:bodyPr>
            <a:normAutofit lnSpcReduction="10000"/>
          </a:bodyPr>
          <a:lstStyle/>
          <a:p>
            <a:pPr algn="just"/>
            <a:r>
              <a:rPr lang="en-US" dirty="0">
                <a:solidFill>
                  <a:srgbClr val="33CC33"/>
                </a:solidFill>
                <a:latin typeface="Arial Narrow" pitchFamily="34" charset="0"/>
              </a:rPr>
              <a:t>A simple “Pairs” approach example (cont.)</a:t>
            </a:r>
          </a:p>
          <a:p>
            <a:pPr lvl="1" algn="just"/>
            <a:r>
              <a:rPr lang="en-US" altLang="zh-CN" sz="2600" dirty="0">
                <a:solidFill>
                  <a:srgbClr val="0066FF"/>
                </a:solidFill>
                <a:latin typeface="Arial Narrow" pitchFamily="34" charset="0"/>
              </a:rPr>
              <a:t>after shuffle and sort</a:t>
            </a:r>
          </a:p>
          <a:p>
            <a:pPr lvl="2" algn="just"/>
            <a:r>
              <a:rPr lang="en-US" altLang="zh-CN" sz="2400" dirty="0">
                <a:latin typeface="Arial Narrow" pitchFamily="34" charset="0"/>
                <a:ea typeface="黑体" pitchFamily="2" charset="-122"/>
              </a:rPr>
              <a:t>(&lt;we, are&gt;,[1,1])</a:t>
            </a:r>
          </a:p>
          <a:p>
            <a:pPr lvl="2" algn="just"/>
            <a:r>
              <a:rPr lang="en-US" altLang="zh-CN" sz="2400" dirty="0">
                <a:latin typeface="Arial Narrow" pitchFamily="34" charset="0"/>
                <a:ea typeface="黑体" pitchFamily="2" charset="-122"/>
              </a:rPr>
              <a:t>(&lt;are, not&gt;,[1,1])</a:t>
            </a:r>
          </a:p>
          <a:p>
            <a:pPr lvl="2" algn="just"/>
            <a:r>
              <a:rPr lang="en-US" altLang="zh-CN" sz="2400" dirty="0">
                <a:latin typeface="Arial Narrow" pitchFamily="34" charset="0"/>
                <a:ea typeface="黑体" pitchFamily="2" charset="-122"/>
              </a:rPr>
              <a:t>(&lt;not, what&gt;,[1,1])</a:t>
            </a:r>
          </a:p>
          <a:p>
            <a:pPr lvl="2" algn="just"/>
            <a:r>
              <a:rPr lang="en-US" altLang="zh-CN" sz="2400" dirty="0">
                <a:latin typeface="Arial Narrow" pitchFamily="34" charset="0"/>
                <a:ea typeface="黑体" pitchFamily="2" charset="-122"/>
              </a:rPr>
              <a:t>(&lt;we, want&gt;,[1])</a:t>
            </a:r>
          </a:p>
          <a:p>
            <a:pPr lvl="2" algn="just"/>
            <a:r>
              <a:rPr lang="en-US" altLang="zh-CN" sz="2400" dirty="0">
                <a:latin typeface="Arial Narrow" pitchFamily="34" charset="0"/>
                <a:ea typeface="黑体" pitchFamily="2" charset="-122"/>
              </a:rPr>
              <a:t>(&lt;want, to&gt;,[1])</a:t>
            </a:r>
          </a:p>
          <a:p>
            <a:pPr lvl="2" algn="just"/>
            <a:r>
              <a:rPr lang="en-US" altLang="zh-CN" sz="2400" dirty="0">
                <a:latin typeface="Arial Narrow" pitchFamily="34" charset="0"/>
                <a:ea typeface="黑体" pitchFamily="2" charset="-122"/>
              </a:rPr>
              <a:t>(&lt;to, be&gt;,[1,1])</a:t>
            </a:r>
          </a:p>
          <a:p>
            <a:pPr lvl="2" algn="just"/>
            <a:r>
              <a:rPr lang="en-US" altLang="zh-CN" sz="2400" dirty="0">
                <a:latin typeface="Arial Narrow" pitchFamily="34" charset="0"/>
                <a:ea typeface="黑体" pitchFamily="2" charset="-122"/>
              </a:rPr>
              <a:t>(&lt;but, at&gt;, [1])</a:t>
            </a:r>
          </a:p>
          <a:p>
            <a:pPr lvl="2" algn="just"/>
            <a:r>
              <a:rPr lang="en-US" altLang="zh-CN" sz="2400" dirty="0">
                <a:latin typeface="Arial Narrow" pitchFamily="34" charset="0"/>
                <a:ea typeface="黑体" pitchFamily="2" charset="-122"/>
              </a:rPr>
              <a:t>(&lt;at, least&gt;, [1])</a:t>
            </a:r>
          </a:p>
          <a:p>
            <a:pPr lvl="2" algn="just"/>
            <a:r>
              <a:rPr lang="en-US" altLang="zh-CN" sz="2400" dirty="0">
                <a:latin typeface="Arial Narrow" pitchFamily="34" charset="0"/>
                <a:ea typeface="黑体" pitchFamily="2" charset="-122"/>
              </a:rPr>
              <a:t>(&lt;we, used&gt;, [1])</a:t>
            </a:r>
          </a:p>
          <a:p>
            <a:pPr lvl="2" algn="just"/>
            <a:r>
              <a:rPr lang="en-US" altLang="zh-CN" sz="2400" dirty="0">
                <a:latin typeface="Arial Narrow" pitchFamily="34" charset="0"/>
                <a:ea typeface="黑体" pitchFamily="2" charset="-122"/>
              </a:rPr>
              <a:t>(&lt;used, to&gt;, [1])</a:t>
            </a:r>
          </a:p>
        </p:txBody>
      </p:sp>
      <p:sp>
        <p:nvSpPr>
          <p:cNvPr id="5" name="Title 1"/>
          <p:cNvSpPr txBox="1">
            <a:spLocks/>
          </p:cNvSpPr>
          <p:nvPr/>
        </p:nvSpPr>
        <p:spPr>
          <a:xfrm>
            <a:off x="910489" y="172917"/>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构建单词同现矩阵</a:t>
            </a:r>
            <a:r>
              <a:rPr kumimoji="0" lang="zh-CN" altLang="en-US"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rPr>
              <a:t>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Tree>
    <p:extLst>
      <p:ext uri="{BB962C8B-B14F-4D97-AF65-F5344CB8AC3E}">
        <p14:creationId xmlns:p14="http://schemas.microsoft.com/office/powerpoint/2010/main" val="23398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78691" y="736601"/>
            <a:ext cx="8368145" cy="5340926"/>
          </a:xfrm>
        </p:spPr>
        <p:txBody>
          <a:bodyPr>
            <a:normAutofit/>
          </a:bodyPr>
          <a:lstStyle/>
          <a:p>
            <a:pPr algn="just"/>
            <a:r>
              <a:rPr lang="en-US" dirty="0">
                <a:solidFill>
                  <a:srgbClr val="33CC33"/>
                </a:solidFill>
                <a:latin typeface="Arial Narrow" pitchFamily="34" charset="0"/>
              </a:rPr>
              <a:t>A simple “Pairs” approach example (cont.)</a:t>
            </a:r>
          </a:p>
          <a:p>
            <a:pPr lvl="1" algn="just"/>
            <a:r>
              <a:rPr lang="en-US" altLang="zh-CN" sz="2600" dirty="0">
                <a:solidFill>
                  <a:srgbClr val="0066FF"/>
                </a:solidFill>
                <a:latin typeface="Arial Narrow" pitchFamily="34" charset="0"/>
              </a:rPr>
              <a:t>after reduce</a:t>
            </a:r>
          </a:p>
          <a:p>
            <a:pPr lvl="2" algn="just"/>
            <a:r>
              <a:rPr lang="en-US" altLang="zh-CN" sz="2400" dirty="0">
                <a:latin typeface="Arial Narrow" pitchFamily="34" charset="0"/>
                <a:ea typeface="黑体" pitchFamily="2" charset="-122"/>
              </a:rPr>
              <a:t>(&lt;we, are&gt;,2)</a:t>
            </a:r>
          </a:p>
          <a:p>
            <a:pPr lvl="2" algn="just"/>
            <a:r>
              <a:rPr lang="en-US" altLang="zh-CN" sz="2400" dirty="0">
                <a:latin typeface="Arial Narrow" pitchFamily="34" charset="0"/>
                <a:ea typeface="黑体" pitchFamily="2" charset="-122"/>
              </a:rPr>
              <a:t>(&lt;are, not&gt;,2)</a:t>
            </a:r>
          </a:p>
          <a:p>
            <a:pPr lvl="2" algn="just"/>
            <a:r>
              <a:rPr lang="en-US" altLang="zh-CN" sz="2400" dirty="0">
                <a:latin typeface="Arial Narrow" pitchFamily="34" charset="0"/>
                <a:ea typeface="黑体" pitchFamily="2" charset="-122"/>
              </a:rPr>
              <a:t>(&lt;not, what&gt;,2)</a:t>
            </a:r>
          </a:p>
          <a:p>
            <a:pPr lvl="2" algn="just"/>
            <a:r>
              <a:rPr lang="en-US" altLang="zh-CN" sz="2400" dirty="0">
                <a:latin typeface="Arial Narrow" pitchFamily="34" charset="0"/>
                <a:ea typeface="黑体" pitchFamily="2" charset="-122"/>
              </a:rPr>
              <a:t>(&lt;we, want&gt;,1)</a:t>
            </a:r>
          </a:p>
          <a:p>
            <a:pPr lvl="2" algn="just"/>
            <a:r>
              <a:rPr lang="en-US" altLang="zh-CN" sz="2400" dirty="0">
                <a:latin typeface="Arial Narrow" pitchFamily="34" charset="0"/>
                <a:ea typeface="黑体" pitchFamily="2" charset="-122"/>
              </a:rPr>
              <a:t>(&lt;want, to&gt;,1)</a:t>
            </a:r>
          </a:p>
          <a:p>
            <a:pPr lvl="2" algn="just"/>
            <a:r>
              <a:rPr lang="en-US" altLang="zh-CN" sz="2400" dirty="0">
                <a:latin typeface="Arial Narrow" pitchFamily="34" charset="0"/>
                <a:ea typeface="黑体" pitchFamily="2" charset="-122"/>
              </a:rPr>
              <a:t>(&lt;to, be&gt;,2)</a:t>
            </a:r>
          </a:p>
          <a:p>
            <a:pPr lvl="2" algn="just"/>
            <a:r>
              <a:rPr lang="en-US" altLang="zh-CN" sz="2400" dirty="0">
                <a:latin typeface="Arial Narrow" pitchFamily="34" charset="0"/>
                <a:ea typeface="黑体" pitchFamily="2" charset="-122"/>
              </a:rPr>
              <a:t>(&lt;but, at&gt;,1)</a:t>
            </a:r>
          </a:p>
          <a:p>
            <a:pPr lvl="2" algn="just"/>
            <a:r>
              <a:rPr lang="en-US" altLang="zh-CN" sz="2400" dirty="0">
                <a:latin typeface="Arial Narrow" pitchFamily="34" charset="0"/>
                <a:ea typeface="黑体" pitchFamily="2" charset="-122"/>
              </a:rPr>
              <a:t>(&lt;at, least&gt;,1)</a:t>
            </a:r>
          </a:p>
          <a:p>
            <a:pPr lvl="2" algn="just"/>
            <a:r>
              <a:rPr lang="en-US" altLang="zh-CN" sz="2400" dirty="0">
                <a:latin typeface="Arial Narrow" pitchFamily="34" charset="0"/>
                <a:ea typeface="黑体" pitchFamily="2" charset="-122"/>
              </a:rPr>
              <a:t>(&lt;we, used&gt;,1)</a:t>
            </a:r>
          </a:p>
          <a:p>
            <a:pPr lvl="2" algn="just"/>
            <a:r>
              <a:rPr lang="en-US" altLang="zh-CN" sz="2400" dirty="0">
                <a:latin typeface="Arial Narrow" pitchFamily="34" charset="0"/>
                <a:ea typeface="黑体" pitchFamily="2" charset="-122"/>
              </a:rPr>
              <a:t>(&lt;used, to&gt;,1)</a:t>
            </a:r>
            <a:endParaRPr lang="zh-CN" altLang="en-US" dirty="0">
              <a:latin typeface="Arial Narrow" pitchFamily="34" charset="0"/>
            </a:endParaRPr>
          </a:p>
        </p:txBody>
      </p:sp>
      <p:sp>
        <p:nvSpPr>
          <p:cNvPr id="5" name="Title 1"/>
          <p:cNvSpPr txBox="1">
            <a:spLocks/>
          </p:cNvSpPr>
          <p:nvPr/>
        </p:nvSpPr>
        <p:spPr>
          <a:xfrm>
            <a:off x="910489" y="172917"/>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构建单词同现矩阵</a:t>
            </a:r>
            <a:r>
              <a:rPr kumimoji="0" lang="zh-CN" altLang="en-US"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rPr>
              <a:t>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Tree>
    <p:extLst>
      <p:ext uri="{BB962C8B-B14F-4D97-AF65-F5344CB8AC3E}">
        <p14:creationId xmlns:p14="http://schemas.microsoft.com/office/powerpoint/2010/main" val="4151410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fld id="{B5DF193C-B8BE-4882-9429-E55240659887}" type="slidenum">
              <a:rPr lang="en-US" altLang="zh-CN" sz="1400" smtClean="0">
                <a:ea typeface="宋体" charset="-122"/>
              </a:rPr>
              <a:pPr eaLnBrk="1" hangingPunct="1">
                <a:lnSpc>
                  <a:spcPct val="100000"/>
                </a:lnSpc>
                <a:spcBef>
                  <a:spcPct val="0"/>
                </a:spcBef>
                <a:buClrTx/>
                <a:buSzTx/>
                <a:buFontTx/>
                <a:buNone/>
              </a:pPr>
              <a:t>5</a:t>
            </a:fld>
            <a:endParaRPr lang="en-US" altLang="zh-CN" sz="1400">
              <a:ea typeface="宋体" charset="-122"/>
            </a:endParaRPr>
          </a:p>
        </p:txBody>
      </p:sp>
      <p:sp>
        <p:nvSpPr>
          <p:cNvPr id="11267" name="Rectangle 2"/>
          <p:cNvSpPr>
            <a:spLocks noGrp="1" noChangeArrowheads="1"/>
          </p:cNvSpPr>
          <p:nvPr>
            <p:ph type="title"/>
          </p:nvPr>
        </p:nvSpPr>
        <p:spPr/>
        <p:txBody>
          <a:bodyPr/>
          <a:lstStyle/>
          <a:p>
            <a:pPr marL="273050" indent="-273050" algn="just" eaLnBrk="1" hangingPunct="1">
              <a:spcBef>
                <a:spcPts val="575"/>
              </a:spcBef>
              <a:buClr>
                <a:schemeClr val="accent1"/>
              </a:buClr>
              <a:buSzPct val="85000"/>
            </a:pPr>
            <a:r>
              <a:rPr lang="en-US" altLang="zh-CN" sz="2800" dirty="0">
                <a:solidFill>
                  <a:srgbClr val="00B050"/>
                </a:solidFill>
                <a:latin typeface="Arial Narrow" pitchFamily="34" charset="0"/>
                <a:ea typeface="黑体" pitchFamily="2" charset="-122"/>
                <a:cs typeface="+mn-cs"/>
              </a:rPr>
              <a:t>Example: </a:t>
            </a:r>
            <a:r>
              <a:rPr lang="zh-CN" altLang="en-US" sz="2800" dirty="0">
                <a:solidFill>
                  <a:srgbClr val="00B050"/>
                </a:solidFill>
                <a:latin typeface="Arial Narrow" pitchFamily="34" charset="0"/>
                <a:ea typeface="黑体" pitchFamily="2" charset="-122"/>
                <a:cs typeface="+mn-cs"/>
              </a:rPr>
              <a:t>一个网络挖掘架构</a:t>
            </a:r>
            <a:endParaRPr lang="en-US" altLang="zh-CN" sz="2800" dirty="0">
              <a:solidFill>
                <a:srgbClr val="00B050"/>
              </a:solidFill>
              <a:latin typeface="Arial Narrow" pitchFamily="34" charset="0"/>
              <a:ea typeface="黑体" pitchFamily="2" charset="-122"/>
              <a:cs typeface="+mn-cs"/>
            </a:endParaRPr>
          </a:p>
        </p:txBody>
      </p:sp>
      <p:sp>
        <p:nvSpPr>
          <p:cNvPr id="11268" name="Rectangle 3"/>
          <p:cNvSpPr>
            <a:spLocks noGrp="1" noChangeArrowheads="1"/>
          </p:cNvSpPr>
          <p:nvPr>
            <p:ph type="body" idx="1"/>
          </p:nvPr>
        </p:nvSpPr>
        <p:spPr/>
        <p:txBody>
          <a:bodyPr/>
          <a:lstStyle/>
          <a:p>
            <a:pPr eaLnBrk="1" hangingPunct="1">
              <a:lnSpc>
                <a:spcPct val="110000"/>
              </a:lnSpc>
            </a:pPr>
            <a:r>
              <a:rPr lang="zh-CN" altLang="en-US" dirty="0">
                <a:ea typeface="宋体" charset="-122"/>
              </a:rPr>
              <a:t>网络挖掘一般包括</a:t>
            </a:r>
            <a:endParaRPr lang="en-US" altLang="zh-CN" dirty="0">
              <a:ea typeface="宋体" charset="-122"/>
            </a:endParaRPr>
          </a:p>
          <a:p>
            <a:pPr lvl="1" eaLnBrk="1" hangingPunct="1">
              <a:lnSpc>
                <a:spcPct val="110000"/>
              </a:lnSpc>
            </a:pPr>
            <a:r>
              <a:rPr lang="zh-CN" altLang="en-US" dirty="0">
                <a:ea typeface="宋体" charset="-122"/>
              </a:rPr>
              <a:t>数据清理</a:t>
            </a:r>
            <a:endParaRPr lang="en-US" altLang="zh-CN" dirty="0">
              <a:ea typeface="宋体" charset="-122"/>
            </a:endParaRPr>
          </a:p>
          <a:p>
            <a:pPr lvl="1" eaLnBrk="1" hangingPunct="1">
              <a:lnSpc>
                <a:spcPct val="110000"/>
              </a:lnSpc>
            </a:pPr>
            <a:r>
              <a:rPr lang="zh-CN" altLang="en-US" dirty="0">
                <a:ea typeface="宋体" charset="-122"/>
              </a:rPr>
              <a:t>数据整合</a:t>
            </a:r>
            <a:endParaRPr lang="en-US" altLang="zh-CN" dirty="0">
              <a:ea typeface="宋体" charset="-122"/>
            </a:endParaRPr>
          </a:p>
          <a:p>
            <a:pPr lvl="1" eaLnBrk="1" hangingPunct="1">
              <a:lnSpc>
                <a:spcPct val="110000"/>
              </a:lnSpc>
            </a:pPr>
            <a:r>
              <a:rPr lang="zh-CN" altLang="en-US" dirty="0">
                <a:ea typeface="宋体" charset="-122"/>
              </a:rPr>
              <a:t>数据仓储</a:t>
            </a:r>
            <a:endParaRPr lang="en-US" altLang="zh-CN" dirty="0">
              <a:ea typeface="宋体" charset="-122"/>
            </a:endParaRPr>
          </a:p>
          <a:p>
            <a:pPr lvl="1" eaLnBrk="1" hangingPunct="1">
              <a:lnSpc>
                <a:spcPct val="110000"/>
              </a:lnSpc>
            </a:pPr>
            <a:r>
              <a:rPr lang="zh-CN" altLang="en-US" dirty="0">
                <a:ea typeface="宋体" charset="-122"/>
              </a:rPr>
              <a:t>数据立方（</a:t>
            </a:r>
            <a:r>
              <a:rPr lang="en-US" altLang="zh-CN" dirty="0">
                <a:ea typeface="宋体" charset="-122"/>
              </a:rPr>
              <a:t>Data cube</a:t>
            </a:r>
            <a:r>
              <a:rPr lang="zh-CN" altLang="en-US" dirty="0">
                <a:ea typeface="宋体" charset="-122"/>
              </a:rPr>
              <a:t>）构建</a:t>
            </a:r>
            <a:endParaRPr lang="en-US" altLang="zh-CN" dirty="0">
              <a:ea typeface="宋体" charset="-122"/>
            </a:endParaRPr>
          </a:p>
          <a:p>
            <a:pPr lvl="1" eaLnBrk="1" hangingPunct="1">
              <a:lnSpc>
                <a:spcPct val="110000"/>
              </a:lnSpc>
            </a:pPr>
            <a:r>
              <a:rPr lang="zh-CN" altLang="en-US" dirty="0">
                <a:ea typeface="宋体" charset="-122"/>
              </a:rPr>
              <a:t>数据选择</a:t>
            </a:r>
            <a:endParaRPr lang="en-US" altLang="zh-CN" dirty="0">
              <a:ea typeface="宋体" charset="-122"/>
            </a:endParaRPr>
          </a:p>
          <a:p>
            <a:pPr lvl="1" eaLnBrk="1" hangingPunct="1">
              <a:lnSpc>
                <a:spcPct val="110000"/>
              </a:lnSpc>
            </a:pPr>
            <a:r>
              <a:rPr lang="zh-CN" altLang="en-US" dirty="0">
                <a:ea typeface="宋体" charset="-122"/>
              </a:rPr>
              <a:t>数据挖掘</a:t>
            </a:r>
            <a:endParaRPr lang="en-US" altLang="zh-CN" dirty="0">
              <a:ea typeface="宋体" charset="-122"/>
            </a:endParaRPr>
          </a:p>
          <a:p>
            <a:pPr lvl="1" eaLnBrk="1" hangingPunct="1">
              <a:lnSpc>
                <a:spcPct val="110000"/>
              </a:lnSpc>
            </a:pPr>
            <a:r>
              <a:rPr lang="zh-CN" altLang="en-US" dirty="0">
                <a:ea typeface="宋体" charset="-122"/>
              </a:rPr>
              <a:t>挖掘结果展示</a:t>
            </a:r>
            <a:endParaRPr lang="en-US" altLang="zh-CN" dirty="0">
              <a:ea typeface="宋体" charset="-122"/>
            </a:endParaRPr>
          </a:p>
          <a:p>
            <a:pPr lvl="1" eaLnBrk="1" hangingPunct="1">
              <a:lnSpc>
                <a:spcPct val="110000"/>
              </a:lnSpc>
            </a:pPr>
            <a:r>
              <a:rPr lang="zh-CN" altLang="en-US" dirty="0">
                <a:ea typeface="宋体" charset="-122"/>
              </a:rPr>
              <a:t>模式与知识存入知识库</a:t>
            </a:r>
            <a:endParaRPr lang="en-US" altLang="zh-CN" dirty="0">
              <a:ea typeface="宋体" charset="-122"/>
            </a:endParaRPr>
          </a:p>
        </p:txBody>
      </p:sp>
    </p:spTree>
    <p:extLst>
      <p:ext uri="{BB962C8B-B14F-4D97-AF65-F5344CB8AC3E}">
        <p14:creationId xmlns:p14="http://schemas.microsoft.com/office/powerpoint/2010/main" val="346545551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内容占位符 7"/>
          <p:cNvGraphicFramePr>
            <a:graphicFrameLocks noGrp="1"/>
          </p:cNvGraphicFramePr>
          <p:nvPr>
            <p:ph sz="quarter" idx="1"/>
          </p:nvPr>
        </p:nvGraphicFramePr>
        <p:xfrm>
          <a:off x="1274642" y="1440880"/>
          <a:ext cx="7117362" cy="4767123"/>
        </p:xfrm>
        <a:graphic>
          <a:graphicData uri="http://schemas.openxmlformats.org/drawingml/2006/table">
            <a:tbl>
              <a:tblPr/>
              <a:tblGrid>
                <a:gridCol w="569389">
                  <a:extLst>
                    <a:ext uri="{9D8B030D-6E8A-4147-A177-3AD203B41FA5}">
                      <a16:colId xmlns:a16="http://schemas.microsoft.com/office/drawing/2014/main" val="20000"/>
                    </a:ext>
                  </a:extLst>
                </a:gridCol>
                <a:gridCol w="488047">
                  <a:extLst>
                    <a:ext uri="{9D8B030D-6E8A-4147-A177-3AD203B41FA5}">
                      <a16:colId xmlns:a16="http://schemas.microsoft.com/office/drawing/2014/main" val="20001"/>
                    </a:ext>
                  </a:extLst>
                </a:gridCol>
                <a:gridCol w="501604">
                  <a:extLst>
                    <a:ext uri="{9D8B030D-6E8A-4147-A177-3AD203B41FA5}">
                      <a16:colId xmlns:a16="http://schemas.microsoft.com/office/drawing/2014/main" val="20002"/>
                    </a:ext>
                  </a:extLst>
                </a:gridCol>
                <a:gridCol w="596503">
                  <a:extLst>
                    <a:ext uri="{9D8B030D-6E8A-4147-A177-3AD203B41FA5}">
                      <a16:colId xmlns:a16="http://schemas.microsoft.com/office/drawing/2014/main" val="20003"/>
                    </a:ext>
                  </a:extLst>
                </a:gridCol>
                <a:gridCol w="637174">
                  <a:extLst>
                    <a:ext uri="{9D8B030D-6E8A-4147-A177-3AD203B41FA5}">
                      <a16:colId xmlns:a16="http://schemas.microsoft.com/office/drawing/2014/main" val="20004"/>
                    </a:ext>
                  </a:extLst>
                </a:gridCol>
                <a:gridCol w="650730">
                  <a:extLst>
                    <a:ext uri="{9D8B030D-6E8A-4147-A177-3AD203B41FA5}">
                      <a16:colId xmlns:a16="http://schemas.microsoft.com/office/drawing/2014/main" val="20005"/>
                    </a:ext>
                  </a:extLst>
                </a:gridCol>
                <a:gridCol w="582946">
                  <a:extLst>
                    <a:ext uri="{9D8B030D-6E8A-4147-A177-3AD203B41FA5}">
                      <a16:colId xmlns:a16="http://schemas.microsoft.com/office/drawing/2014/main" val="20006"/>
                    </a:ext>
                  </a:extLst>
                </a:gridCol>
                <a:gridCol w="610059">
                  <a:extLst>
                    <a:ext uri="{9D8B030D-6E8A-4147-A177-3AD203B41FA5}">
                      <a16:colId xmlns:a16="http://schemas.microsoft.com/office/drawing/2014/main" val="20007"/>
                    </a:ext>
                  </a:extLst>
                </a:gridCol>
                <a:gridCol w="610060">
                  <a:extLst>
                    <a:ext uri="{9D8B030D-6E8A-4147-A177-3AD203B41FA5}">
                      <a16:colId xmlns:a16="http://schemas.microsoft.com/office/drawing/2014/main" val="20008"/>
                    </a:ext>
                  </a:extLst>
                </a:gridCol>
                <a:gridCol w="555832">
                  <a:extLst>
                    <a:ext uri="{9D8B030D-6E8A-4147-A177-3AD203B41FA5}">
                      <a16:colId xmlns:a16="http://schemas.microsoft.com/office/drawing/2014/main" val="20009"/>
                    </a:ext>
                  </a:extLst>
                </a:gridCol>
                <a:gridCol w="596504">
                  <a:extLst>
                    <a:ext uri="{9D8B030D-6E8A-4147-A177-3AD203B41FA5}">
                      <a16:colId xmlns:a16="http://schemas.microsoft.com/office/drawing/2014/main" val="20010"/>
                    </a:ext>
                  </a:extLst>
                </a:gridCol>
                <a:gridCol w="718514">
                  <a:extLst>
                    <a:ext uri="{9D8B030D-6E8A-4147-A177-3AD203B41FA5}">
                      <a16:colId xmlns:a16="http://schemas.microsoft.com/office/drawing/2014/main" val="20011"/>
                    </a:ext>
                  </a:extLst>
                </a:gridCol>
              </a:tblGrid>
              <a:tr h="498765">
                <a:tc>
                  <a:txBody>
                    <a:bodyPr/>
                    <a:lstStyle/>
                    <a:p>
                      <a:pPr algn="ctr" fontAlgn="ctr"/>
                      <a:r>
                        <a:rPr lang="zh-CN" altLang="en-US" sz="2400" b="0" i="0" u="none" strike="noStrike" dirty="0">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Arial Narrow" pitchFamily="34" charset="0"/>
                        </a:rPr>
                        <a:t>we</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latin typeface="Arial Narrow" pitchFamily="34" charset="0"/>
                        </a:rPr>
                        <a:t>are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latin typeface="Arial Narrow" pitchFamily="34" charset="0"/>
                        </a:rPr>
                        <a:t>not</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latin typeface="Arial Narrow" pitchFamily="34" charset="0"/>
                        </a:rPr>
                        <a:t>what</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latin typeface="Arial Narrow" pitchFamily="34" charset="0"/>
                        </a:rPr>
                        <a:t>want</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latin typeface="Arial Narrow" pitchFamily="34" charset="0"/>
                        </a:rPr>
                        <a:t>to</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latin typeface="Arial Narrow" pitchFamily="34" charset="0"/>
                        </a:rPr>
                        <a:t>be</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latin typeface="Arial Narrow" pitchFamily="34" charset="0"/>
                        </a:rPr>
                        <a:t>but</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latin typeface="Arial Narrow" pitchFamily="34" charset="0"/>
                        </a:rPr>
                        <a:t>at</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a:solidFill>
                            <a:srgbClr val="000000"/>
                          </a:solidFill>
                          <a:latin typeface="Arial Narrow" pitchFamily="34" charset="0"/>
                        </a:rPr>
                        <a:t>least</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0" i="0" u="none" strike="noStrike">
                          <a:solidFill>
                            <a:srgbClr val="000000"/>
                          </a:solidFill>
                          <a:latin typeface="Arial Narrow" pitchFamily="34" charset="0"/>
                        </a:rPr>
                        <a:t>used</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8542">
                <a:tc>
                  <a:txBody>
                    <a:bodyPr/>
                    <a:lstStyle/>
                    <a:p>
                      <a:pPr algn="ctr" fontAlgn="ctr"/>
                      <a:r>
                        <a:rPr lang="en-US" sz="2400" b="0" i="0" u="none" strike="noStrike">
                          <a:solidFill>
                            <a:srgbClr val="000000"/>
                          </a:solidFill>
                          <a:latin typeface="Arial Narrow" pitchFamily="34" charset="0"/>
                        </a:rPr>
                        <a:t>we</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latin typeface="Arial Narrow" pitchFamily="34" charset="0"/>
                        </a:rPr>
                        <a:t>2</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latin typeface="Arial Narrow" pitchFamily="34" charset="0"/>
                        </a:rPr>
                        <a:t>1</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latin typeface="Arial Narrow" pitchFamily="34" charset="0"/>
                        </a:rPr>
                        <a:t>1</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8542">
                <a:tc>
                  <a:txBody>
                    <a:bodyPr/>
                    <a:lstStyle/>
                    <a:p>
                      <a:pPr algn="ctr" fontAlgn="ctr"/>
                      <a:r>
                        <a:rPr lang="en-US" sz="2400" b="0" i="0" u="none" strike="noStrike">
                          <a:solidFill>
                            <a:srgbClr val="000000"/>
                          </a:solidFill>
                          <a:latin typeface="Arial Narrow" pitchFamily="34" charset="0"/>
                        </a:rPr>
                        <a:t>are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r>
                        <a:rPr lang="en-US" altLang="zh-CN" sz="2400" b="0" i="0" u="none" strike="noStrike" dirty="0">
                          <a:solidFill>
                            <a:srgbClr val="000000"/>
                          </a:solidFill>
                          <a:latin typeface="Arial Narrow" pitchFamily="34" charset="0"/>
                        </a:rPr>
                        <a:t>2</a:t>
                      </a:r>
                      <a:endParaRPr lang="zh-CN" altLang="en-US" sz="2400" b="0" i="0" u="none" strike="noStrike" dirty="0">
                        <a:solidFill>
                          <a:srgbClr val="000000"/>
                        </a:solidFill>
                        <a:latin typeface="Arial Narrow" pitchFamily="34" charset="0"/>
                      </a:endParaRP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a:solidFill>
                            <a:srgbClr val="000000"/>
                          </a:solidFill>
                          <a:latin typeface="Arial Narrow" pitchFamily="34" charset="0"/>
                        </a:rPr>
                        <a:t>2</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8542">
                <a:tc>
                  <a:txBody>
                    <a:bodyPr/>
                    <a:lstStyle/>
                    <a:p>
                      <a:pPr algn="ctr" fontAlgn="ctr"/>
                      <a:r>
                        <a:rPr lang="en-US" sz="2400" b="0" i="0" u="none" strike="noStrike">
                          <a:solidFill>
                            <a:srgbClr val="000000"/>
                          </a:solidFill>
                          <a:latin typeface="Arial Narrow" pitchFamily="34" charset="0"/>
                        </a:rPr>
                        <a:t>not</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r>
                        <a:rPr lang="en-US" altLang="zh-CN" sz="2400" b="0" i="0" u="none" strike="noStrike" dirty="0">
                          <a:solidFill>
                            <a:srgbClr val="000000"/>
                          </a:solidFill>
                          <a:latin typeface="Arial Narrow" pitchFamily="34" charset="0"/>
                        </a:rPr>
                        <a:t>2</a:t>
                      </a:r>
                      <a:endParaRPr lang="zh-CN" altLang="en-US" sz="2400" b="0" i="0" u="none" strike="noStrike" dirty="0">
                        <a:solidFill>
                          <a:srgbClr val="000000"/>
                        </a:solidFill>
                        <a:latin typeface="Arial Narrow" pitchFamily="34" charset="0"/>
                      </a:endParaRP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latin typeface="Arial Narrow" pitchFamily="34" charset="0"/>
                        </a:rPr>
                        <a:t>2</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8542">
                <a:tc>
                  <a:txBody>
                    <a:bodyPr/>
                    <a:lstStyle/>
                    <a:p>
                      <a:pPr algn="ctr" fontAlgn="ctr"/>
                      <a:r>
                        <a:rPr lang="en-US" sz="2400" b="0" i="0" u="none" strike="noStrike">
                          <a:solidFill>
                            <a:srgbClr val="000000"/>
                          </a:solidFill>
                          <a:latin typeface="Arial Narrow" pitchFamily="34" charset="0"/>
                        </a:rPr>
                        <a:t>what</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r>
                        <a:rPr lang="en-US" altLang="zh-CN" sz="2400" b="0" i="0" u="none" strike="noStrike" dirty="0">
                          <a:solidFill>
                            <a:srgbClr val="000000"/>
                          </a:solidFill>
                          <a:latin typeface="Arial Narrow" pitchFamily="34" charset="0"/>
                        </a:rPr>
                        <a:t>2</a:t>
                      </a:r>
                      <a:endParaRPr lang="zh-CN" altLang="en-US" sz="2400" b="0" i="0" u="none" strike="noStrike" dirty="0">
                        <a:solidFill>
                          <a:srgbClr val="000000"/>
                        </a:solidFill>
                        <a:latin typeface="Arial Narrow" pitchFamily="34" charset="0"/>
                      </a:endParaRP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8542">
                <a:tc>
                  <a:txBody>
                    <a:bodyPr/>
                    <a:lstStyle/>
                    <a:p>
                      <a:pPr algn="ctr" fontAlgn="ctr"/>
                      <a:r>
                        <a:rPr lang="en-US" sz="2400" b="0" i="0" u="none" strike="noStrike">
                          <a:solidFill>
                            <a:srgbClr val="000000"/>
                          </a:solidFill>
                          <a:latin typeface="Arial Narrow" pitchFamily="34" charset="0"/>
                        </a:rPr>
                        <a:t>want</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r>
                        <a:rPr lang="en-US" altLang="zh-CN" sz="2400" b="0" i="0" u="none" strike="noStrike" dirty="0">
                          <a:solidFill>
                            <a:srgbClr val="000000"/>
                          </a:solidFill>
                          <a:latin typeface="Arial Narrow" pitchFamily="34" charset="0"/>
                        </a:rPr>
                        <a:t>1</a:t>
                      </a:r>
                      <a:endParaRPr lang="zh-CN" altLang="en-US" sz="2400" b="0" i="0" u="none" strike="noStrike" dirty="0">
                        <a:solidFill>
                          <a:srgbClr val="000000"/>
                        </a:solidFill>
                        <a:latin typeface="Arial Narrow" pitchFamily="34" charset="0"/>
                      </a:endParaRP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a:solidFill>
                            <a:srgbClr val="000000"/>
                          </a:solidFill>
                          <a:latin typeface="Arial Narrow" pitchFamily="34" charset="0"/>
                        </a:rPr>
                        <a:t>1</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8542">
                <a:tc>
                  <a:txBody>
                    <a:bodyPr/>
                    <a:lstStyle/>
                    <a:p>
                      <a:pPr algn="ctr" fontAlgn="ctr"/>
                      <a:r>
                        <a:rPr lang="en-US" sz="2400" b="0" i="0" u="none" strike="noStrike">
                          <a:solidFill>
                            <a:srgbClr val="000000"/>
                          </a:solidFill>
                          <a:latin typeface="Arial Narrow" pitchFamily="34" charset="0"/>
                        </a:rPr>
                        <a:t>to</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r>
                        <a:rPr lang="en-US" altLang="zh-CN" sz="2400" b="0" i="0" u="none" strike="noStrike" dirty="0">
                          <a:solidFill>
                            <a:srgbClr val="000000"/>
                          </a:solidFill>
                          <a:latin typeface="Arial Narrow" pitchFamily="34" charset="0"/>
                        </a:rPr>
                        <a:t>1</a:t>
                      </a:r>
                      <a:endParaRPr lang="zh-CN" altLang="en-US" sz="2400" b="0" i="0" u="none" strike="noStrike" dirty="0">
                        <a:solidFill>
                          <a:srgbClr val="000000"/>
                        </a:solidFill>
                        <a:latin typeface="Arial Narrow" pitchFamily="34" charset="0"/>
                      </a:endParaRP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a:solidFill>
                            <a:srgbClr val="000000"/>
                          </a:solidFill>
                          <a:latin typeface="Arial Narrow" pitchFamily="34" charset="0"/>
                        </a:rPr>
                        <a:t>1</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r>
                        <a:rPr lang="en-US" altLang="zh-CN" sz="2400" b="0" i="0" u="none" strike="noStrike" dirty="0">
                          <a:solidFill>
                            <a:srgbClr val="000000"/>
                          </a:solidFill>
                          <a:latin typeface="Arial Narrow" pitchFamily="34" charset="0"/>
                        </a:rPr>
                        <a:t>1</a:t>
                      </a:r>
                      <a:endParaRPr lang="zh-CN" altLang="en-US" sz="2400" b="0" i="0" u="none" strike="noStrike" dirty="0">
                        <a:solidFill>
                          <a:srgbClr val="000000"/>
                        </a:solidFill>
                        <a:latin typeface="Arial Narrow" pitchFamily="34" charset="0"/>
                      </a:endParaRP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8542">
                <a:tc>
                  <a:txBody>
                    <a:bodyPr/>
                    <a:lstStyle/>
                    <a:p>
                      <a:pPr algn="ctr" fontAlgn="ctr"/>
                      <a:r>
                        <a:rPr lang="en-US" sz="2400" b="0" i="0" u="none" strike="noStrike">
                          <a:solidFill>
                            <a:srgbClr val="000000"/>
                          </a:solidFill>
                          <a:latin typeface="Arial Narrow" pitchFamily="34" charset="0"/>
                        </a:rPr>
                        <a:t>be</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r>
                        <a:rPr lang="en-US" altLang="zh-CN" sz="2400" b="0" i="0" u="none" strike="noStrike" dirty="0">
                          <a:solidFill>
                            <a:srgbClr val="000000"/>
                          </a:solidFill>
                          <a:latin typeface="Arial Narrow" pitchFamily="34" charset="0"/>
                        </a:rPr>
                        <a:t>1</a:t>
                      </a:r>
                      <a:endParaRPr lang="zh-CN" altLang="en-US" sz="2400" b="0" i="0" u="none" strike="noStrike" dirty="0">
                        <a:solidFill>
                          <a:srgbClr val="000000"/>
                        </a:solidFill>
                        <a:latin typeface="Arial Narrow" pitchFamily="34" charset="0"/>
                      </a:endParaRP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8542">
                <a:tc>
                  <a:txBody>
                    <a:bodyPr/>
                    <a:lstStyle/>
                    <a:p>
                      <a:pPr algn="ctr" fontAlgn="ctr"/>
                      <a:r>
                        <a:rPr lang="en-US" sz="2400" b="0" i="0" u="none" strike="noStrike">
                          <a:solidFill>
                            <a:srgbClr val="000000"/>
                          </a:solidFill>
                          <a:latin typeface="Arial Narrow" pitchFamily="34" charset="0"/>
                        </a:rPr>
                        <a:t>but</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latin typeface="Arial Narrow" pitchFamily="34" charset="0"/>
                        </a:rPr>
                        <a:t>1</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58542">
                <a:tc>
                  <a:txBody>
                    <a:bodyPr/>
                    <a:lstStyle/>
                    <a:p>
                      <a:pPr algn="ctr" fontAlgn="ctr"/>
                      <a:r>
                        <a:rPr lang="en-US" sz="2400" b="0" i="0" u="none" strike="noStrike">
                          <a:solidFill>
                            <a:srgbClr val="000000"/>
                          </a:solidFill>
                          <a:latin typeface="Arial Narrow" pitchFamily="34" charset="0"/>
                        </a:rPr>
                        <a:t>at</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r>
                        <a:rPr lang="en-US" altLang="zh-CN" sz="2400" b="0" i="0" u="none" strike="noStrike" dirty="0">
                          <a:solidFill>
                            <a:srgbClr val="000000"/>
                          </a:solidFill>
                          <a:latin typeface="Arial Narrow" pitchFamily="34" charset="0"/>
                        </a:rPr>
                        <a:t>1</a:t>
                      </a:r>
                      <a:endParaRPr lang="zh-CN" altLang="en-US" sz="2400" b="0" i="0" u="none" strike="noStrike" dirty="0">
                        <a:solidFill>
                          <a:srgbClr val="000000"/>
                        </a:solidFill>
                        <a:latin typeface="Arial Narrow" pitchFamily="34" charset="0"/>
                      </a:endParaRP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16048">
                <a:tc>
                  <a:txBody>
                    <a:bodyPr/>
                    <a:lstStyle/>
                    <a:p>
                      <a:pPr algn="ctr" fontAlgn="ctr"/>
                      <a:r>
                        <a:rPr lang="en-US" sz="2400" b="0" i="0" u="none" strike="noStrike">
                          <a:solidFill>
                            <a:srgbClr val="000000"/>
                          </a:solidFill>
                          <a:latin typeface="Arial Narrow" pitchFamily="34" charset="0"/>
                        </a:rPr>
                        <a:t>least</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58542">
                <a:tc>
                  <a:txBody>
                    <a:bodyPr/>
                    <a:lstStyle/>
                    <a:p>
                      <a:pPr algn="ctr" fontAlgn="ctr"/>
                      <a:r>
                        <a:rPr lang="en-US" sz="2400" b="0" i="0" u="none" strike="noStrike">
                          <a:solidFill>
                            <a:srgbClr val="000000"/>
                          </a:solidFill>
                          <a:latin typeface="Arial Narrow" pitchFamily="34" charset="0"/>
                        </a:rPr>
                        <a:t>used</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r>
                        <a:rPr lang="en-US" altLang="zh-CN" sz="2400" b="0" i="0" u="none" strike="noStrike" dirty="0">
                          <a:solidFill>
                            <a:srgbClr val="000000"/>
                          </a:solidFill>
                          <a:latin typeface="Arial Narrow" pitchFamily="34" charset="0"/>
                        </a:rPr>
                        <a:t>1</a:t>
                      </a:r>
                      <a:endParaRPr lang="zh-CN" altLang="en-US" sz="2400" b="0" i="0" u="none" strike="noStrike" dirty="0">
                        <a:solidFill>
                          <a:srgbClr val="000000"/>
                        </a:solidFill>
                        <a:latin typeface="Arial Narrow" pitchFamily="34" charset="0"/>
                      </a:endParaRP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0" i="0" u="none" strike="noStrike" dirty="0">
                          <a:solidFill>
                            <a:srgbClr val="000000"/>
                          </a:solidFill>
                          <a:latin typeface="Arial Narrow" pitchFamily="34" charset="0"/>
                        </a:rPr>
                        <a:t>1</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400" b="0" i="0" u="none" strike="noStrike" dirty="0">
                          <a:solidFill>
                            <a:srgbClr val="000000"/>
                          </a:solidFill>
                          <a:latin typeface="Arial Narrow" pitchFamily="34" charset="0"/>
                        </a:rPr>
                        <a:t>　</a:t>
                      </a:r>
                    </a:p>
                  </a:txBody>
                  <a:tcPr marL="9471" marR="9471" marT="94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9" name="矩形 8"/>
          <p:cNvSpPr/>
          <p:nvPr/>
        </p:nvSpPr>
        <p:spPr>
          <a:xfrm>
            <a:off x="547418" y="722805"/>
            <a:ext cx="6199745" cy="492443"/>
          </a:xfrm>
          <a:prstGeom prst="rect">
            <a:avLst/>
          </a:prstGeom>
        </p:spPr>
        <p:txBody>
          <a:bodyPr wrap="square">
            <a:spAutoFit/>
          </a:bodyPr>
          <a:lstStyle/>
          <a:p>
            <a:r>
              <a:rPr lang="en-US" sz="2600" dirty="0">
                <a:solidFill>
                  <a:srgbClr val="33CC33"/>
                </a:solidFill>
                <a:latin typeface="Arial Narrow" pitchFamily="34" charset="0"/>
              </a:rPr>
              <a:t>A simple “Pairs” approach example (cont.)</a:t>
            </a:r>
          </a:p>
        </p:txBody>
      </p:sp>
      <p:sp>
        <p:nvSpPr>
          <p:cNvPr id="10" name="矩形 9"/>
          <p:cNvSpPr/>
          <p:nvPr/>
        </p:nvSpPr>
        <p:spPr>
          <a:xfrm>
            <a:off x="2413000" y="6182610"/>
            <a:ext cx="5486400" cy="461665"/>
          </a:xfrm>
          <a:prstGeom prst="rect">
            <a:avLst/>
          </a:prstGeom>
        </p:spPr>
        <p:txBody>
          <a:bodyPr wrap="square">
            <a:spAutoFit/>
          </a:bodyPr>
          <a:lstStyle/>
          <a:p>
            <a:r>
              <a:rPr lang="en-US" sz="2400" dirty="0"/>
              <a:t>figure: the co-occurrence matrix</a:t>
            </a:r>
          </a:p>
        </p:txBody>
      </p:sp>
      <p:sp>
        <p:nvSpPr>
          <p:cNvPr id="7" name="Title 1"/>
          <p:cNvSpPr txBox="1">
            <a:spLocks/>
          </p:cNvSpPr>
          <p:nvPr/>
        </p:nvSpPr>
        <p:spPr>
          <a:xfrm>
            <a:off x="910489" y="172917"/>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构建单词同现矩阵</a:t>
            </a:r>
            <a:r>
              <a:rPr kumimoji="0" lang="zh-CN" altLang="en-US"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rPr>
              <a:t>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Tree>
    <p:extLst>
      <p:ext uri="{BB962C8B-B14F-4D97-AF65-F5344CB8AC3E}">
        <p14:creationId xmlns:p14="http://schemas.microsoft.com/office/powerpoint/2010/main" val="23511656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272" y="773545"/>
            <a:ext cx="8220363" cy="5488709"/>
          </a:xfrm>
        </p:spPr>
        <p:txBody>
          <a:bodyPr>
            <a:normAutofit lnSpcReduction="10000"/>
          </a:bodyPr>
          <a:lstStyle/>
          <a:p>
            <a:pPr lvl="1" algn="just">
              <a:buNone/>
              <a:defRPr/>
            </a:pPr>
            <a:r>
              <a:rPr lang="zh-CN" altLang="en-US" sz="2600" dirty="0">
                <a:solidFill>
                  <a:srgbClr val="33CC33"/>
                </a:solidFill>
                <a:latin typeface="Arial Narrow" pitchFamily="34" charset="0"/>
                <a:ea typeface="黑体" pitchFamily="2" charset="-122"/>
              </a:rPr>
              <a:t>算法的扩展</a:t>
            </a:r>
            <a:endParaRPr lang="en-US" altLang="zh-CN" sz="2600" dirty="0">
              <a:solidFill>
                <a:srgbClr val="33CC33"/>
              </a:solidFill>
              <a:latin typeface="Arial Narrow" pitchFamily="34" charset="0"/>
              <a:ea typeface="黑体" pitchFamily="2" charset="-122"/>
            </a:endParaRPr>
          </a:p>
          <a:p>
            <a:pPr lvl="2" algn="just">
              <a:defRPr/>
            </a:pPr>
            <a:r>
              <a:rPr lang="zh-CN" altLang="en-US" sz="2400" dirty="0">
                <a:latin typeface="Arial Narrow" pitchFamily="34" charset="0"/>
                <a:ea typeface="黑体" pitchFamily="2" charset="-122"/>
              </a:rPr>
              <a:t>同现定义 </a:t>
            </a:r>
            <a:r>
              <a:rPr lang="en-US" altLang="zh-CN" sz="2400" dirty="0">
                <a:latin typeface="Arial Narrow" pitchFamily="34" charset="0"/>
                <a:ea typeface="黑体" pitchFamily="2" charset="-122"/>
              </a:rPr>
              <a:t>Neighbors(w)</a:t>
            </a:r>
            <a:r>
              <a:rPr lang="zh-CN" altLang="en-US" sz="2400" dirty="0">
                <a:latin typeface="Arial Narrow" pitchFamily="34" charset="0"/>
                <a:ea typeface="黑体" pitchFamily="2" charset="-122"/>
              </a:rPr>
              <a:t>为其他形式时该怎么实现</a:t>
            </a:r>
            <a:endParaRPr lang="en-US" altLang="zh-CN" sz="2400" dirty="0">
              <a:latin typeface="Arial Narrow" pitchFamily="34" charset="0"/>
              <a:ea typeface="黑体" pitchFamily="2" charset="-122"/>
            </a:endParaRPr>
          </a:p>
          <a:p>
            <a:pPr lvl="3" algn="just">
              <a:buNone/>
              <a:defRPr/>
            </a:pPr>
            <a:r>
              <a:rPr lang="zh-CN" altLang="en-US" sz="2400" dirty="0">
                <a:latin typeface="Arial Narrow" pitchFamily="34" charset="0"/>
                <a:ea typeface="黑体" pitchFamily="2" charset="-122"/>
              </a:rPr>
              <a:t>根据同现关系的不同，可能需要实现和定制不同的</a:t>
            </a:r>
            <a:r>
              <a:rPr lang="en-US" altLang="zh-CN" sz="2400" dirty="0" err="1">
                <a:latin typeface="Arial Narrow" pitchFamily="34" charset="0"/>
                <a:ea typeface="黑体" pitchFamily="2" charset="-122"/>
              </a:rPr>
              <a:t>FileInputFormat</a:t>
            </a:r>
            <a:r>
              <a:rPr lang="zh-CN" altLang="en-US" sz="2400" dirty="0">
                <a:latin typeface="Arial Narrow" pitchFamily="34" charset="0"/>
                <a:ea typeface="黑体" pitchFamily="2" charset="-122"/>
              </a:rPr>
              <a:t>和</a:t>
            </a:r>
            <a:r>
              <a:rPr lang="en-US" altLang="zh-CN" sz="2400" dirty="0" err="1">
                <a:latin typeface="Arial Narrow" pitchFamily="34" charset="0"/>
                <a:ea typeface="黑体" pitchFamily="2" charset="-122"/>
              </a:rPr>
              <a:t>RecordReader</a:t>
            </a:r>
            <a:r>
              <a:rPr lang="zh-CN" altLang="en-US" sz="2400" dirty="0">
                <a:latin typeface="Arial Narrow" pitchFamily="34" charset="0"/>
                <a:ea typeface="黑体" pitchFamily="2" charset="-122"/>
              </a:rPr>
              <a:t>，</a:t>
            </a:r>
            <a:endParaRPr lang="en-US" altLang="zh-CN" sz="2400" dirty="0">
              <a:latin typeface="Arial Narrow" pitchFamily="34" charset="0"/>
              <a:ea typeface="黑体" pitchFamily="2" charset="-122"/>
            </a:endParaRPr>
          </a:p>
          <a:p>
            <a:pPr lvl="3" algn="just">
              <a:buNone/>
              <a:defRPr/>
            </a:pPr>
            <a:r>
              <a:rPr lang="zh-CN" altLang="en-US" sz="2400" dirty="0">
                <a:latin typeface="Arial Narrow" pitchFamily="34" charset="0"/>
                <a:ea typeface="黑体" pitchFamily="2" charset="-122"/>
              </a:rPr>
              <a:t>如同现关系为一个英文句子，则需要实现以一个英文句子为单位的</a:t>
            </a:r>
            <a:r>
              <a:rPr lang="en-US" altLang="zh-CN" sz="2400" dirty="0" err="1">
                <a:latin typeface="Arial Narrow" pitchFamily="34" charset="0"/>
                <a:ea typeface="黑体" pitchFamily="2" charset="-122"/>
              </a:rPr>
              <a:t>FileInputFormat</a:t>
            </a:r>
            <a:r>
              <a:rPr lang="zh-CN" altLang="en-US" sz="2400" dirty="0">
                <a:latin typeface="Arial Narrow" pitchFamily="34" charset="0"/>
                <a:ea typeface="黑体" pitchFamily="2" charset="-122"/>
              </a:rPr>
              <a:t>和</a:t>
            </a:r>
            <a:r>
              <a:rPr lang="en-US" altLang="zh-CN" sz="2400" dirty="0" err="1">
                <a:latin typeface="Arial Narrow" pitchFamily="34" charset="0"/>
                <a:ea typeface="黑体" pitchFamily="2" charset="-122"/>
              </a:rPr>
              <a:t>RecordReader</a:t>
            </a:r>
            <a:endParaRPr lang="en-US" altLang="zh-CN" sz="2400" dirty="0">
              <a:latin typeface="Arial Narrow" pitchFamily="34" charset="0"/>
              <a:ea typeface="黑体" pitchFamily="2" charset="-122"/>
            </a:endParaRPr>
          </a:p>
          <a:p>
            <a:pPr lvl="3" algn="just">
              <a:buNone/>
              <a:defRPr/>
            </a:pPr>
            <a:r>
              <a:rPr lang="zh-CN" altLang="en-US" sz="2400" dirty="0">
                <a:latin typeface="Arial Narrow" pitchFamily="34" charset="0"/>
                <a:ea typeface="黑体" pitchFamily="2" charset="-122"/>
              </a:rPr>
              <a:t>如同现关系为一个段落，则需要实现以一个段落为单位的</a:t>
            </a:r>
            <a:r>
              <a:rPr lang="en-US" altLang="zh-CN" sz="2400" dirty="0" err="1">
                <a:latin typeface="Arial Narrow" pitchFamily="34" charset="0"/>
                <a:ea typeface="黑体" pitchFamily="2" charset="-122"/>
              </a:rPr>
              <a:t>FileInputFormat</a:t>
            </a:r>
            <a:r>
              <a:rPr lang="zh-CN" altLang="en-US" sz="2400" dirty="0">
                <a:latin typeface="Arial Narrow" pitchFamily="34" charset="0"/>
                <a:ea typeface="黑体" pitchFamily="2" charset="-122"/>
              </a:rPr>
              <a:t>和</a:t>
            </a:r>
            <a:r>
              <a:rPr lang="en-US" altLang="zh-CN" sz="2400" dirty="0" err="1">
                <a:latin typeface="Arial Narrow" pitchFamily="34" charset="0"/>
                <a:ea typeface="黑体" pitchFamily="2" charset="-122"/>
              </a:rPr>
              <a:t>RecordReader</a:t>
            </a:r>
            <a:endParaRPr lang="en-US" altLang="zh-CN" sz="2400" dirty="0">
              <a:latin typeface="Arial Narrow" pitchFamily="34" charset="0"/>
              <a:ea typeface="黑体" pitchFamily="2" charset="-122"/>
            </a:endParaRPr>
          </a:p>
          <a:p>
            <a:pPr lvl="2" algn="just">
              <a:defRPr/>
            </a:pPr>
            <a:r>
              <a:rPr lang="zh-CN" altLang="en-US" sz="2400" dirty="0">
                <a:latin typeface="Arial Narrow" pitchFamily="34" charset="0"/>
                <a:ea typeface="黑体" pitchFamily="2" charset="-122"/>
              </a:rPr>
              <a:t>同现关系可扩展为从大量观察数据中进行任意离散关联事件的分析和数据挖掘</a:t>
            </a:r>
            <a:endParaRPr lang="en-US" altLang="zh-CN" sz="2400" dirty="0">
              <a:latin typeface="Arial Narrow" pitchFamily="34" charset="0"/>
              <a:ea typeface="黑体" pitchFamily="2" charset="-122"/>
            </a:endParaRPr>
          </a:p>
          <a:p>
            <a:pPr lvl="2" algn="just">
              <a:defRPr/>
            </a:pPr>
            <a:r>
              <a:rPr lang="zh-CN" altLang="en-US" sz="2400" dirty="0">
                <a:latin typeface="Arial Narrow" pitchFamily="34" charset="0"/>
                <a:ea typeface="黑体" pitchFamily="2" charset="-122"/>
              </a:rPr>
              <a:t>类似应用问题</a:t>
            </a:r>
            <a:endParaRPr lang="en-US" altLang="zh-CN" sz="2400" dirty="0">
              <a:latin typeface="Arial Narrow" pitchFamily="34" charset="0"/>
              <a:ea typeface="黑体" pitchFamily="2" charset="-122"/>
            </a:endParaRPr>
          </a:p>
          <a:p>
            <a:pPr lvl="3" algn="just">
              <a:defRPr/>
            </a:pPr>
            <a:r>
              <a:rPr lang="zh-CN" altLang="en-US" sz="2400" dirty="0">
                <a:latin typeface="Arial Narrow" pitchFamily="34" charset="0"/>
                <a:ea typeface="黑体" pitchFamily="2" charset="-122"/>
              </a:rPr>
              <a:t>零售商通过分析大量的交易记录，识别出关联的商品购买行为（如：“啤酒和纸尿裤”的故事）</a:t>
            </a:r>
            <a:endParaRPr lang="en-US" altLang="zh-CN" sz="2400" dirty="0">
              <a:latin typeface="Arial Narrow" pitchFamily="34" charset="0"/>
              <a:ea typeface="黑体" pitchFamily="2" charset="-122"/>
            </a:endParaRPr>
          </a:p>
          <a:p>
            <a:pPr lvl="3" algn="just">
              <a:defRPr/>
            </a:pPr>
            <a:r>
              <a:rPr lang="zh-CN" altLang="en-US" sz="2400" dirty="0">
                <a:latin typeface="Arial Narrow" pitchFamily="34" charset="0"/>
                <a:ea typeface="黑体" pitchFamily="2" charset="-122"/>
              </a:rPr>
              <a:t>从生物医学文献中自动挖掘基因交互作用关系</a:t>
            </a:r>
            <a:endParaRPr lang="en-US" altLang="zh-CN" sz="2400" dirty="0">
              <a:latin typeface="Arial Narrow" pitchFamily="34" charset="0"/>
              <a:ea typeface="黑体" pitchFamily="2" charset="-122"/>
            </a:endParaRPr>
          </a:p>
          <a:p>
            <a:pPr lvl="2" algn="just">
              <a:buNone/>
              <a:defRPr/>
            </a:pPr>
            <a:endParaRPr lang="zh-CN" altLang="en-US" dirty="0">
              <a:latin typeface="Arial Narrow" pitchFamily="34" charset="0"/>
              <a:ea typeface="黑体" pitchFamily="2" charset="-122"/>
            </a:endParaRPr>
          </a:p>
        </p:txBody>
      </p:sp>
      <p:sp>
        <p:nvSpPr>
          <p:cNvPr id="5" name="Title 1"/>
          <p:cNvSpPr txBox="1">
            <a:spLocks/>
          </p:cNvSpPr>
          <p:nvPr/>
        </p:nvSpPr>
        <p:spPr>
          <a:xfrm>
            <a:off x="910489" y="172917"/>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zh-CN" altLang="en-US" sz="2400" b="1" spc="50" dirty="0">
                <a:ln w="11430"/>
                <a:solidFill>
                  <a:srgbClr val="FF0000"/>
                </a:solidFill>
                <a:effectLst>
                  <a:outerShdw blurRad="76200" dist="50800" dir="5400000" algn="tl" rotWithShape="0">
                    <a:srgbClr val="000000">
                      <a:alpha val="65000"/>
                    </a:srgbClr>
                  </a:outerShdw>
                </a:effectLst>
                <a:latin typeface="黑体" pitchFamily="49" charset="-122"/>
                <a:ea typeface="黑体" pitchFamily="49" charset="-122"/>
                <a:cs typeface="+mj-cs"/>
              </a:rPr>
              <a:t>构建单词同现矩阵</a:t>
            </a:r>
            <a:r>
              <a:rPr kumimoji="0" lang="zh-CN" altLang="en-US"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rPr>
              <a:t>算法</a:t>
            </a:r>
            <a:endParaRPr kumimoji="0" lang="en-US" altLang="zh-CN" sz="24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黑体" pitchFamily="49" charset="-122"/>
              <a:ea typeface="黑体" pitchFamily="49" charset="-122"/>
              <a:cs typeface="+mj-cs"/>
            </a:endParaRPr>
          </a:p>
        </p:txBody>
      </p:sp>
    </p:spTree>
    <p:extLst>
      <p:ext uri="{BB962C8B-B14F-4D97-AF65-F5344CB8AC3E}">
        <p14:creationId xmlns:p14="http://schemas.microsoft.com/office/powerpoint/2010/main" val="42645186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61948" y="349228"/>
            <a:ext cx="8162952" cy="857256"/>
          </a:xfrm>
        </p:spPr>
        <p:txBody>
          <a:bodyPr>
            <a:normAutofit/>
          </a:bodyPr>
          <a:lstStyle/>
          <a:p>
            <a:pPr eaLnBrk="1" fontAlgn="auto" hangingPunct="1">
              <a:spcAft>
                <a:spcPts val="0"/>
              </a:spcAft>
              <a:defRPr/>
            </a:pPr>
            <a:r>
              <a:rPr lang="zh-CN" altLang="en-US" b="1">
                <a:solidFill>
                  <a:srgbClr val="0066FF"/>
                </a:solidFill>
                <a:effectLst>
                  <a:glow rad="139700">
                    <a:schemeClr val="accent3">
                      <a:satMod val="175000"/>
                      <a:alpha val="40000"/>
                    </a:schemeClr>
                  </a:glow>
                  <a:innerShdw blurRad="63500" dist="50800" dir="2700000">
                    <a:prstClr val="black">
                      <a:alpha val="50000"/>
                    </a:prstClr>
                  </a:innerShdw>
                </a:effectLst>
                <a:latin typeface="Arial Narrow" pitchFamily="34" charset="0"/>
                <a:ea typeface="黑体" pitchFamily="2" charset="-122"/>
                <a:cs typeface="+mj-cs"/>
              </a:rPr>
              <a:t>基于</a:t>
            </a:r>
            <a:r>
              <a:rPr lang="en-US" altLang="zh-CN" b="1" dirty="0">
                <a:solidFill>
                  <a:srgbClr val="0066FF"/>
                </a:solidFill>
                <a:effectLst>
                  <a:glow rad="139700">
                    <a:schemeClr val="accent3">
                      <a:satMod val="175000"/>
                      <a:alpha val="40000"/>
                    </a:schemeClr>
                  </a:glow>
                  <a:innerShdw blurRad="63500" dist="50800" dir="2700000">
                    <a:prstClr val="black">
                      <a:alpha val="50000"/>
                    </a:prstClr>
                  </a:innerShdw>
                </a:effectLst>
                <a:latin typeface="Arial Narrow" pitchFamily="34" charset="0"/>
                <a:ea typeface="黑体" pitchFamily="2" charset="-122"/>
                <a:cs typeface="+mj-cs"/>
              </a:rPr>
              <a:t>MapReduce</a:t>
            </a:r>
            <a:r>
              <a:rPr lang="zh-CN" altLang="en-US" b="1" dirty="0">
                <a:solidFill>
                  <a:srgbClr val="0066FF"/>
                </a:solidFill>
                <a:effectLst>
                  <a:glow rad="139700">
                    <a:schemeClr val="accent3">
                      <a:satMod val="175000"/>
                      <a:alpha val="40000"/>
                    </a:schemeClr>
                  </a:glow>
                  <a:innerShdw blurRad="63500" dist="50800" dir="2700000">
                    <a:prstClr val="black">
                      <a:alpha val="50000"/>
                    </a:prstClr>
                  </a:innerShdw>
                </a:effectLst>
                <a:latin typeface="Arial Narrow" pitchFamily="34" charset="0"/>
                <a:ea typeface="黑体" pitchFamily="2" charset="-122"/>
                <a:cs typeface="+mj-cs"/>
              </a:rPr>
              <a:t>的频繁项集挖掘算法</a:t>
            </a:r>
            <a:endParaRPr lang="zh-CN" altLang="en-US" dirty="0">
              <a:solidFill>
                <a:srgbClr val="0066FF"/>
              </a:solidFill>
              <a:cs typeface="+mj-cs"/>
            </a:endParaRPr>
          </a:p>
        </p:txBody>
      </p:sp>
      <p:sp>
        <p:nvSpPr>
          <p:cNvPr id="3" name="内容占位符 2"/>
          <p:cNvSpPr>
            <a:spLocks noGrp="1"/>
          </p:cNvSpPr>
          <p:nvPr>
            <p:ph sz="quarter" idx="1"/>
          </p:nvPr>
        </p:nvSpPr>
        <p:spPr>
          <a:xfrm>
            <a:off x="785813" y="1500188"/>
            <a:ext cx="8001000" cy="4572000"/>
          </a:xfrm>
        </p:spPr>
        <p:txBody>
          <a:bodyPr>
            <a:normAutofit/>
          </a:bodyPr>
          <a:lstStyle/>
          <a:p>
            <a:pPr marL="274320" indent="-274320" algn="just" eaLnBrk="1" fontAlgn="auto" hangingPunct="1">
              <a:lnSpc>
                <a:spcPct val="120000"/>
              </a:lnSpc>
              <a:spcBef>
                <a:spcPts val="580"/>
              </a:spcBef>
              <a:spcAft>
                <a:spcPts val="1800"/>
              </a:spcAft>
              <a:buFont typeface="Wingdings 2"/>
              <a:buNone/>
              <a:defRPr/>
            </a:pPr>
            <a:r>
              <a:rPr lang="en-US" altLang="zh-CN" sz="3200" dirty="0">
                <a:solidFill>
                  <a:srgbClr val="C00000"/>
                </a:solidFill>
                <a:latin typeface="Arial Narrow" pitchFamily="34" charset="0"/>
                <a:ea typeface="黑体" pitchFamily="2" charset="-122"/>
              </a:rPr>
              <a:t>1.</a:t>
            </a:r>
            <a:r>
              <a:rPr lang="zh-CN" altLang="en-US" sz="3200" dirty="0">
                <a:solidFill>
                  <a:srgbClr val="C00000"/>
                </a:solidFill>
                <a:latin typeface="Arial Narrow" pitchFamily="34" charset="0"/>
                <a:ea typeface="黑体" pitchFamily="2" charset="-122"/>
              </a:rPr>
              <a:t>频繁项集挖掘问题概述</a:t>
            </a:r>
            <a:endParaRPr lang="en-US" altLang="zh-CN" sz="3200" dirty="0">
              <a:solidFill>
                <a:srgbClr val="C00000"/>
              </a:solidFill>
              <a:latin typeface="Arial Narrow" pitchFamily="34" charset="0"/>
              <a:ea typeface="黑体" pitchFamily="2" charset="-122"/>
            </a:endParaRPr>
          </a:p>
          <a:p>
            <a:pPr marL="274320" indent="-274320" algn="just" eaLnBrk="1" fontAlgn="auto" hangingPunct="1">
              <a:spcBef>
                <a:spcPts val="580"/>
              </a:spcBef>
              <a:spcAft>
                <a:spcPts val="1800"/>
              </a:spcAft>
              <a:buFont typeface="Wingdings 2"/>
              <a:buNone/>
              <a:defRPr/>
            </a:pPr>
            <a:r>
              <a:rPr lang="en-US" altLang="zh-CN" sz="3200" dirty="0">
                <a:solidFill>
                  <a:srgbClr val="C00000"/>
                </a:solidFill>
                <a:latin typeface="Arial Narrow" pitchFamily="34" charset="0"/>
                <a:ea typeface="黑体" pitchFamily="2" charset="-122"/>
              </a:rPr>
              <a:t>2. </a:t>
            </a:r>
            <a:r>
              <a:rPr lang="zh-CN" altLang="en-US" sz="3200" dirty="0">
                <a:solidFill>
                  <a:srgbClr val="C00000"/>
                </a:solidFill>
                <a:latin typeface="Arial Narrow" pitchFamily="34" charset="0"/>
                <a:ea typeface="黑体" pitchFamily="2" charset="-122"/>
              </a:rPr>
              <a:t>现有算法概述</a:t>
            </a:r>
            <a:endParaRPr lang="en-US" altLang="zh-CN" sz="3200" dirty="0">
              <a:solidFill>
                <a:srgbClr val="C00000"/>
              </a:solidFill>
              <a:latin typeface="Arial Narrow" pitchFamily="34" charset="0"/>
              <a:ea typeface="黑体" pitchFamily="2" charset="-122"/>
            </a:endParaRPr>
          </a:p>
          <a:p>
            <a:pPr marL="274320" indent="-274320" algn="just" eaLnBrk="1" fontAlgn="auto" hangingPunct="1">
              <a:spcBef>
                <a:spcPts val="580"/>
              </a:spcBef>
              <a:spcAft>
                <a:spcPts val="1800"/>
              </a:spcAft>
              <a:buFont typeface="Wingdings 2"/>
              <a:buNone/>
              <a:defRPr/>
            </a:pPr>
            <a:r>
              <a:rPr lang="en-US" altLang="zh-CN" sz="3200" dirty="0">
                <a:solidFill>
                  <a:srgbClr val="C00000"/>
                </a:solidFill>
                <a:latin typeface="Arial Narrow" pitchFamily="34" charset="0"/>
                <a:ea typeface="黑体" pitchFamily="2" charset="-122"/>
              </a:rPr>
              <a:t>3. </a:t>
            </a:r>
            <a:r>
              <a:rPr lang="zh-CN" altLang="en-US" sz="3200" dirty="0">
                <a:solidFill>
                  <a:srgbClr val="C00000"/>
                </a:solidFill>
                <a:latin typeface="Arial Narrow" pitchFamily="34" charset="0"/>
                <a:ea typeface="黑体" pitchFamily="2" charset="-122"/>
              </a:rPr>
              <a:t>基于</a:t>
            </a:r>
            <a:r>
              <a:rPr lang="en-US" altLang="zh-CN" sz="3200" dirty="0">
                <a:solidFill>
                  <a:srgbClr val="C00000"/>
                </a:solidFill>
                <a:latin typeface="Arial Narrow" pitchFamily="34" charset="0"/>
                <a:ea typeface="黑体" pitchFamily="2" charset="-122"/>
              </a:rPr>
              <a:t>MapReduce</a:t>
            </a:r>
            <a:r>
              <a:rPr lang="zh-CN" altLang="en-US" sz="3200" dirty="0">
                <a:solidFill>
                  <a:srgbClr val="C00000"/>
                </a:solidFill>
                <a:latin typeface="Arial Narrow" pitchFamily="34" charset="0"/>
                <a:ea typeface="黑体" pitchFamily="2" charset="-122"/>
              </a:rPr>
              <a:t>的并行化算法</a:t>
            </a:r>
            <a:endParaRPr lang="en-US" altLang="zh-CN" sz="3200" dirty="0">
              <a:solidFill>
                <a:srgbClr val="C00000"/>
              </a:solidFill>
              <a:latin typeface="Arial Narrow" pitchFamily="34" charset="0"/>
              <a:ea typeface="黑体" pitchFamily="2" charset="-122"/>
            </a:endParaRPr>
          </a:p>
          <a:p>
            <a:pPr marL="274320" indent="-274320" algn="just" eaLnBrk="1" fontAlgn="auto" hangingPunct="1">
              <a:spcBef>
                <a:spcPts val="580"/>
              </a:spcBef>
              <a:spcAft>
                <a:spcPts val="1800"/>
              </a:spcAft>
              <a:buFont typeface="Wingdings 2"/>
              <a:buNone/>
              <a:defRPr/>
            </a:pPr>
            <a:r>
              <a:rPr lang="en-US" altLang="zh-CN" sz="3200" dirty="0">
                <a:solidFill>
                  <a:srgbClr val="C00000"/>
                </a:solidFill>
                <a:latin typeface="Arial Narrow" pitchFamily="34" charset="0"/>
                <a:ea typeface="黑体" pitchFamily="2" charset="-122"/>
              </a:rPr>
              <a:t>4. </a:t>
            </a:r>
            <a:r>
              <a:rPr lang="zh-CN" altLang="en-US" sz="3200" dirty="0">
                <a:solidFill>
                  <a:srgbClr val="C00000"/>
                </a:solidFill>
                <a:latin typeface="Arial Narrow" pitchFamily="34" charset="0"/>
                <a:ea typeface="黑体" pitchFamily="2" charset="-122"/>
              </a:rPr>
              <a:t>并行化算法实验结果</a:t>
            </a:r>
            <a:endParaRPr lang="en-US" altLang="zh-CN" sz="3200" dirty="0">
              <a:solidFill>
                <a:srgbClr val="C00000"/>
              </a:solidFill>
              <a:latin typeface="Arial Narrow" pitchFamily="34" charset="0"/>
              <a:ea typeface="黑体" pitchFamily="2" charset="-122"/>
            </a:endParaRPr>
          </a:p>
          <a:p>
            <a:pPr marL="514350" indent="-514350" algn="just" eaLnBrk="1" fontAlgn="auto" hangingPunct="1">
              <a:spcBef>
                <a:spcPts val="580"/>
              </a:spcBef>
              <a:spcAft>
                <a:spcPts val="0"/>
              </a:spcAft>
              <a:buFont typeface="Wingdings 2"/>
              <a:buNone/>
              <a:defRPr/>
            </a:pPr>
            <a:endParaRPr lang="en-US" altLang="zh-CN" sz="3200" dirty="0">
              <a:solidFill>
                <a:srgbClr val="C00000"/>
              </a:solidFill>
              <a:latin typeface="Arial Narrow" pitchFamily="34" charset="0"/>
            </a:endParaRPr>
          </a:p>
        </p:txBody>
      </p:sp>
    </p:spTree>
    <p:extLst>
      <p:ext uri="{BB962C8B-B14F-4D97-AF65-F5344CB8AC3E}">
        <p14:creationId xmlns:p14="http://schemas.microsoft.com/office/powerpoint/2010/main" val="5626796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内容占位符 2"/>
          <p:cNvSpPr>
            <a:spLocks noGrp="1"/>
          </p:cNvSpPr>
          <p:nvPr>
            <p:ph idx="1"/>
          </p:nvPr>
        </p:nvSpPr>
        <p:spPr>
          <a:xfrm>
            <a:off x="298450" y="850900"/>
            <a:ext cx="8578850" cy="4525963"/>
          </a:xfrm>
        </p:spPr>
        <p:txBody>
          <a:bodyPr/>
          <a:lstStyle/>
          <a:p>
            <a:pPr algn="just" eaLnBrk="1" hangingPunct="1">
              <a:buFont typeface="Wingdings 2" pitchFamily="18" charset="2"/>
              <a:buNone/>
            </a:pPr>
            <a:r>
              <a:rPr lang="zh-CN" altLang="en-US" sz="2800" dirty="0">
                <a:solidFill>
                  <a:srgbClr val="00B050"/>
                </a:solidFill>
                <a:latin typeface="Arial" pitchFamily="34" charset="0"/>
                <a:cs typeface="Arial" pitchFamily="34" charset="0"/>
              </a:rPr>
              <a:t>什么是交易（</a:t>
            </a:r>
            <a:r>
              <a:rPr lang="en-US" altLang="zh-CN" sz="2800" dirty="0">
                <a:solidFill>
                  <a:srgbClr val="00B050"/>
                </a:solidFill>
                <a:latin typeface="Arial" pitchFamily="34" charset="0"/>
                <a:cs typeface="Arial" pitchFamily="34" charset="0"/>
              </a:rPr>
              <a:t>transaction</a:t>
            </a:r>
            <a:r>
              <a:rPr lang="zh-CN" altLang="en-US" sz="2800" dirty="0">
                <a:solidFill>
                  <a:srgbClr val="00B050"/>
                </a:solidFill>
                <a:latin typeface="Arial" pitchFamily="34" charset="0"/>
                <a:cs typeface="Arial" pitchFamily="34" charset="0"/>
              </a:rPr>
              <a:t>），什么是项集（</a:t>
            </a:r>
            <a:r>
              <a:rPr lang="en-US" altLang="zh-CN" sz="2800" dirty="0">
                <a:solidFill>
                  <a:srgbClr val="00B050"/>
                </a:solidFill>
                <a:latin typeface="Arial" pitchFamily="34" charset="0"/>
                <a:cs typeface="Arial" pitchFamily="34" charset="0"/>
              </a:rPr>
              <a:t>itemset</a:t>
            </a:r>
            <a:r>
              <a:rPr lang="zh-CN" altLang="en-US" sz="2800" dirty="0">
                <a:solidFill>
                  <a:srgbClr val="00B050"/>
                </a:solidFill>
                <a:latin typeface="Arial" pitchFamily="34" charset="0"/>
                <a:cs typeface="Arial" pitchFamily="34" charset="0"/>
              </a:rPr>
              <a:t>）</a:t>
            </a:r>
            <a:r>
              <a:rPr lang="en-US" altLang="zh-CN" sz="2800" dirty="0">
                <a:solidFill>
                  <a:srgbClr val="00B050"/>
                </a:solidFill>
                <a:latin typeface="Arial" pitchFamily="34" charset="0"/>
                <a:cs typeface="Arial" pitchFamily="34" charset="0"/>
              </a:rPr>
              <a:t>?</a:t>
            </a:r>
          </a:p>
          <a:p>
            <a:pPr lvl="1" algn="just" eaLnBrk="1" hangingPunct="1">
              <a:buFont typeface="Wingdings" pitchFamily="2" charset="2"/>
              <a:buChar char="Ø"/>
            </a:pPr>
            <a:r>
              <a:rPr lang="zh-CN" altLang="en-US" sz="2000" dirty="0">
                <a:latin typeface="Arial" pitchFamily="34" charset="0"/>
                <a:cs typeface="Arial" pitchFamily="34" charset="0"/>
              </a:rPr>
              <a:t>一个交易包含一个</a:t>
            </a:r>
            <a:r>
              <a:rPr lang="en-US" altLang="zh-CN" sz="2000" dirty="0">
                <a:latin typeface="Arial" pitchFamily="34" charset="0"/>
                <a:cs typeface="Arial" pitchFamily="34" charset="0"/>
              </a:rPr>
              <a:t>id</a:t>
            </a:r>
            <a:r>
              <a:rPr lang="zh-CN" altLang="en-US" sz="2000" dirty="0">
                <a:latin typeface="Arial" pitchFamily="34" charset="0"/>
                <a:cs typeface="Arial" pitchFamily="34" charset="0"/>
              </a:rPr>
              <a:t>以及一组物品</a:t>
            </a:r>
            <a:endParaRPr lang="en-US" altLang="zh-CN" sz="2000" dirty="0">
              <a:latin typeface="Arial" pitchFamily="34" charset="0"/>
              <a:cs typeface="Arial" pitchFamily="34" charset="0"/>
            </a:endParaRPr>
          </a:p>
          <a:p>
            <a:pPr algn="just" eaLnBrk="1" hangingPunct="1"/>
            <a:endParaRPr lang="en-US" altLang="zh-CN" sz="2800" dirty="0">
              <a:latin typeface="Arial" pitchFamily="34" charset="0"/>
              <a:cs typeface="Arial" pitchFamily="34" charset="0"/>
            </a:endParaRPr>
          </a:p>
          <a:p>
            <a:pPr algn="just" eaLnBrk="1" hangingPunct="1"/>
            <a:endParaRPr lang="en-US" altLang="zh-CN" sz="2800" dirty="0">
              <a:latin typeface="Arial" pitchFamily="34" charset="0"/>
              <a:cs typeface="Arial" pitchFamily="34" charset="0"/>
            </a:endParaRPr>
          </a:p>
          <a:p>
            <a:pPr algn="just" eaLnBrk="1" hangingPunct="1"/>
            <a:endParaRPr lang="en-US" altLang="zh-CN" sz="2800" dirty="0">
              <a:latin typeface="Arial" pitchFamily="34" charset="0"/>
              <a:cs typeface="Arial" pitchFamily="34" charset="0"/>
            </a:endParaRPr>
          </a:p>
          <a:p>
            <a:pPr algn="just" eaLnBrk="1" hangingPunct="1"/>
            <a:endParaRPr lang="en-US" altLang="zh-CN" sz="2800" dirty="0">
              <a:latin typeface="Arial" pitchFamily="34" charset="0"/>
              <a:cs typeface="Arial" pitchFamily="34" charset="0"/>
            </a:endParaRPr>
          </a:p>
          <a:p>
            <a:pPr lvl="1" algn="just" eaLnBrk="1" hangingPunct="1">
              <a:buFont typeface="Wingdings" pitchFamily="2" charset="2"/>
              <a:buChar char="Ø"/>
            </a:pPr>
            <a:r>
              <a:rPr lang="zh-CN" altLang="en-US" sz="2000" dirty="0">
                <a:latin typeface="Arial" pitchFamily="34" charset="0"/>
                <a:cs typeface="Arial" pitchFamily="34" charset="0"/>
              </a:rPr>
              <a:t>上图中有</a:t>
            </a:r>
            <a:r>
              <a:rPr lang="en-US" altLang="zh-CN" sz="2000" dirty="0">
                <a:latin typeface="Arial" pitchFamily="34" charset="0"/>
                <a:cs typeface="Arial" pitchFamily="34" charset="0"/>
              </a:rPr>
              <a:t>4</a:t>
            </a:r>
            <a:r>
              <a:rPr lang="zh-CN" altLang="en-US" sz="2000" dirty="0">
                <a:latin typeface="Arial" pitchFamily="34" charset="0"/>
                <a:cs typeface="Arial" pitchFamily="34" charset="0"/>
              </a:rPr>
              <a:t>比交易</a:t>
            </a:r>
            <a:endParaRPr lang="en-US" altLang="zh-CN" sz="2000" dirty="0">
              <a:latin typeface="Arial" pitchFamily="34" charset="0"/>
              <a:cs typeface="Arial" pitchFamily="34" charset="0"/>
            </a:endParaRPr>
          </a:p>
          <a:p>
            <a:pPr lvl="1" algn="just" eaLnBrk="1" hangingPunct="1">
              <a:buFont typeface="Wingdings" pitchFamily="2" charset="2"/>
              <a:buChar char="Ø"/>
            </a:pPr>
            <a:r>
              <a:rPr lang="zh-CN" altLang="en-US" sz="2000" dirty="0">
                <a:latin typeface="Arial" pitchFamily="34" charset="0"/>
                <a:cs typeface="Arial" pitchFamily="34" charset="0"/>
              </a:rPr>
              <a:t>第一个交易</a:t>
            </a:r>
            <a:r>
              <a:rPr lang="en-US" altLang="zh-CN" sz="2000" dirty="0">
                <a:latin typeface="Arial" pitchFamily="34" charset="0"/>
                <a:cs typeface="Arial" pitchFamily="34" charset="0"/>
              </a:rPr>
              <a:t> (T100) </a:t>
            </a:r>
            <a:r>
              <a:rPr lang="zh-CN" altLang="en-US" sz="2000" dirty="0">
                <a:latin typeface="Arial" pitchFamily="34" charset="0"/>
                <a:cs typeface="Arial" pitchFamily="34" charset="0"/>
              </a:rPr>
              <a:t>含有</a:t>
            </a:r>
            <a:r>
              <a:rPr lang="en-US" altLang="zh-CN" sz="2000" dirty="0">
                <a:latin typeface="Arial" pitchFamily="34" charset="0"/>
                <a:cs typeface="Arial" pitchFamily="34" charset="0"/>
              </a:rPr>
              <a:t> 3 </a:t>
            </a:r>
            <a:r>
              <a:rPr lang="zh-CN" altLang="en-US" sz="2000" dirty="0">
                <a:latin typeface="Arial" pitchFamily="34" charset="0"/>
                <a:cs typeface="Arial" pitchFamily="34" charset="0"/>
              </a:rPr>
              <a:t>项物品</a:t>
            </a:r>
            <a:r>
              <a:rPr lang="en-US" altLang="zh-CN" sz="2000" dirty="0">
                <a:latin typeface="Arial" pitchFamily="34" charset="0"/>
                <a:cs typeface="Arial" pitchFamily="34" charset="0"/>
              </a:rPr>
              <a:t>, {I1, I2, I5} </a:t>
            </a:r>
            <a:r>
              <a:rPr lang="zh-CN" altLang="en-US" sz="2000" dirty="0">
                <a:latin typeface="Arial" pitchFamily="34" charset="0"/>
                <a:cs typeface="Arial" pitchFamily="34" charset="0"/>
              </a:rPr>
              <a:t>是一个项集</a:t>
            </a:r>
            <a:endParaRPr lang="en-US" altLang="zh-CN" sz="2000" dirty="0">
              <a:latin typeface="Arial" pitchFamily="34" charset="0"/>
              <a:cs typeface="Arial" pitchFamily="34" charset="0"/>
            </a:endParaRPr>
          </a:p>
          <a:p>
            <a:pPr lvl="1" algn="just" eaLnBrk="1" hangingPunct="1">
              <a:buFont typeface="Wingdings" pitchFamily="2" charset="2"/>
              <a:buChar char="Ø"/>
            </a:pPr>
            <a:r>
              <a:rPr lang="en-US" altLang="zh-CN" sz="2000" dirty="0">
                <a:latin typeface="Arial" pitchFamily="34" charset="0"/>
                <a:cs typeface="Arial" pitchFamily="34" charset="0"/>
              </a:rPr>
              <a:t>{I1, I2, I5} </a:t>
            </a:r>
            <a:r>
              <a:rPr lang="zh-CN" altLang="en-US" sz="2000" dirty="0">
                <a:latin typeface="Arial" pitchFamily="34" charset="0"/>
                <a:cs typeface="Arial" pitchFamily="34" charset="0"/>
              </a:rPr>
              <a:t>的长度</a:t>
            </a:r>
            <a:r>
              <a:rPr lang="en-US" altLang="zh-CN" sz="2000" dirty="0">
                <a:latin typeface="Arial" pitchFamily="34" charset="0"/>
                <a:cs typeface="Arial" pitchFamily="34" charset="0"/>
              </a:rPr>
              <a:t> 3, </a:t>
            </a:r>
            <a:r>
              <a:rPr lang="zh-CN" altLang="en-US" sz="2000" dirty="0">
                <a:latin typeface="Arial" pitchFamily="34" charset="0"/>
                <a:cs typeface="Arial" pitchFamily="34" charset="0"/>
              </a:rPr>
              <a:t>所以他被称为</a:t>
            </a:r>
            <a:r>
              <a:rPr lang="en-US" altLang="zh-CN" sz="2000" dirty="0">
                <a:latin typeface="Arial" pitchFamily="34" charset="0"/>
                <a:cs typeface="Arial" pitchFamily="34" charset="0"/>
              </a:rPr>
              <a:t>3</a:t>
            </a:r>
            <a:r>
              <a:rPr lang="zh-CN" altLang="en-US" sz="2000" dirty="0">
                <a:latin typeface="Arial" pitchFamily="34" charset="0"/>
                <a:cs typeface="Arial" pitchFamily="34" charset="0"/>
              </a:rPr>
              <a:t>项集（</a:t>
            </a:r>
            <a:r>
              <a:rPr lang="en-US" altLang="zh-CN" sz="2000" dirty="0">
                <a:latin typeface="Arial" pitchFamily="34" charset="0"/>
                <a:cs typeface="Arial" pitchFamily="34" charset="0"/>
              </a:rPr>
              <a:t> 3-itemsets</a:t>
            </a:r>
            <a:r>
              <a:rPr lang="zh-CN" altLang="en-US" sz="2000" dirty="0">
                <a:latin typeface="Arial" pitchFamily="34" charset="0"/>
                <a:cs typeface="Arial" pitchFamily="34" charset="0"/>
              </a:rPr>
              <a:t>）</a:t>
            </a:r>
            <a:endParaRPr lang="en-US" altLang="zh-CN" sz="2000" dirty="0">
              <a:latin typeface="Arial" pitchFamily="34" charset="0"/>
              <a:cs typeface="Arial" pitchFamily="34" charset="0"/>
            </a:endParaRPr>
          </a:p>
          <a:p>
            <a:pPr algn="just" eaLnBrk="1" hangingPunct="1"/>
            <a:endParaRPr lang="en-US" altLang="zh-CN" sz="2800" dirty="0">
              <a:latin typeface="Arial" pitchFamily="34" charset="0"/>
              <a:cs typeface="Arial" pitchFamily="34" charset="0"/>
            </a:endParaRPr>
          </a:p>
          <a:p>
            <a:pPr algn="just" eaLnBrk="1" hangingPunct="1"/>
            <a:r>
              <a:rPr lang="zh-CN" altLang="en-US" sz="2400" dirty="0">
                <a:solidFill>
                  <a:srgbClr val="0000FF"/>
                </a:solidFill>
                <a:latin typeface="Arial" pitchFamily="34" charset="0"/>
                <a:cs typeface="Arial" pitchFamily="34" charset="0"/>
              </a:rPr>
              <a:t>一个长度为</a:t>
            </a:r>
            <a:r>
              <a:rPr lang="en-US" altLang="zh-CN" sz="2400" i="1" dirty="0">
                <a:solidFill>
                  <a:srgbClr val="0000FF"/>
                </a:solidFill>
                <a:latin typeface="Arial" pitchFamily="34" charset="0"/>
                <a:cs typeface="Arial" pitchFamily="34" charset="0"/>
              </a:rPr>
              <a:t>k</a:t>
            </a:r>
            <a:r>
              <a:rPr lang="zh-CN" altLang="en-US" sz="2400" i="1" dirty="0">
                <a:solidFill>
                  <a:srgbClr val="0000FF"/>
                </a:solidFill>
                <a:latin typeface="Arial" pitchFamily="34" charset="0"/>
                <a:cs typeface="Arial" pitchFamily="34" charset="0"/>
              </a:rPr>
              <a:t>的项集被称为 </a:t>
            </a:r>
            <a:r>
              <a:rPr lang="en-US" altLang="zh-CN" sz="2400" i="1" dirty="0">
                <a:solidFill>
                  <a:srgbClr val="0000FF"/>
                </a:solidFill>
                <a:latin typeface="Arial" pitchFamily="34" charset="0"/>
                <a:cs typeface="Arial" pitchFamily="34" charset="0"/>
              </a:rPr>
              <a:t>k</a:t>
            </a:r>
            <a:r>
              <a:rPr lang="en-US" altLang="zh-CN" sz="2400" dirty="0">
                <a:solidFill>
                  <a:srgbClr val="0000FF"/>
                </a:solidFill>
                <a:latin typeface="Arial" pitchFamily="34" charset="0"/>
                <a:cs typeface="Arial" pitchFamily="34" charset="0"/>
              </a:rPr>
              <a:t>-itemset</a:t>
            </a:r>
          </a:p>
        </p:txBody>
      </p:sp>
      <p:pic>
        <p:nvPicPr>
          <p:cNvPr id="80899" name="Picture 1"/>
          <p:cNvPicPr>
            <a:picLocks noChangeAspect="1" noChangeArrowheads="1"/>
          </p:cNvPicPr>
          <p:nvPr/>
        </p:nvPicPr>
        <p:blipFill>
          <a:blip r:embed="rId2" cstate="print"/>
          <a:srcRect/>
          <a:stretch>
            <a:fillRect/>
          </a:stretch>
        </p:blipFill>
        <p:spPr bwMode="auto">
          <a:xfrm>
            <a:off x="1263650" y="1831975"/>
            <a:ext cx="2108200" cy="1685925"/>
          </a:xfrm>
          <a:prstGeom prst="rect">
            <a:avLst/>
          </a:prstGeom>
          <a:noFill/>
          <a:ln w="9525">
            <a:noFill/>
            <a:miter lim="800000"/>
            <a:headEnd/>
            <a:tailEnd/>
          </a:ln>
        </p:spPr>
      </p:pic>
      <p:sp>
        <p:nvSpPr>
          <p:cNvPr id="7" name="Title 1"/>
          <p:cNvSpPr>
            <a:spLocks noGrp="1"/>
          </p:cNvSpPr>
          <p:nvPr>
            <p:ph type="title"/>
          </p:nvPr>
        </p:nvSpPr>
        <p:spPr>
          <a:xfrm>
            <a:off x="450820" y="220642"/>
            <a:ext cx="8449718" cy="5867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
        <p:nvSpPr>
          <p:cNvPr id="5" name="Title 1"/>
          <p:cNvSpPr txBox="1">
            <a:spLocks/>
          </p:cNvSpPr>
          <p:nvPr/>
        </p:nvSpPr>
        <p:spPr>
          <a:xfrm>
            <a:off x="298420" y="373042"/>
            <a:ext cx="8449718" cy="586722"/>
          </a:xfrm>
          <a:prstGeom prst="rect">
            <a:avLst/>
          </a:prstGeom>
        </p:spPr>
        <p:txBody>
          <a:bodyPr bIns="91440"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fontAlgn="auto">
              <a:lnSpc>
                <a:spcPct val="120000"/>
              </a:lnSpc>
              <a:spcBef>
                <a:spcPts val="580"/>
              </a:spcBef>
              <a:spcAft>
                <a:spcPts val="600"/>
              </a:spcAft>
              <a:defRPr/>
            </a:pPr>
            <a:r>
              <a:rPr lang="en-US" altLang="zh-CN" sz="3200" dirty="0">
                <a:ln>
                  <a:solidFill>
                    <a:srgbClr val="FF0000"/>
                  </a:solidFill>
                </a:ln>
                <a:solidFill>
                  <a:srgbClr val="C00000"/>
                </a:solidFill>
                <a:latin typeface="黑体" pitchFamily="2" charset="-122"/>
                <a:ea typeface="黑体" pitchFamily="2" charset="-122"/>
                <a:cs typeface="+mj-cs"/>
              </a:rPr>
              <a:t>1.</a:t>
            </a:r>
            <a:r>
              <a:rPr lang="zh-CN" altLang="en-US" sz="3200" dirty="0">
                <a:ln>
                  <a:solidFill>
                    <a:srgbClr val="FF0000"/>
                  </a:solidFill>
                </a:ln>
                <a:solidFill>
                  <a:srgbClr val="C00000"/>
                </a:solidFill>
                <a:latin typeface="黑体" pitchFamily="2" charset="-122"/>
                <a:ea typeface="黑体" pitchFamily="2" charset="-122"/>
                <a:cs typeface="+mj-cs"/>
              </a:rPr>
              <a:t>频繁项集挖掘问题概述</a:t>
            </a:r>
            <a:endParaRPr lang="en-US" altLang="zh-CN" sz="3200" dirty="0">
              <a:ln>
                <a:solidFill>
                  <a:srgbClr val="FF0000"/>
                </a:solidFill>
              </a:ln>
              <a:solidFill>
                <a:srgbClr val="C00000"/>
              </a:solidFill>
              <a:latin typeface="黑体" pitchFamily="2" charset="-122"/>
              <a:ea typeface="黑体" pitchFamily="2" charset="-122"/>
              <a:cs typeface="+mj-cs"/>
            </a:endParaRPr>
          </a:p>
        </p:txBody>
      </p:sp>
    </p:spTree>
    <p:extLst>
      <p:ext uri="{BB962C8B-B14F-4D97-AF65-F5344CB8AC3E}">
        <p14:creationId xmlns:p14="http://schemas.microsoft.com/office/powerpoint/2010/main" val="882891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内容占位符 2"/>
          <p:cNvSpPr>
            <a:spLocks noGrp="1"/>
          </p:cNvSpPr>
          <p:nvPr>
            <p:ph idx="1"/>
          </p:nvPr>
        </p:nvSpPr>
        <p:spPr>
          <a:xfrm>
            <a:off x="215900" y="863600"/>
            <a:ext cx="8928100" cy="5068888"/>
          </a:xfrm>
        </p:spPr>
        <p:txBody>
          <a:bodyPr/>
          <a:lstStyle/>
          <a:p>
            <a:pPr algn="just" eaLnBrk="1" hangingPunct="1">
              <a:buFont typeface="Wingdings 2" pitchFamily="18" charset="2"/>
              <a:buNone/>
            </a:pPr>
            <a:r>
              <a:rPr lang="zh-CN" altLang="en-US" sz="2800" dirty="0">
                <a:solidFill>
                  <a:srgbClr val="00B050"/>
                </a:solidFill>
                <a:latin typeface="Arial" pitchFamily="34" charset="0"/>
                <a:cs typeface="Arial" pitchFamily="34" charset="0"/>
              </a:rPr>
              <a:t>什么是交易（</a:t>
            </a:r>
            <a:r>
              <a:rPr lang="en-US" altLang="zh-CN" sz="2800" dirty="0">
                <a:solidFill>
                  <a:srgbClr val="00B050"/>
                </a:solidFill>
                <a:latin typeface="Arial" pitchFamily="34" charset="0"/>
                <a:cs typeface="Arial" pitchFamily="34" charset="0"/>
              </a:rPr>
              <a:t>transaction</a:t>
            </a:r>
            <a:r>
              <a:rPr lang="zh-CN" altLang="en-US" sz="2800" dirty="0">
                <a:solidFill>
                  <a:srgbClr val="00B050"/>
                </a:solidFill>
                <a:latin typeface="Arial" pitchFamily="34" charset="0"/>
                <a:cs typeface="Arial" pitchFamily="34" charset="0"/>
              </a:rPr>
              <a:t>），什么是项集（</a:t>
            </a:r>
            <a:r>
              <a:rPr lang="en-US" altLang="zh-CN" sz="2800" dirty="0">
                <a:solidFill>
                  <a:srgbClr val="00B050"/>
                </a:solidFill>
                <a:latin typeface="Arial" pitchFamily="34" charset="0"/>
                <a:cs typeface="Arial" pitchFamily="34" charset="0"/>
              </a:rPr>
              <a:t>itemset</a:t>
            </a:r>
            <a:r>
              <a:rPr lang="zh-CN" altLang="en-US" sz="2800" dirty="0">
                <a:solidFill>
                  <a:srgbClr val="00B050"/>
                </a:solidFill>
                <a:latin typeface="Arial" pitchFamily="34" charset="0"/>
                <a:cs typeface="Arial" pitchFamily="34" charset="0"/>
              </a:rPr>
              <a:t>）</a:t>
            </a:r>
            <a:r>
              <a:rPr lang="en-US" altLang="zh-CN" sz="2800" dirty="0">
                <a:solidFill>
                  <a:srgbClr val="00B050"/>
                </a:solidFill>
                <a:latin typeface="Arial" pitchFamily="34" charset="0"/>
                <a:cs typeface="Arial" pitchFamily="34" charset="0"/>
              </a:rPr>
              <a:t>?</a:t>
            </a:r>
          </a:p>
          <a:p>
            <a:pPr algn="just" eaLnBrk="1" hangingPunct="1">
              <a:spcBef>
                <a:spcPct val="0"/>
              </a:spcBef>
            </a:pPr>
            <a:r>
              <a:rPr lang="zh-CN" altLang="en-US" sz="2400" dirty="0">
                <a:solidFill>
                  <a:srgbClr val="0000FF"/>
                </a:solidFill>
                <a:latin typeface="Arial Narrow" pitchFamily="34" charset="0"/>
                <a:cs typeface="Arial" pitchFamily="34" charset="0"/>
              </a:rPr>
              <a:t>假设</a:t>
            </a:r>
            <a:r>
              <a:rPr lang="en-US" altLang="zh-CN" sz="2400" dirty="0">
                <a:solidFill>
                  <a:srgbClr val="0000FF"/>
                </a:solidFill>
                <a:latin typeface="Arial Narrow" pitchFamily="34" charset="0"/>
                <a:cs typeface="Arial" pitchFamily="34" charset="0"/>
              </a:rPr>
              <a:t> </a:t>
            </a:r>
            <a:r>
              <a:rPr lang="en-US" altLang="zh-CN" sz="2400" i="1" dirty="0">
                <a:solidFill>
                  <a:srgbClr val="0000FF"/>
                </a:solidFill>
                <a:latin typeface="Arial Narrow" pitchFamily="34" charset="0"/>
                <a:cs typeface="Arial" pitchFamily="34" charset="0"/>
              </a:rPr>
              <a:t>I</a:t>
            </a:r>
            <a:r>
              <a:rPr lang="en-US" altLang="zh-CN" sz="2400" dirty="0">
                <a:solidFill>
                  <a:srgbClr val="0000FF"/>
                </a:solidFill>
                <a:latin typeface="Arial Narrow" pitchFamily="34" charset="0"/>
                <a:cs typeface="Arial" pitchFamily="34" charset="0"/>
              </a:rPr>
              <a:t> </a:t>
            </a:r>
            <a:r>
              <a:rPr lang="zh-CN" altLang="en-US" sz="2400" dirty="0">
                <a:solidFill>
                  <a:srgbClr val="0000FF"/>
                </a:solidFill>
                <a:latin typeface="Arial Narrow" pitchFamily="34" charset="0"/>
                <a:cs typeface="Arial" pitchFamily="34" charset="0"/>
              </a:rPr>
              <a:t>是一个包含有交易数据库</a:t>
            </a:r>
            <a:r>
              <a:rPr lang="en-US" altLang="zh-CN" sz="2400" dirty="0">
                <a:solidFill>
                  <a:srgbClr val="0000FF"/>
                </a:solidFill>
                <a:latin typeface="Arial Narrow" pitchFamily="34" charset="0"/>
                <a:cs typeface="Arial" pitchFamily="34" charset="0"/>
              </a:rPr>
              <a:t>D</a:t>
            </a:r>
            <a:r>
              <a:rPr lang="zh-CN" altLang="en-US" sz="2400" dirty="0">
                <a:solidFill>
                  <a:srgbClr val="0000FF"/>
                </a:solidFill>
                <a:latin typeface="Arial Narrow" pitchFamily="34" charset="0"/>
                <a:cs typeface="Arial" pitchFamily="34" charset="0"/>
              </a:rPr>
              <a:t>中项的项集</a:t>
            </a:r>
            <a:endParaRPr lang="en-US" altLang="zh-CN" sz="2400" i="1" dirty="0">
              <a:solidFill>
                <a:srgbClr val="0000FF"/>
              </a:solidFill>
              <a:latin typeface="Arial Narrow" pitchFamily="34" charset="0"/>
              <a:cs typeface="Arial" pitchFamily="34" charset="0"/>
            </a:endParaRPr>
          </a:p>
          <a:p>
            <a:pPr lvl="1" algn="just" eaLnBrk="1" hangingPunct="1">
              <a:spcBef>
                <a:spcPct val="0"/>
              </a:spcBef>
              <a:buFont typeface="Wingdings" pitchFamily="2" charset="2"/>
              <a:buChar char="Ø"/>
            </a:pPr>
            <a:r>
              <a:rPr lang="zh-CN" altLang="en-US" sz="2000" dirty="0">
                <a:latin typeface="Arial Narrow" pitchFamily="34" charset="0"/>
                <a:cs typeface="Arial" pitchFamily="34" charset="0"/>
              </a:rPr>
              <a:t>让</a:t>
            </a:r>
            <a:r>
              <a:rPr lang="en-US" altLang="zh-CN" sz="2000" dirty="0">
                <a:latin typeface="Arial Narrow" pitchFamily="34" charset="0"/>
                <a:cs typeface="Arial" pitchFamily="34" charset="0"/>
              </a:rPr>
              <a:t>N</a:t>
            </a:r>
            <a:r>
              <a:rPr lang="zh-CN" altLang="en-US" sz="2000" dirty="0">
                <a:latin typeface="Arial Narrow" pitchFamily="34" charset="0"/>
                <a:cs typeface="Arial" pitchFamily="34" charset="0"/>
              </a:rPr>
              <a:t>表示</a:t>
            </a:r>
            <a:r>
              <a:rPr lang="en-US" altLang="zh-CN" sz="2000" dirty="0">
                <a:latin typeface="Arial Narrow" pitchFamily="34" charset="0"/>
                <a:cs typeface="Arial" pitchFamily="34" charset="0"/>
              </a:rPr>
              <a:t>D</a:t>
            </a:r>
            <a:r>
              <a:rPr lang="zh-CN" altLang="en-US" sz="2000" dirty="0">
                <a:latin typeface="Arial Narrow" pitchFamily="34" charset="0"/>
                <a:cs typeface="Arial" pitchFamily="34" charset="0"/>
              </a:rPr>
              <a:t>中交易的个数</a:t>
            </a:r>
            <a:endParaRPr lang="en-US" altLang="zh-CN" sz="2000" i="1" dirty="0">
              <a:latin typeface="Arial Narrow" pitchFamily="34" charset="0"/>
              <a:cs typeface="Arial" pitchFamily="34" charset="0"/>
            </a:endParaRPr>
          </a:p>
          <a:p>
            <a:pPr lvl="1" algn="just" eaLnBrk="1" hangingPunct="1">
              <a:spcBef>
                <a:spcPct val="0"/>
              </a:spcBef>
              <a:buFont typeface="Wingdings" pitchFamily="2" charset="2"/>
              <a:buChar char="Ø"/>
            </a:pPr>
            <a:r>
              <a:rPr lang="zh-CN" altLang="en-US" sz="2000" dirty="0">
                <a:latin typeface="Arial Narrow" pitchFamily="34" charset="0"/>
                <a:cs typeface="Arial" pitchFamily="34" charset="0"/>
              </a:rPr>
              <a:t>让</a:t>
            </a:r>
            <a:r>
              <a:rPr lang="en-US" altLang="zh-CN" sz="2000" i="1" dirty="0">
                <a:latin typeface="Arial Narrow" pitchFamily="34" charset="0"/>
                <a:cs typeface="Arial" pitchFamily="34" charset="0"/>
              </a:rPr>
              <a:t>M</a:t>
            </a:r>
            <a:r>
              <a:rPr lang="en-US" altLang="zh-CN" sz="2000" dirty="0">
                <a:latin typeface="Arial Narrow" pitchFamily="34" charset="0"/>
                <a:cs typeface="Arial" pitchFamily="34" charset="0"/>
              </a:rPr>
              <a:t> </a:t>
            </a:r>
            <a:r>
              <a:rPr lang="zh-CN" altLang="en-US" sz="2000" dirty="0">
                <a:latin typeface="Arial Narrow" pitchFamily="34" charset="0"/>
                <a:cs typeface="Arial" pitchFamily="34" charset="0"/>
              </a:rPr>
              <a:t>表示</a:t>
            </a:r>
            <a:r>
              <a:rPr lang="en-US" altLang="zh-CN" sz="2000" dirty="0">
                <a:latin typeface="Arial Narrow" pitchFamily="34" charset="0"/>
                <a:cs typeface="Arial" pitchFamily="34" charset="0"/>
              </a:rPr>
              <a:t>D</a:t>
            </a:r>
            <a:r>
              <a:rPr lang="zh-CN" altLang="en-US" sz="2000" dirty="0">
                <a:latin typeface="Arial Narrow" pitchFamily="34" charset="0"/>
                <a:cs typeface="Arial" pitchFamily="34" charset="0"/>
              </a:rPr>
              <a:t>中包含有项集</a:t>
            </a:r>
            <a:r>
              <a:rPr lang="en-US" altLang="zh-CN" sz="2000" dirty="0">
                <a:latin typeface="Arial Narrow" pitchFamily="34" charset="0"/>
                <a:cs typeface="Arial" pitchFamily="34" charset="0"/>
              </a:rPr>
              <a:t>I</a:t>
            </a:r>
            <a:r>
              <a:rPr lang="zh-CN" altLang="en-US" sz="2000" dirty="0">
                <a:latin typeface="Arial Narrow" pitchFamily="34" charset="0"/>
                <a:cs typeface="Arial" pitchFamily="34" charset="0"/>
              </a:rPr>
              <a:t>的交易的个数</a:t>
            </a:r>
            <a:endParaRPr lang="en-US" altLang="zh-CN" sz="2000" i="1" dirty="0">
              <a:latin typeface="Arial Narrow" pitchFamily="34" charset="0"/>
              <a:cs typeface="Arial" pitchFamily="34" charset="0"/>
            </a:endParaRPr>
          </a:p>
          <a:p>
            <a:pPr lvl="1" algn="just" eaLnBrk="1" hangingPunct="1">
              <a:spcBef>
                <a:spcPct val="0"/>
              </a:spcBef>
              <a:buFont typeface="Wingdings" pitchFamily="2" charset="2"/>
              <a:buChar char="Ø"/>
            </a:pPr>
            <a:r>
              <a:rPr lang="en-US" altLang="zh-CN" sz="2000" i="1" dirty="0">
                <a:solidFill>
                  <a:srgbClr val="FF0000"/>
                </a:solidFill>
                <a:latin typeface="Arial Narrow" pitchFamily="34" charset="0"/>
                <a:cs typeface="Arial" pitchFamily="34" charset="0"/>
              </a:rPr>
              <a:t>M  </a:t>
            </a:r>
            <a:r>
              <a:rPr lang="en-US" altLang="zh-CN" sz="2000" b="1" dirty="0">
                <a:solidFill>
                  <a:srgbClr val="FF0000"/>
                </a:solidFill>
                <a:latin typeface="Arial Narrow" pitchFamily="34" charset="0"/>
                <a:cs typeface="Arial" pitchFamily="34" charset="0"/>
              </a:rPr>
              <a:t>/ </a:t>
            </a:r>
            <a:r>
              <a:rPr lang="en-US" altLang="zh-CN" sz="2000" i="1" dirty="0">
                <a:solidFill>
                  <a:srgbClr val="FF0000"/>
                </a:solidFill>
                <a:latin typeface="Arial Narrow" pitchFamily="34" charset="0"/>
                <a:cs typeface="Arial" pitchFamily="34" charset="0"/>
              </a:rPr>
              <a:t>N</a:t>
            </a:r>
            <a:r>
              <a:rPr lang="en-US" altLang="zh-CN" sz="2000" dirty="0">
                <a:latin typeface="Arial Narrow" pitchFamily="34" charset="0"/>
                <a:cs typeface="Arial" pitchFamily="34" charset="0"/>
              </a:rPr>
              <a:t> </a:t>
            </a:r>
            <a:r>
              <a:rPr lang="zh-CN" altLang="en-US" sz="2000" dirty="0">
                <a:latin typeface="Arial Narrow" pitchFamily="34" charset="0"/>
                <a:cs typeface="Arial" pitchFamily="34" charset="0"/>
              </a:rPr>
              <a:t>被称为</a:t>
            </a:r>
            <a:r>
              <a:rPr lang="en-US" altLang="zh-CN" sz="2000" i="1" dirty="0">
                <a:latin typeface="Arial Narrow" pitchFamily="34" charset="0"/>
                <a:cs typeface="Arial" pitchFamily="34" charset="0"/>
              </a:rPr>
              <a:t>I</a:t>
            </a:r>
            <a:r>
              <a:rPr lang="en-US" altLang="zh-CN" sz="2000" dirty="0">
                <a:latin typeface="Arial Narrow" pitchFamily="34" charset="0"/>
                <a:cs typeface="Arial" pitchFamily="34" charset="0"/>
              </a:rPr>
              <a:t> </a:t>
            </a:r>
            <a:r>
              <a:rPr lang="zh-CN" altLang="en-US" sz="2000" dirty="0">
                <a:latin typeface="Arial Narrow" pitchFamily="34" charset="0"/>
                <a:cs typeface="Arial" pitchFamily="34" charset="0"/>
              </a:rPr>
              <a:t>相对于</a:t>
            </a:r>
            <a:r>
              <a:rPr lang="en-US" altLang="zh-CN" sz="2000" dirty="0">
                <a:latin typeface="Arial Narrow" pitchFamily="34" charset="0"/>
                <a:cs typeface="Arial" pitchFamily="34" charset="0"/>
              </a:rPr>
              <a:t> </a:t>
            </a:r>
            <a:r>
              <a:rPr lang="en-US" altLang="zh-CN" sz="2000" i="1" dirty="0">
                <a:latin typeface="Arial Narrow" pitchFamily="34" charset="0"/>
                <a:cs typeface="Arial" pitchFamily="34" charset="0"/>
              </a:rPr>
              <a:t>D</a:t>
            </a:r>
            <a:r>
              <a:rPr lang="zh-CN" altLang="en-US" sz="2000" dirty="0">
                <a:latin typeface="Arial Narrow" pitchFamily="34" charset="0"/>
                <a:cs typeface="Arial" pitchFamily="34" charset="0"/>
              </a:rPr>
              <a:t>的</a:t>
            </a:r>
            <a:r>
              <a:rPr lang="en-US" altLang="zh-CN" sz="2400" i="1" dirty="0">
                <a:solidFill>
                  <a:srgbClr val="FF0000"/>
                </a:solidFill>
                <a:latin typeface="Arial Narrow" pitchFamily="34" charset="0"/>
                <a:cs typeface="Arial" pitchFamily="34" charset="0"/>
              </a:rPr>
              <a:t>support</a:t>
            </a:r>
            <a:r>
              <a:rPr lang="zh-CN" altLang="en-US" i="1" dirty="0">
                <a:solidFill>
                  <a:srgbClr val="FF0000"/>
                </a:solidFill>
                <a:latin typeface="Arial Narrow" pitchFamily="34" charset="0"/>
                <a:cs typeface="Arial" pitchFamily="34" charset="0"/>
              </a:rPr>
              <a:t>，</a:t>
            </a:r>
            <a:r>
              <a:rPr lang="en-US" altLang="zh-CN" i="1" dirty="0">
                <a:solidFill>
                  <a:srgbClr val="FF0000"/>
                </a:solidFill>
                <a:latin typeface="Arial Narrow" pitchFamily="34" charset="0"/>
                <a:cs typeface="Arial" pitchFamily="34" charset="0"/>
              </a:rPr>
              <a:t>sup(I)</a:t>
            </a:r>
            <a:endParaRPr lang="en-US" altLang="zh-CN" dirty="0">
              <a:latin typeface="Arial Narrow" pitchFamily="34" charset="0"/>
              <a:cs typeface="Arial" pitchFamily="34" charset="0"/>
            </a:endParaRPr>
          </a:p>
          <a:p>
            <a:pPr algn="just" eaLnBrk="1" hangingPunct="1">
              <a:spcBef>
                <a:spcPct val="0"/>
              </a:spcBef>
              <a:buFont typeface="Arial" pitchFamily="34" charset="0"/>
              <a:buNone/>
            </a:pPr>
            <a:r>
              <a:rPr lang="en-US" altLang="zh-CN" sz="2400" dirty="0">
                <a:latin typeface="Arial Narrow" pitchFamily="34" charset="0"/>
                <a:cs typeface="Arial" pitchFamily="34" charset="0"/>
              </a:rPr>
              <a:t>                                 </a:t>
            </a:r>
            <a:r>
              <a:rPr lang="en-US" altLang="zh-CN" sz="2000" dirty="0">
                <a:solidFill>
                  <a:srgbClr val="7030A0"/>
                </a:solidFill>
                <a:latin typeface="Arial Narrow" pitchFamily="34" charset="0"/>
                <a:cs typeface="Arial" pitchFamily="34" charset="0"/>
              </a:rPr>
              <a:t>Example</a:t>
            </a:r>
          </a:p>
          <a:p>
            <a:pPr algn="just" eaLnBrk="1" hangingPunct="1">
              <a:spcBef>
                <a:spcPct val="0"/>
              </a:spcBef>
              <a:buFont typeface="Arial" pitchFamily="34" charset="0"/>
              <a:buNone/>
            </a:pPr>
            <a:r>
              <a:rPr lang="en-US" altLang="zh-CN" sz="2000" dirty="0">
                <a:solidFill>
                  <a:srgbClr val="7030A0"/>
                </a:solidFill>
                <a:latin typeface="Arial Narrow" pitchFamily="34" charset="0"/>
                <a:cs typeface="Arial" pitchFamily="34" charset="0"/>
              </a:rPr>
              <a:t>                                           Here, N = 4, let </a:t>
            </a:r>
            <a:r>
              <a:rPr lang="en-US" altLang="zh-CN" sz="2000" i="1" dirty="0">
                <a:solidFill>
                  <a:srgbClr val="7030A0"/>
                </a:solidFill>
                <a:latin typeface="Arial Narrow" pitchFamily="34" charset="0"/>
                <a:cs typeface="Arial" pitchFamily="34" charset="0"/>
              </a:rPr>
              <a:t>I</a:t>
            </a:r>
            <a:r>
              <a:rPr lang="en-US" altLang="zh-CN" sz="2000" dirty="0">
                <a:solidFill>
                  <a:srgbClr val="7030A0"/>
                </a:solidFill>
                <a:latin typeface="Arial Narrow" pitchFamily="34" charset="0"/>
                <a:cs typeface="Arial" pitchFamily="34" charset="0"/>
              </a:rPr>
              <a:t> = {I1, I2}, than M = 2</a:t>
            </a:r>
          </a:p>
          <a:p>
            <a:pPr algn="just" eaLnBrk="1" hangingPunct="1">
              <a:spcBef>
                <a:spcPct val="0"/>
              </a:spcBef>
              <a:buFont typeface="Arial" pitchFamily="34" charset="0"/>
              <a:buNone/>
            </a:pPr>
            <a:r>
              <a:rPr lang="en-US" altLang="zh-CN" sz="2000" dirty="0">
                <a:solidFill>
                  <a:srgbClr val="7030A0"/>
                </a:solidFill>
                <a:latin typeface="Arial Narrow" pitchFamily="34" charset="0"/>
                <a:cs typeface="Arial" pitchFamily="34" charset="0"/>
              </a:rPr>
              <a:t>                                           because </a:t>
            </a:r>
            <a:r>
              <a:rPr lang="en-US" altLang="zh-CN" sz="2000" i="1" dirty="0">
                <a:solidFill>
                  <a:srgbClr val="7030A0"/>
                </a:solidFill>
                <a:latin typeface="Arial Narrow" pitchFamily="34" charset="0"/>
                <a:cs typeface="Arial" pitchFamily="34" charset="0"/>
              </a:rPr>
              <a:t>I</a:t>
            </a:r>
            <a:r>
              <a:rPr lang="en-US" altLang="zh-CN" sz="2000" dirty="0">
                <a:solidFill>
                  <a:srgbClr val="7030A0"/>
                </a:solidFill>
                <a:latin typeface="Arial Narrow" pitchFamily="34" charset="0"/>
                <a:cs typeface="Arial" pitchFamily="34" charset="0"/>
              </a:rPr>
              <a:t> = {I1, I2} is contained in transactions T100 and T400</a:t>
            </a:r>
          </a:p>
          <a:p>
            <a:pPr algn="just" eaLnBrk="1" hangingPunct="1">
              <a:spcBef>
                <a:spcPct val="0"/>
              </a:spcBef>
              <a:buFont typeface="Arial" pitchFamily="34" charset="0"/>
              <a:buNone/>
            </a:pPr>
            <a:r>
              <a:rPr lang="en-US" altLang="zh-CN" sz="2000" dirty="0">
                <a:solidFill>
                  <a:srgbClr val="7030A0"/>
                </a:solidFill>
                <a:latin typeface="Arial Narrow" pitchFamily="34" charset="0"/>
                <a:cs typeface="Arial" pitchFamily="34" charset="0"/>
              </a:rPr>
              <a:t>                                           so the support of </a:t>
            </a:r>
            <a:r>
              <a:rPr lang="en-US" altLang="zh-CN" sz="2000" i="1" dirty="0">
                <a:solidFill>
                  <a:srgbClr val="7030A0"/>
                </a:solidFill>
                <a:latin typeface="Arial Narrow" pitchFamily="34" charset="0"/>
                <a:cs typeface="Arial" pitchFamily="34" charset="0"/>
              </a:rPr>
              <a:t>I</a:t>
            </a:r>
            <a:r>
              <a:rPr lang="en-US" altLang="zh-CN" sz="2000" dirty="0">
                <a:solidFill>
                  <a:srgbClr val="7030A0"/>
                </a:solidFill>
                <a:latin typeface="Arial Narrow" pitchFamily="34" charset="0"/>
                <a:cs typeface="Arial" pitchFamily="34" charset="0"/>
              </a:rPr>
              <a:t> is 0.5 (2/4 = 0.5)</a:t>
            </a:r>
          </a:p>
          <a:p>
            <a:pPr algn="just" eaLnBrk="1" hangingPunct="1">
              <a:spcBef>
                <a:spcPct val="0"/>
              </a:spcBef>
              <a:buFont typeface="Arial" pitchFamily="34" charset="0"/>
              <a:buNone/>
            </a:pPr>
            <a:endParaRPr lang="en-US" altLang="zh-CN" sz="2000" dirty="0">
              <a:latin typeface="Arial Narrow" pitchFamily="34" charset="0"/>
              <a:cs typeface="Arial" pitchFamily="34" charset="0"/>
            </a:endParaRPr>
          </a:p>
          <a:p>
            <a:pPr algn="just" eaLnBrk="1" hangingPunct="1">
              <a:spcBef>
                <a:spcPct val="0"/>
              </a:spcBef>
            </a:pPr>
            <a:r>
              <a:rPr lang="zh-CN" altLang="en-US" sz="2400" i="1" dirty="0">
                <a:solidFill>
                  <a:srgbClr val="0000FF"/>
                </a:solidFill>
                <a:latin typeface="Arial Narrow" pitchFamily="34" charset="0"/>
                <a:cs typeface="Arial" pitchFamily="34" charset="0"/>
              </a:rPr>
              <a:t>如果</a:t>
            </a:r>
            <a:r>
              <a:rPr lang="en-US" altLang="zh-CN" sz="2400" i="1" dirty="0">
                <a:solidFill>
                  <a:srgbClr val="0000FF"/>
                </a:solidFill>
                <a:latin typeface="Arial Narrow" pitchFamily="34" charset="0"/>
                <a:cs typeface="Arial" pitchFamily="34" charset="0"/>
              </a:rPr>
              <a:t>sup</a:t>
            </a:r>
            <a:r>
              <a:rPr lang="en-US" altLang="zh-CN" sz="2400" dirty="0">
                <a:solidFill>
                  <a:srgbClr val="0000FF"/>
                </a:solidFill>
                <a:latin typeface="Arial Narrow" pitchFamily="34" charset="0"/>
                <a:cs typeface="Arial" pitchFamily="34" charset="0"/>
              </a:rPr>
              <a:t>(</a:t>
            </a:r>
            <a:r>
              <a:rPr lang="en-US" altLang="zh-CN" sz="2400" i="1" dirty="0">
                <a:solidFill>
                  <a:srgbClr val="0000FF"/>
                </a:solidFill>
                <a:latin typeface="Arial Narrow" pitchFamily="34" charset="0"/>
                <a:cs typeface="Arial" pitchFamily="34" charset="0"/>
              </a:rPr>
              <a:t>I</a:t>
            </a:r>
            <a:r>
              <a:rPr lang="en-US" altLang="zh-CN" sz="2400" dirty="0">
                <a:solidFill>
                  <a:srgbClr val="0000FF"/>
                </a:solidFill>
                <a:latin typeface="Arial Narrow" pitchFamily="34" charset="0"/>
                <a:cs typeface="Arial" pitchFamily="34" charset="0"/>
              </a:rPr>
              <a:t>) </a:t>
            </a:r>
            <a:r>
              <a:rPr lang="zh-CN" altLang="en-US" sz="2400" dirty="0">
                <a:solidFill>
                  <a:srgbClr val="0000FF"/>
                </a:solidFill>
                <a:latin typeface="Arial Narrow" pitchFamily="34" charset="0"/>
                <a:cs typeface="Arial" pitchFamily="34" charset="0"/>
              </a:rPr>
              <a:t>不小于一个给定的阈值，则称</a:t>
            </a:r>
            <a:r>
              <a:rPr lang="en-US" altLang="zh-CN" sz="2400" i="1" dirty="0">
                <a:solidFill>
                  <a:srgbClr val="0000FF"/>
                </a:solidFill>
                <a:latin typeface="Arial Narrow" pitchFamily="34" charset="0"/>
                <a:cs typeface="Arial" pitchFamily="34" charset="0"/>
              </a:rPr>
              <a:t>I</a:t>
            </a:r>
            <a:r>
              <a:rPr lang="zh-CN" altLang="en-US" sz="2400" dirty="0">
                <a:solidFill>
                  <a:srgbClr val="0000FF"/>
                </a:solidFill>
                <a:latin typeface="Arial Narrow" pitchFamily="34" charset="0"/>
                <a:cs typeface="Arial" pitchFamily="34" charset="0"/>
              </a:rPr>
              <a:t>是一个频繁项集</a:t>
            </a:r>
            <a:endParaRPr lang="en-US" altLang="zh-CN" sz="2400" dirty="0">
              <a:solidFill>
                <a:srgbClr val="0000FF"/>
              </a:solidFill>
              <a:latin typeface="Arial Narrow" pitchFamily="34" charset="0"/>
              <a:cs typeface="Arial" pitchFamily="34" charset="0"/>
            </a:endParaRPr>
          </a:p>
          <a:p>
            <a:pPr algn="just" eaLnBrk="1" hangingPunct="1">
              <a:spcBef>
                <a:spcPct val="0"/>
              </a:spcBef>
            </a:pPr>
            <a:r>
              <a:rPr lang="zh-CN" altLang="en-US" sz="2400" dirty="0">
                <a:solidFill>
                  <a:srgbClr val="FF0000"/>
                </a:solidFill>
                <a:latin typeface="Arial Narrow" pitchFamily="34" charset="0"/>
                <a:cs typeface="Arial" pitchFamily="34" charset="0"/>
              </a:rPr>
              <a:t>频繁项集挖掘的目的</a:t>
            </a:r>
            <a:endParaRPr lang="en-US" altLang="zh-CN" sz="2400" dirty="0">
              <a:solidFill>
                <a:srgbClr val="FF0000"/>
              </a:solidFill>
              <a:latin typeface="Arial Narrow" pitchFamily="34" charset="0"/>
              <a:cs typeface="Arial" pitchFamily="34" charset="0"/>
            </a:endParaRPr>
          </a:p>
          <a:p>
            <a:pPr lvl="1" algn="just" eaLnBrk="1" hangingPunct="1">
              <a:spcBef>
                <a:spcPct val="0"/>
              </a:spcBef>
              <a:buFont typeface="Wingdings" pitchFamily="2" charset="2"/>
              <a:buChar char="Ø"/>
            </a:pPr>
            <a:r>
              <a:rPr lang="zh-CN" altLang="en-US" sz="2000" dirty="0">
                <a:latin typeface="Arial Narrow" pitchFamily="34" charset="0"/>
                <a:cs typeface="Arial" pitchFamily="34" charset="0"/>
              </a:rPr>
              <a:t>找到一个交易数据库中所有的</a:t>
            </a:r>
            <a:r>
              <a:rPr lang="en-US" altLang="zh-CN" sz="2000" dirty="0">
                <a:latin typeface="Arial Narrow" pitchFamily="34" charset="0"/>
                <a:cs typeface="Arial" pitchFamily="34" charset="0"/>
              </a:rPr>
              <a:t> </a:t>
            </a:r>
            <a:r>
              <a:rPr lang="en-US" altLang="zh-CN" sz="2000" i="1" dirty="0">
                <a:latin typeface="Arial Narrow" pitchFamily="34" charset="0"/>
                <a:cs typeface="Arial" pitchFamily="34" charset="0"/>
              </a:rPr>
              <a:t>k</a:t>
            </a:r>
            <a:r>
              <a:rPr lang="en-US" altLang="zh-CN" sz="2000" dirty="0">
                <a:latin typeface="Arial Narrow" pitchFamily="34" charset="0"/>
                <a:cs typeface="Arial" pitchFamily="34" charset="0"/>
              </a:rPr>
              <a:t>-</a:t>
            </a:r>
            <a:r>
              <a:rPr lang="en-US" altLang="zh-CN" sz="2000" dirty="0" err="1">
                <a:latin typeface="Arial Narrow" pitchFamily="34" charset="0"/>
                <a:cs typeface="Arial" pitchFamily="34" charset="0"/>
              </a:rPr>
              <a:t>itemsets</a:t>
            </a:r>
            <a:r>
              <a:rPr lang="zh-CN" altLang="en-US" sz="2000" dirty="0">
                <a:latin typeface="Arial Narrow" pitchFamily="34" charset="0"/>
                <a:cs typeface="Arial" pitchFamily="34" charset="0"/>
              </a:rPr>
              <a:t>频繁项集</a:t>
            </a:r>
            <a:r>
              <a:rPr lang="en-US" altLang="zh-CN" sz="2000" dirty="0">
                <a:latin typeface="Arial Narrow" pitchFamily="34" charset="0"/>
                <a:cs typeface="Arial" pitchFamily="34" charset="0"/>
              </a:rPr>
              <a:t>(</a:t>
            </a:r>
            <a:r>
              <a:rPr lang="en-US" altLang="zh-CN" sz="2000" i="1" dirty="0">
                <a:latin typeface="Arial Narrow" pitchFamily="34" charset="0"/>
                <a:cs typeface="Arial" pitchFamily="34" charset="0"/>
              </a:rPr>
              <a:t>k</a:t>
            </a:r>
            <a:r>
              <a:rPr lang="en-US" altLang="zh-CN" sz="2000" dirty="0">
                <a:latin typeface="Arial Narrow" pitchFamily="34" charset="0"/>
                <a:cs typeface="Arial" pitchFamily="34" charset="0"/>
              </a:rPr>
              <a:t> = 1, 2, 3, ....)</a:t>
            </a:r>
            <a:endParaRPr lang="en-US" altLang="zh-CN" dirty="0">
              <a:solidFill>
                <a:srgbClr val="0000FF"/>
              </a:solidFill>
              <a:latin typeface="Arial Narrow" pitchFamily="34" charset="0"/>
              <a:cs typeface="Arial" pitchFamily="34" charset="0"/>
            </a:endParaRPr>
          </a:p>
          <a:p>
            <a:pPr algn="just" eaLnBrk="1" hangingPunct="1"/>
            <a:r>
              <a:rPr lang="zh-CN" altLang="en-US" sz="2000" dirty="0">
                <a:latin typeface="Arial" pitchFamily="34" charset="0"/>
                <a:ea typeface="黑体" pitchFamily="2" charset="-122"/>
                <a:cs typeface="Arial" pitchFamily="34" charset="0"/>
              </a:rPr>
              <a:t>枚举计算的时间复杂度是：</a:t>
            </a:r>
            <a:r>
              <a:rPr lang="en-US" altLang="zh-CN" sz="2000" dirty="0">
                <a:solidFill>
                  <a:srgbClr val="FF0000"/>
                </a:solidFill>
                <a:latin typeface="黑体" pitchFamily="2" charset="-122"/>
                <a:ea typeface="黑体" pitchFamily="2" charset="-122"/>
                <a:cs typeface="Arial" pitchFamily="34" charset="0"/>
              </a:rPr>
              <a:t>O(2</a:t>
            </a:r>
            <a:r>
              <a:rPr lang="en-US" altLang="zh-CN" sz="2000" baseline="30000" dirty="0">
                <a:solidFill>
                  <a:srgbClr val="FF0000"/>
                </a:solidFill>
                <a:latin typeface="黑体" pitchFamily="2" charset="-122"/>
                <a:ea typeface="黑体" pitchFamily="2" charset="-122"/>
                <a:cs typeface="Arial" pitchFamily="34" charset="0"/>
              </a:rPr>
              <a:t>n</a:t>
            </a:r>
            <a:r>
              <a:rPr lang="en-US" altLang="zh-CN" sz="2000" dirty="0">
                <a:solidFill>
                  <a:srgbClr val="FF0000"/>
                </a:solidFill>
                <a:latin typeface="黑体" pitchFamily="2" charset="-122"/>
                <a:ea typeface="黑体" pitchFamily="2" charset="-122"/>
                <a:cs typeface="Arial" pitchFamily="34" charset="0"/>
              </a:rPr>
              <a:t>*N*t)</a:t>
            </a:r>
            <a:r>
              <a:rPr lang="en-US" altLang="zh-CN" sz="2000" dirty="0">
                <a:latin typeface="黑体" pitchFamily="2" charset="-122"/>
                <a:ea typeface="黑体" pitchFamily="2" charset="-122"/>
                <a:cs typeface="Arial" pitchFamily="34" charset="0"/>
              </a:rPr>
              <a:t>, </a:t>
            </a:r>
            <a:r>
              <a:rPr lang="en-US" altLang="zh-CN" sz="2000" dirty="0">
                <a:latin typeface="Arial" pitchFamily="34" charset="0"/>
                <a:ea typeface="黑体" pitchFamily="2" charset="-122"/>
                <a:cs typeface="Arial" pitchFamily="34" charset="0"/>
              </a:rPr>
              <a:t>n</a:t>
            </a:r>
            <a:r>
              <a:rPr lang="zh-CN" altLang="en-US" sz="2000" dirty="0">
                <a:latin typeface="Arial" pitchFamily="34" charset="0"/>
                <a:ea typeface="黑体" pitchFamily="2" charset="-122"/>
                <a:cs typeface="Arial" pitchFamily="34" charset="0"/>
              </a:rPr>
              <a:t>是</a:t>
            </a:r>
            <a:r>
              <a:rPr lang="en-US" altLang="zh-CN" sz="2000" dirty="0">
                <a:latin typeface="Arial" pitchFamily="34" charset="0"/>
                <a:ea typeface="黑体" pitchFamily="2" charset="-122"/>
                <a:cs typeface="Arial" pitchFamily="34" charset="0"/>
              </a:rPr>
              <a:t>Item</a:t>
            </a:r>
            <a:r>
              <a:rPr lang="zh-CN" altLang="en-US" sz="2000" dirty="0">
                <a:latin typeface="Arial" pitchFamily="34" charset="0"/>
                <a:ea typeface="黑体" pitchFamily="2" charset="-122"/>
                <a:cs typeface="Arial" pitchFamily="34" charset="0"/>
              </a:rPr>
              <a:t>的总数，</a:t>
            </a:r>
            <a:r>
              <a:rPr lang="en-US" altLang="zh-CN" sz="2000" dirty="0">
                <a:latin typeface="Arial" pitchFamily="34" charset="0"/>
                <a:ea typeface="黑体" pitchFamily="2" charset="-122"/>
                <a:cs typeface="Arial" pitchFamily="34" charset="0"/>
              </a:rPr>
              <a:t>N</a:t>
            </a:r>
            <a:r>
              <a:rPr lang="zh-CN" altLang="en-US" sz="2000" dirty="0">
                <a:latin typeface="Arial" pitchFamily="34" charset="0"/>
                <a:ea typeface="黑体" pitchFamily="2" charset="-122"/>
                <a:cs typeface="Arial" pitchFamily="34" charset="0"/>
              </a:rPr>
              <a:t>是</a:t>
            </a:r>
            <a:r>
              <a:rPr lang="en-US" altLang="zh-CN" sz="2000" dirty="0">
                <a:latin typeface="Arial" pitchFamily="34" charset="0"/>
                <a:ea typeface="黑体" pitchFamily="2" charset="-122"/>
                <a:cs typeface="Arial" pitchFamily="34" charset="0"/>
              </a:rPr>
              <a:t>Transaction</a:t>
            </a:r>
            <a:r>
              <a:rPr lang="zh-CN" altLang="en-US" sz="2000" dirty="0">
                <a:latin typeface="Arial" pitchFamily="34" charset="0"/>
                <a:ea typeface="黑体" pitchFamily="2" charset="-122"/>
                <a:cs typeface="Arial" pitchFamily="34" charset="0"/>
              </a:rPr>
              <a:t>总数，</a:t>
            </a:r>
            <a:r>
              <a:rPr lang="en-US" altLang="zh-CN" sz="2000" dirty="0">
                <a:latin typeface="Arial" pitchFamily="34" charset="0"/>
                <a:ea typeface="黑体" pitchFamily="2" charset="-122"/>
                <a:cs typeface="Arial" pitchFamily="34" charset="0"/>
              </a:rPr>
              <a:t>t</a:t>
            </a:r>
            <a:r>
              <a:rPr lang="zh-CN" altLang="en-US" sz="2000" dirty="0">
                <a:latin typeface="Arial" pitchFamily="34" charset="0"/>
                <a:ea typeface="黑体" pitchFamily="2" charset="-122"/>
                <a:cs typeface="Arial" pitchFamily="34" charset="0"/>
              </a:rPr>
              <a:t>是每个</a:t>
            </a:r>
            <a:r>
              <a:rPr lang="en-US" altLang="zh-CN" sz="2000" dirty="0">
                <a:latin typeface="Arial" pitchFamily="34" charset="0"/>
                <a:ea typeface="黑体" pitchFamily="2" charset="-122"/>
                <a:cs typeface="Arial" pitchFamily="34" charset="0"/>
              </a:rPr>
              <a:t>Transaction</a:t>
            </a:r>
            <a:r>
              <a:rPr lang="zh-CN" altLang="en-US" sz="2000" dirty="0">
                <a:latin typeface="Arial" pitchFamily="34" charset="0"/>
                <a:ea typeface="黑体" pitchFamily="2" charset="-122"/>
                <a:cs typeface="Arial" pitchFamily="34" charset="0"/>
              </a:rPr>
              <a:t>平均包含的</a:t>
            </a:r>
            <a:r>
              <a:rPr lang="en-US" altLang="zh-CN" sz="2000" dirty="0">
                <a:latin typeface="Arial" pitchFamily="34" charset="0"/>
                <a:ea typeface="黑体" pitchFamily="2" charset="-122"/>
                <a:cs typeface="Arial" pitchFamily="34" charset="0"/>
              </a:rPr>
              <a:t>Item</a:t>
            </a:r>
            <a:r>
              <a:rPr lang="zh-CN" altLang="en-US" sz="2000" dirty="0">
                <a:latin typeface="Arial" pitchFamily="34" charset="0"/>
                <a:ea typeface="黑体" pitchFamily="2" charset="-122"/>
                <a:cs typeface="Arial" pitchFamily="34" charset="0"/>
              </a:rPr>
              <a:t>数</a:t>
            </a:r>
            <a:endParaRPr lang="en-US" altLang="zh-CN" sz="2000" dirty="0">
              <a:latin typeface="Arial" pitchFamily="34" charset="0"/>
              <a:ea typeface="黑体" pitchFamily="2" charset="-122"/>
              <a:cs typeface="Arial" pitchFamily="34" charset="0"/>
            </a:endParaRPr>
          </a:p>
        </p:txBody>
      </p:sp>
      <p:pic>
        <p:nvPicPr>
          <p:cNvPr id="81923" name="Picture 1"/>
          <p:cNvPicPr>
            <a:picLocks noChangeAspect="1" noChangeArrowheads="1"/>
          </p:cNvPicPr>
          <p:nvPr/>
        </p:nvPicPr>
        <p:blipFill>
          <a:blip r:embed="rId2" cstate="print"/>
          <a:srcRect/>
          <a:stretch>
            <a:fillRect/>
          </a:stretch>
        </p:blipFill>
        <p:spPr bwMode="auto">
          <a:xfrm>
            <a:off x="595313" y="2679700"/>
            <a:ext cx="1731962" cy="1384300"/>
          </a:xfrm>
          <a:prstGeom prst="rect">
            <a:avLst/>
          </a:prstGeom>
          <a:noFill/>
          <a:ln w="9525">
            <a:noFill/>
            <a:miter lim="800000"/>
            <a:headEnd/>
            <a:tailEnd/>
          </a:ln>
        </p:spPr>
      </p:pic>
      <p:sp>
        <p:nvSpPr>
          <p:cNvPr id="6" name="Title 1"/>
          <p:cNvSpPr>
            <a:spLocks noGrp="1"/>
          </p:cNvSpPr>
          <p:nvPr>
            <p:ph type="title"/>
          </p:nvPr>
        </p:nvSpPr>
        <p:spPr>
          <a:xfrm>
            <a:off x="450820" y="220642"/>
            <a:ext cx="8449718" cy="5867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zh-CN" altLang="en-US" sz="2400" dirty="0">
                <a:ln>
                  <a:solidFill>
                    <a:srgbClr val="FF0000"/>
                  </a:solidFill>
                </a:ln>
                <a:solidFill>
                  <a:srgbClr val="C00000"/>
                </a:solidFill>
                <a:latin typeface="Arial Narrow" pitchFamily="34" charset="0"/>
                <a:ea typeface="黑体" pitchFamily="2" charset="-122"/>
                <a:cs typeface="+mj-cs"/>
              </a:rPr>
              <a:t>频繁项集挖掘问题概述</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Tree>
    <p:extLst>
      <p:ext uri="{BB962C8B-B14F-4D97-AF65-F5344CB8AC3E}">
        <p14:creationId xmlns:p14="http://schemas.microsoft.com/office/powerpoint/2010/main" val="4113041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内容占位符 2"/>
          <p:cNvSpPr>
            <a:spLocks noGrp="1"/>
          </p:cNvSpPr>
          <p:nvPr>
            <p:ph idx="1"/>
          </p:nvPr>
        </p:nvSpPr>
        <p:spPr>
          <a:xfrm>
            <a:off x="152400" y="1668463"/>
            <a:ext cx="3200400" cy="4643437"/>
          </a:xfrm>
        </p:spPr>
        <p:txBody>
          <a:bodyPr>
            <a:noAutofit/>
          </a:bodyPr>
          <a:lstStyle/>
          <a:p>
            <a:pPr marL="274320" lvl="1" indent="-274320" algn="just" eaLnBrk="1" fontAlgn="auto" hangingPunct="1">
              <a:spcBef>
                <a:spcPts val="580"/>
              </a:spcBef>
              <a:spcAft>
                <a:spcPts val="0"/>
              </a:spcAft>
              <a:buClr>
                <a:schemeClr val="accent1"/>
              </a:buClr>
              <a:buFont typeface="Wingdings 2"/>
              <a:buChar char=""/>
              <a:defRPr/>
            </a:pPr>
            <a:r>
              <a:rPr lang="zh-CN" altLang="en-US" dirty="0">
                <a:solidFill>
                  <a:srgbClr val="0000FF"/>
                </a:solidFill>
                <a:latin typeface="Arial" pitchFamily="34" charset="0"/>
                <a:cs typeface="Arial" pitchFamily="34" charset="0"/>
              </a:rPr>
              <a:t>基本思路</a:t>
            </a:r>
            <a:endParaRPr lang="en-US" altLang="zh-CN" dirty="0">
              <a:solidFill>
                <a:srgbClr val="0000FF"/>
              </a:solidFill>
              <a:latin typeface="Arial" pitchFamily="34" charset="0"/>
              <a:cs typeface="Arial" pitchFamily="34" charset="0"/>
            </a:endParaRPr>
          </a:p>
          <a:p>
            <a:pPr marL="355600" lvl="1" indent="-177800" algn="just" eaLnBrk="1" fontAlgn="auto" hangingPunct="1">
              <a:spcBef>
                <a:spcPts val="370"/>
              </a:spcBef>
              <a:spcAft>
                <a:spcPts val="0"/>
              </a:spcAft>
              <a:buFont typeface="Wingdings" pitchFamily="2" charset="2"/>
              <a:buChar char="Ø"/>
              <a:defRPr/>
            </a:pPr>
            <a:r>
              <a:rPr lang="zh-CN" altLang="en-US" sz="1800" dirty="0">
                <a:latin typeface="Arial Narrow" pitchFamily="34" charset="0"/>
                <a:cs typeface="Arial" pitchFamily="34" charset="0"/>
              </a:rPr>
              <a:t>一个经典的频繁项集挖掘算法</a:t>
            </a:r>
            <a:endParaRPr lang="en-US" altLang="zh-CN" sz="1800" dirty="0">
              <a:latin typeface="Arial Narrow" pitchFamily="34" charset="0"/>
              <a:cs typeface="Arial" pitchFamily="34" charset="0"/>
            </a:endParaRPr>
          </a:p>
          <a:p>
            <a:pPr marL="355600" lvl="1" indent="-177800" algn="just" eaLnBrk="1" fontAlgn="auto" hangingPunct="1">
              <a:spcBef>
                <a:spcPts val="370"/>
              </a:spcBef>
              <a:spcAft>
                <a:spcPts val="0"/>
              </a:spcAft>
              <a:buFont typeface="Wingdings" pitchFamily="2" charset="2"/>
              <a:buChar char="Ø"/>
              <a:defRPr/>
            </a:pPr>
            <a:r>
              <a:rPr lang="zh-CN" altLang="en-US" sz="1800" dirty="0">
                <a:latin typeface="Arial Narrow" pitchFamily="34" charset="0"/>
                <a:cs typeface="Arial" pitchFamily="34" charset="0"/>
              </a:rPr>
              <a:t>需要对数据库进行多次的访问</a:t>
            </a:r>
            <a:endParaRPr lang="en-US" altLang="zh-CN" sz="1800" dirty="0">
              <a:latin typeface="Arial Narrow" pitchFamily="34" charset="0"/>
              <a:cs typeface="Arial" pitchFamily="34" charset="0"/>
            </a:endParaRPr>
          </a:p>
          <a:p>
            <a:pPr marL="355600" lvl="1" indent="-177800" algn="just" eaLnBrk="1" fontAlgn="auto" hangingPunct="1">
              <a:spcBef>
                <a:spcPts val="370"/>
              </a:spcBef>
              <a:spcAft>
                <a:spcPts val="0"/>
              </a:spcAft>
              <a:buFont typeface="Wingdings" pitchFamily="2" charset="2"/>
              <a:buChar char="Ø"/>
              <a:defRPr/>
            </a:pPr>
            <a:r>
              <a:rPr lang="zh-CN" altLang="en-US" sz="1800" dirty="0">
                <a:latin typeface="Arial Narrow" pitchFamily="34" charset="0"/>
                <a:cs typeface="Arial" pitchFamily="34" charset="0"/>
              </a:rPr>
              <a:t>在第一遍访问中，找出所有的频繁</a:t>
            </a:r>
            <a:r>
              <a:rPr lang="en-US" altLang="zh-CN" sz="1800" dirty="0">
                <a:latin typeface="Arial Narrow" pitchFamily="34" charset="0"/>
                <a:cs typeface="Arial" pitchFamily="34" charset="0"/>
              </a:rPr>
              <a:t>1</a:t>
            </a:r>
            <a:r>
              <a:rPr lang="zh-CN" altLang="en-US" sz="1800" dirty="0">
                <a:latin typeface="Arial Narrow" pitchFamily="34" charset="0"/>
                <a:cs typeface="Arial" pitchFamily="34" charset="0"/>
              </a:rPr>
              <a:t>项集</a:t>
            </a:r>
            <a:r>
              <a:rPr lang="en-US" altLang="zh-CN" sz="1800" dirty="0">
                <a:latin typeface="Arial Narrow" pitchFamily="34" charset="0"/>
                <a:cs typeface="Arial" pitchFamily="34" charset="0"/>
              </a:rPr>
              <a:t>(frequent 1-itemsets)</a:t>
            </a:r>
          </a:p>
          <a:p>
            <a:pPr marL="355600" lvl="1" indent="-177800" algn="just" eaLnBrk="1" fontAlgn="auto" hangingPunct="1">
              <a:spcBef>
                <a:spcPts val="370"/>
              </a:spcBef>
              <a:spcAft>
                <a:spcPts val="0"/>
              </a:spcAft>
              <a:buFont typeface="Wingdings" pitchFamily="2" charset="2"/>
              <a:buChar char="Ø"/>
              <a:defRPr/>
            </a:pPr>
            <a:r>
              <a:rPr lang="zh-CN" altLang="en-US" sz="1800" dirty="0">
                <a:latin typeface="Arial Narrow" pitchFamily="34" charset="0"/>
                <a:cs typeface="Arial" pitchFamily="34" charset="0"/>
              </a:rPr>
              <a:t>在后续的访问中</a:t>
            </a:r>
            <a:r>
              <a:rPr lang="en-US" altLang="zh-CN" sz="1800" dirty="0">
                <a:latin typeface="Arial Narrow" pitchFamily="34" charset="0"/>
                <a:cs typeface="Arial" pitchFamily="34" charset="0"/>
              </a:rPr>
              <a:t>,</a:t>
            </a:r>
            <a:r>
              <a:rPr lang="zh-CN" altLang="en-US" sz="1800" dirty="0">
                <a:latin typeface="Arial Narrow" pitchFamily="34" charset="0"/>
                <a:cs typeface="Arial" pitchFamily="34" charset="0"/>
              </a:rPr>
              <a:t>在之前的频繁</a:t>
            </a:r>
            <a:r>
              <a:rPr lang="en-US" altLang="zh-CN" sz="1800" dirty="0">
                <a:latin typeface="Arial Narrow" pitchFamily="34" charset="0"/>
                <a:cs typeface="Arial" pitchFamily="34" charset="0"/>
              </a:rPr>
              <a:t>k-</a:t>
            </a:r>
            <a:r>
              <a:rPr lang="zh-CN" altLang="en-US" sz="1800" dirty="0">
                <a:latin typeface="Arial Narrow" pitchFamily="34" charset="0"/>
                <a:cs typeface="Arial" pitchFamily="34" charset="0"/>
              </a:rPr>
              <a:t>项集之上，频繁</a:t>
            </a:r>
            <a:r>
              <a:rPr lang="en-US" altLang="zh-CN" sz="1800" dirty="0">
                <a:latin typeface="Arial Narrow" pitchFamily="34" charset="0"/>
                <a:cs typeface="Arial" pitchFamily="34" charset="0"/>
              </a:rPr>
              <a:t> (</a:t>
            </a:r>
            <a:r>
              <a:rPr lang="en-US" altLang="zh-CN" sz="1800" i="1" dirty="0">
                <a:latin typeface="Arial Narrow" pitchFamily="34" charset="0"/>
                <a:cs typeface="Arial" pitchFamily="34" charset="0"/>
              </a:rPr>
              <a:t>k</a:t>
            </a:r>
            <a:r>
              <a:rPr lang="en-US" altLang="zh-CN" sz="1800" dirty="0">
                <a:latin typeface="Arial Narrow" pitchFamily="34" charset="0"/>
                <a:cs typeface="Arial" pitchFamily="34" charset="0"/>
              </a:rPr>
              <a:t>+1)-</a:t>
            </a:r>
            <a:r>
              <a:rPr lang="zh-CN" altLang="en-US" sz="1800" dirty="0">
                <a:latin typeface="Arial Narrow" pitchFamily="34" charset="0"/>
                <a:cs typeface="Arial" pitchFamily="34" charset="0"/>
              </a:rPr>
              <a:t>项集被发觉出来</a:t>
            </a:r>
            <a:endParaRPr lang="en-US" altLang="zh-CN" sz="1800" dirty="0">
              <a:latin typeface="Arial Narrow" pitchFamily="34" charset="0"/>
              <a:cs typeface="Arial" pitchFamily="34" charset="0"/>
            </a:endParaRPr>
          </a:p>
          <a:p>
            <a:pPr marL="355600" lvl="1" indent="-177800" algn="just" eaLnBrk="1" fontAlgn="auto" hangingPunct="1">
              <a:spcBef>
                <a:spcPts val="370"/>
              </a:spcBef>
              <a:spcAft>
                <a:spcPts val="0"/>
              </a:spcAft>
              <a:buFont typeface="Wingdings" pitchFamily="2" charset="2"/>
              <a:buChar char="Ø"/>
              <a:defRPr/>
            </a:pPr>
            <a:r>
              <a:rPr lang="zh-CN" altLang="en-US" sz="1800" dirty="0">
                <a:latin typeface="Arial Narrow" pitchFamily="34" charset="0"/>
                <a:cs typeface="Arial" pitchFamily="34" charset="0"/>
              </a:rPr>
              <a:t>重复以上操作直到所有频繁项集都被发掘出来</a:t>
            </a:r>
            <a:endParaRPr lang="en-US" altLang="zh-CN" dirty="0">
              <a:latin typeface="Arial Narrow" pitchFamily="34" charset="0"/>
              <a:cs typeface="Arial" pitchFamily="34" charset="0"/>
            </a:endParaRPr>
          </a:p>
          <a:p>
            <a:pPr marL="274320" indent="-274320" algn="just" eaLnBrk="1" fontAlgn="auto" hangingPunct="1">
              <a:spcBef>
                <a:spcPts val="580"/>
              </a:spcBef>
              <a:spcAft>
                <a:spcPts val="0"/>
              </a:spcAft>
              <a:buFont typeface="Wingdings 2"/>
              <a:buChar char=""/>
              <a:defRPr/>
            </a:pPr>
            <a:endParaRPr lang="en-US" altLang="zh-CN" sz="2400" dirty="0">
              <a:latin typeface="Arial Narrow" pitchFamily="34" charset="0"/>
              <a:cs typeface="Arial" pitchFamily="34" charset="0"/>
            </a:endParaRPr>
          </a:p>
          <a:p>
            <a:pPr marL="274320" indent="-274320" algn="just" eaLnBrk="1" fontAlgn="auto" hangingPunct="1">
              <a:spcBef>
                <a:spcPts val="580"/>
              </a:spcBef>
              <a:spcAft>
                <a:spcPts val="0"/>
              </a:spcAft>
              <a:buFont typeface="Wingdings 2"/>
              <a:buChar char=""/>
              <a:defRPr/>
            </a:pPr>
            <a:endParaRPr lang="en-US" altLang="zh-CN" sz="2400" dirty="0">
              <a:latin typeface="Arial Narrow" pitchFamily="34" charset="0"/>
              <a:cs typeface="Arial" pitchFamily="34" charset="0"/>
            </a:endParaRPr>
          </a:p>
          <a:p>
            <a:pPr marL="274320" indent="-274320" algn="just" eaLnBrk="1" fontAlgn="auto" hangingPunct="1">
              <a:spcBef>
                <a:spcPts val="580"/>
              </a:spcBef>
              <a:spcAft>
                <a:spcPts val="0"/>
              </a:spcAft>
              <a:buFont typeface="Wingdings 2"/>
              <a:buChar char=""/>
              <a:defRPr/>
            </a:pPr>
            <a:endParaRPr lang="en-US" altLang="zh-CN" sz="2400" dirty="0">
              <a:latin typeface="Arial Narrow" pitchFamily="34" charset="0"/>
              <a:cs typeface="Arial" pitchFamily="34" charset="0"/>
            </a:endParaRPr>
          </a:p>
          <a:p>
            <a:pPr marL="274320" indent="-274320" algn="just" eaLnBrk="1" fontAlgn="auto" hangingPunct="1">
              <a:spcBef>
                <a:spcPts val="580"/>
              </a:spcBef>
              <a:spcAft>
                <a:spcPts val="0"/>
              </a:spcAft>
              <a:buFont typeface="Wingdings 2"/>
              <a:buChar char=""/>
              <a:defRPr/>
            </a:pPr>
            <a:endParaRPr lang="zh-CN" altLang="en-US" sz="2400" dirty="0">
              <a:latin typeface="Arial Narrow" pitchFamily="34" charset="0"/>
              <a:cs typeface="Arial" pitchFamily="34" charset="0"/>
            </a:endParaRPr>
          </a:p>
        </p:txBody>
      </p:sp>
      <p:pic>
        <p:nvPicPr>
          <p:cNvPr id="82947" name="Picture 3"/>
          <p:cNvPicPr>
            <a:picLocks noChangeAspect="1" noChangeArrowheads="1"/>
          </p:cNvPicPr>
          <p:nvPr/>
        </p:nvPicPr>
        <p:blipFill>
          <a:blip r:embed="rId2" cstate="print"/>
          <a:srcRect/>
          <a:stretch>
            <a:fillRect/>
          </a:stretch>
        </p:blipFill>
        <p:spPr bwMode="auto">
          <a:xfrm>
            <a:off x="3292475" y="1474788"/>
            <a:ext cx="5749925" cy="3706812"/>
          </a:xfrm>
          <a:prstGeom prst="rect">
            <a:avLst/>
          </a:prstGeom>
          <a:noFill/>
          <a:ln w="12700">
            <a:solidFill>
              <a:schemeClr val="accent1"/>
            </a:solidFill>
            <a:miter lim="800000"/>
            <a:headEnd/>
            <a:tailEnd/>
          </a:ln>
        </p:spPr>
      </p:pic>
      <p:sp>
        <p:nvSpPr>
          <p:cNvPr id="82948" name="Rectangle 4"/>
          <p:cNvSpPr>
            <a:spLocks noChangeArrowheads="1"/>
          </p:cNvSpPr>
          <p:nvPr/>
        </p:nvSpPr>
        <p:spPr bwMode="auto">
          <a:xfrm>
            <a:off x="3676650" y="5588000"/>
            <a:ext cx="5060950" cy="600075"/>
          </a:xfrm>
          <a:prstGeom prst="rect">
            <a:avLst/>
          </a:prstGeom>
          <a:noFill/>
          <a:ln w="9525">
            <a:noFill/>
            <a:miter lim="800000"/>
            <a:headEnd/>
            <a:tailEnd/>
          </a:ln>
        </p:spPr>
        <p:txBody>
          <a:bodyPr>
            <a:spAutoFit/>
          </a:bodyPr>
          <a:lstStyle/>
          <a:p>
            <a:pPr algn="just"/>
            <a:r>
              <a:rPr lang="en-US" altLang="zh-CN" sz="1100" dirty="0">
                <a:latin typeface="Verdana" pitchFamily="34" charset="0"/>
              </a:rPr>
              <a:t>* R. Agrawal, R. </a:t>
            </a:r>
            <a:r>
              <a:rPr lang="en-US" altLang="zh-CN" sz="1100" dirty="0" err="1">
                <a:latin typeface="Verdana" pitchFamily="34" charset="0"/>
              </a:rPr>
              <a:t>Srikant</a:t>
            </a:r>
            <a:r>
              <a:rPr lang="en-US" altLang="zh-CN" sz="1100" dirty="0">
                <a:latin typeface="Verdana" pitchFamily="34" charset="0"/>
              </a:rPr>
              <a:t>, “Fast algorithms for mining association rules,” in proceedings of the 20th International Conference on Very Large Data Bases, Santiago, Chile, August 29-September 1, 1994</a:t>
            </a:r>
            <a:endParaRPr lang="zh-CN" altLang="en-US" sz="1100" dirty="0">
              <a:latin typeface="Verdana" pitchFamily="34" charset="0"/>
            </a:endParaRPr>
          </a:p>
        </p:txBody>
      </p:sp>
      <p:sp>
        <p:nvSpPr>
          <p:cNvPr id="7" name="Title 1"/>
          <p:cNvSpPr>
            <a:spLocks noGrp="1"/>
          </p:cNvSpPr>
          <p:nvPr>
            <p:ph type="title"/>
          </p:nvPr>
        </p:nvSpPr>
        <p:spPr>
          <a:xfrm>
            <a:off x="400020" y="436542"/>
            <a:ext cx="8449718" cy="5867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eaLnBrk="1" fontAlgn="auto" hangingPunct="1">
              <a:lnSpc>
                <a:spcPct val="120000"/>
              </a:lnSpc>
              <a:spcBef>
                <a:spcPts val="580"/>
              </a:spcBef>
              <a:spcAft>
                <a:spcPts val="600"/>
              </a:spcAft>
              <a:defRPr/>
            </a:pPr>
            <a:r>
              <a:rPr lang="en-US" altLang="zh-CN" sz="3200" dirty="0">
                <a:ln>
                  <a:solidFill>
                    <a:srgbClr val="FF0000"/>
                  </a:solidFill>
                </a:ln>
                <a:solidFill>
                  <a:srgbClr val="C00000"/>
                </a:solidFill>
                <a:latin typeface="Arial Narrow" pitchFamily="34" charset="0"/>
                <a:ea typeface="黑体" pitchFamily="2" charset="-122"/>
                <a:cs typeface="+mj-cs"/>
              </a:rPr>
              <a:t>2. </a:t>
            </a:r>
            <a:r>
              <a:rPr lang="zh-CN" altLang="en-US" sz="3200" dirty="0">
                <a:ln>
                  <a:solidFill>
                    <a:srgbClr val="FF0000"/>
                  </a:solidFill>
                </a:ln>
                <a:solidFill>
                  <a:srgbClr val="C00000"/>
                </a:solidFill>
                <a:latin typeface="Arial Narrow" pitchFamily="34" charset="0"/>
                <a:ea typeface="黑体" pitchFamily="2" charset="-122"/>
                <a:cs typeface="+mj-cs"/>
              </a:rPr>
              <a:t>现有</a:t>
            </a:r>
            <a:r>
              <a:rPr lang="zh-CN" altLang="en-US" sz="3200" dirty="0">
                <a:ln>
                  <a:solidFill>
                    <a:srgbClr val="FF0000"/>
                  </a:solidFill>
                </a:ln>
                <a:solidFill>
                  <a:srgbClr val="C00000"/>
                </a:solidFill>
                <a:latin typeface="Arial Narrow" pitchFamily="34" charset="0"/>
                <a:ea typeface="黑体" pitchFamily="2" charset="-122"/>
                <a:cs typeface="Arial" pitchFamily="34" charset="0"/>
              </a:rPr>
              <a:t>算法概述</a:t>
            </a:r>
            <a:endParaRPr lang="en-US" altLang="zh-CN" sz="3200" dirty="0">
              <a:ln>
                <a:solidFill>
                  <a:srgbClr val="FF0000"/>
                </a:solidFill>
              </a:ln>
              <a:solidFill>
                <a:srgbClr val="C00000"/>
              </a:solidFill>
              <a:latin typeface="Arial Narrow" pitchFamily="34" charset="0"/>
              <a:ea typeface="黑体" pitchFamily="2" charset="-122"/>
              <a:cs typeface="+mj-cs"/>
            </a:endParaRPr>
          </a:p>
        </p:txBody>
      </p:sp>
      <p:sp>
        <p:nvSpPr>
          <p:cNvPr id="82950" name="Rectangle 7"/>
          <p:cNvSpPr>
            <a:spLocks noChangeArrowheads="1"/>
          </p:cNvSpPr>
          <p:nvPr/>
        </p:nvSpPr>
        <p:spPr bwMode="auto">
          <a:xfrm>
            <a:off x="409575" y="1060450"/>
            <a:ext cx="1943100" cy="522288"/>
          </a:xfrm>
          <a:prstGeom prst="rect">
            <a:avLst/>
          </a:prstGeom>
          <a:noFill/>
          <a:ln w="9525">
            <a:noFill/>
            <a:miter lim="800000"/>
            <a:headEnd/>
            <a:tailEnd/>
          </a:ln>
        </p:spPr>
        <p:txBody>
          <a:bodyPr wrap="none">
            <a:spAutoFit/>
          </a:bodyPr>
          <a:lstStyle/>
          <a:p>
            <a:pPr marL="273050" indent="-273050">
              <a:spcBef>
                <a:spcPts val="575"/>
              </a:spcBef>
              <a:buClr>
                <a:schemeClr val="accent1"/>
              </a:buClr>
              <a:buSzPct val="85000"/>
            </a:pPr>
            <a:r>
              <a:rPr lang="en-US" altLang="zh-CN" sz="2800" dirty="0" err="1">
                <a:solidFill>
                  <a:srgbClr val="00B050"/>
                </a:solidFill>
                <a:ea typeface="黑体" pitchFamily="2" charset="-122"/>
                <a:cs typeface="Arial" pitchFamily="34" charset="0"/>
              </a:rPr>
              <a:t>Apriori</a:t>
            </a:r>
            <a:r>
              <a:rPr lang="zh-CN" altLang="en-US" sz="2800" dirty="0">
                <a:solidFill>
                  <a:srgbClr val="00B050"/>
                </a:solidFill>
                <a:ea typeface="黑体" pitchFamily="2" charset="-122"/>
                <a:cs typeface="Arial" pitchFamily="34" charset="0"/>
              </a:rPr>
              <a:t>算法</a:t>
            </a:r>
          </a:p>
        </p:txBody>
      </p:sp>
    </p:spTree>
    <p:extLst>
      <p:ext uri="{BB962C8B-B14F-4D97-AF65-F5344CB8AC3E}">
        <p14:creationId xmlns:p14="http://schemas.microsoft.com/office/powerpoint/2010/main" val="25986092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内容占位符 2"/>
          <p:cNvSpPr>
            <a:spLocks noGrp="1"/>
          </p:cNvSpPr>
          <p:nvPr>
            <p:ph idx="1"/>
          </p:nvPr>
        </p:nvSpPr>
        <p:spPr>
          <a:xfrm>
            <a:off x="184150" y="1270000"/>
            <a:ext cx="8680450" cy="4525963"/>
          </a:xfrm>
        </p:spPr>
        <p:txBody>
          <a:bodyPr/>
          <a:lstStyle/>
          <a:p>
            <a:pPr algn="just" eaLnBrk="1" hangingPunct="1"/>
            <a:r>
              <a:rPr lang="zh-CN" altLang="en-US" sz="2400" dirty="0">
                <a:solidFill>
                  <a:srgbClr val="0000FF"/>
                </a:solidFill>
                <a:latin typeface="Arial" pitchFamily="34" charset="0"/>
                <a:cs typeface="Arial" pitchFamily="34" charset="0"/>
              </a:rPr>
              <a:t>基本思路</a:t>
            </a:r>
            <a:endParaRPr lang="en-US" altLang="zh-CN" sz="2400" dirty="0">
              <a:solidFill>
                <a:srgbClr val="0000FF"/>
              </a:solidFill>
              <a:latin typeface="Arial" pitchFamily="34" charset="0"/>
              <a:cs typeface="Arial" pitchFamily="34" charset="0"/>
            </a:endParaRPr>
          </a:p>
          <a:p>
            <a:pPr lvl="1" algn="just" eaLnBrk="1" hangingPunct="1">
              <a:buFont typeface="Wingdings" pitchFamily="2" charset="2"/>
              <a:buChar char="Ø"/>
            </a:pPr>
            <a:r>
              <a:rPr lang="zh-CN" altLang="en-US" sz="1800" dirty="0">
                <a:latin typeface="Arial" pitchFamily="34" charset="0"/>
                <a:cs typeface="Arial" pitchFamily="34" charset="0"/>
              </a:rPr>
              <a:t>将整个交易数据库分为不重叠的多个分区（</a:t>
            </a:r>
            <a:r>
              <a:rPr lang="en-US" altLang="zh-CN" sz="1800" dirty="0">
                <a:latin typeface="Arial" pitchFamily="34" charset="0"/>
                <a:cs typeface="Arial" pitchFamily="34" charset="0"/>
              </a:rPr>
              <a:t>partitions</a:t>
            </a:r>
            <a:r>
              <a:rPr lang="zh-CN" altLang="en-US" sz="1800" dirty="0">
                <a:latin typeface="Arial" pitchFamily="34" charset="0"/>
                <a:cs typeface="Arial" pitchFamily="34" charset="0"/>
              </a:rPr>
              <a:t>）</a:t>
            </a:r>
            <a:endParaRPr lang="en-US" altLang="zh-CN" sz="1800" dirty="0">
              <a:latin typeface="Arial" pitchFamily="34" charset="0"/>
              <a:cs typeface="Arial" pitchFamily="34" charset="0"/>
            </a:endParaRPr>
          </a:p>
          <a:p>
            <a:pPr lvl="1" algn="just" eaLnBrk="1" hangingPunct="1">
              <a:buFont typeface="Wingdings" pitchFamily="2" charset="2"/>
              <a:buChar char="Ø"/>
            </a:pPr>
            <a:r>
              <a:rPr lang="zh-CN" altLang="en-US" sz="1800" dirty="0">
                <a:latin typeface="Arial" pitchFamily="34" charset="0"/>
                <a:cs typeface="Arial" pitchFamily="34" charset="0"/>
              </a:rPr>
              <a:t>对于每个分区，发掘出本地频繁项集</a:t>
            </a:r>
            <a:r>
              <a:rPr lang="en-US" altLang="zh-CN" sz="1800" dirty="0">
                <a:latin typeface="Arial" pitchFamily="34" charset="0"/>
                <a:cs typeface="Arial" pitchFamily="34" charset="0"/>
              </a:rPr>
              <a:t> ( </a:t>
            </a:r>
            <a:r>
              <a:rPr lang="en-US" altLang="zh-CN" sz="1800" i="1" dirty="0">
                <a:solidFill>
                  <a:srgbClr val="0000FF"/>
                </a:solidFill>
                <a:latin typeface="Arial" pitchFamily="34" charset="0"/>
                <a:cs typeface="Arial" pitchFamily="34" charset="0"/>
              </a:rPr>
              <a:t>local frequent </a:t>
            </a:r>
            <a:r>
              <a:rPr lang="en-US" altLang="zh-CN" sz="1800" i="1" dirty="0" err="1">
                <a:solidFill>
                  <a:srgbClr val="0000FF"/>
                </a:solidFill>
                <a:latin typeface="Arial" pitchFamily="34" charset="0"/>
                <a:cs typeface="Arial" pitchFamily="34" charset="0"/>
              </a:rPr>
              <a:t>itemsets</a:t>
            </a:r>
            <a:r>
              <a:rPr lang="en-US" altLang="zh-CN" sz="1800" dirty="0">
                <a:latin typeface="Arial" pitchFamily="34" charset="0"/>
                <a:cs typeface="Arial" pitchFamily="34" charset="0"/>
              </a:rPr>
              <a:t>)</a:t>
            </a:r>
          </a:p>
          <a:p>
            <a:pPr lvl="1" algn="just" eaLnBrk="1" hangingPunct="1">
              <a:buFont typeface="Wingdings" pitchFamily="2" charset="2"/>
              <a:buChar char="Ø"/>
            </a:pPr>
            <a:r>
              <a:rPr lang="zh-CN" altLang="en-US" sz="1800" dirty="0">
                <a:latin typeface="Arial" pitchFamily="34" charset="0"/>
                <a:cs typeface="Arial" pitchFamily="34" charset="0"/>
              </a:rPr>
              <a:t>合并所有本地频繁项集，称为全局候选项集</a:t>
            </a:r>
            <a:r>
              <a:rPr lang="en-US" altLang="zh-CN" sz="1800" dirty="0">
                <a:latin typeface="Arial" pitchFamily="34" charset="0"/>
                <a:cs typeface="Arial" pitchFamily="34" charset="0"/>
              </a:rPr>
              <a:t>(</a:t>
            </a:r>
            <a:r>
              <a:rPr lang="en-US" altLang="zh-CN" sz="1800" i="1" dirty="0">
                <a:solidFill>
                  <a:srgbClr val="0000FF"/>
                </a:solidFill>
                <a:latin typeface="Arial" pitchFamily="34" charset="0"/>
                <a:cs typeface="Arial" pitchFamily="34" charset="0"/>
              </a:rPr>
              <a:t>global candidate </a:t>
            </a:r>
            <a:r>
              <a:rPr lang="en-US" altLang="zh-CN" sz="1800" i="1" dirty="0" err="1">
                <a:solidFill>
                  <a:srgbClr val="0000FF"/>
                </a:solidFill>
                <a:latin typeface="Arial" pitchFamily="34" charset="0"/>
                <a:cs typeface="Arial" pitchFamily="34" charset="0"/>
              </a:rPr>
              <a:t>itemsets</a:t>
            </a:r>
            <a:r>
              <a:rPr lang="en-US" altLang="zh-CN" sz="1800" dirty="0">
                <a:latin typeface="Arial" pitchFamily="34" charset="0"/>
                <a:cs typeface="Arial" pitchFamily="34" charset="0"/>
              </a:rPr>
              <a:t>)</a:t>
            </a:r>
          </a:p>
          <a:p>
            <a:pPr lvl="1" algn="just" eaLnBrk="1" hangingPunct="1">
              <a:buFont typeface="Wingdings" pitchFamily="2" charset="2"/>
              <a:buChar char="Ø"/>
            </a:pPr>
            <a:r>
              <a:rPr lang="zh-CN" altLang="en-US" sz="1800" dirty="0">
                <a:latin typeface="Arial" pitchFamily="34" charset="0"/>
                <a:cs typeface="Arial" pitchFamily="34" charset="0"/>
              </a:rPr>
              <a:t>删除不是真正的全局频繁项集</a:t>
            </a:r>
            <a:r>
              <a:rPr lang="en-US" altLang="zh-CN" sz="1800" dirty="0">
                <a:latin typeface="Arial" pitchFamily="34" charset="0"/>
                <a:cs typeface="Arial" pitchFamily="34" charset="0"/>
              </a:rPr>
              <a:t>, </a:t>
            </a:r>
            <a:r>
              <a:rPr lang="zh-CN" altLang="en-US" sz="1800" dirty="0">
                <a:latin typeface="Arial" pitchFamily="34" charset="0"/>
                <a:cs typeface="Arial" pitchFamily="34" charset="0"/>
              </a:rPr>
              <a:t>生成最终的</a:t>
            </a:r>
            <a:r>
              <a:rPr lang="en-US" altLang="zh-CN" sz="1800" i="1" dirty="0">
                <a:latin typeface="Arial" pitchFamily="34" charset="0"/>
                <a:cs typeface="Arial" pitchFamily="34" charset="0"/>
              </a:rPr>
              <a:t> </a:t>
            </a:r>
            <a:r>
              <a:rPr lang="en-US" altLang="zh-CN" sz="1800" i="1" dirty="0">
                <a:solidFill>
                  <a:srgbClr val="0000FF"/>
                </a:solidFill>
                <a:latin typeface="Arial" pitchFamily="34" charset="0"/>
                <a:cs typeface="Arial" pitchFamily="34" charset="0"/>
              </a:rPr>
              <a:t>global frequent </a:t>
            </a:r>
            <a:r>
              <a:rPr lang="en-US" altLang="zh-CN" sz="1800" i="1" dirty="0" err="1">
                <a:solidFill>
                  <a:srgbClr val="0000FF"/>
                </a:solidFill>
                <a:latin typeface="Arial" pitchFamily="34" charset="0"/>
                <a:cs typeface="Arial" pitchFamily="34" charset="0"/>
              </a:rPr>
              <a:t>itemsets</a:t>
            </a:r>
            <a:endParaRPr lang="en-US" altLang="zh-CN" sz="1800" i="1" dirty="0">
              <a:solidFill>
                <a:srgbClr val="0000FF"/>
              </a:solidFill>
              <a:latin typeface="Arial" pitchFamily="34" charset="0"/>
              <a:cs typeface="Arial" pitchFamily="34" charset="0"/>
            </a:endParaRPr>
          </a:p>
          <a:p>
            <a:pPr algn="just" eaLnBrk="1" hangingPunct="1"/>
            <a:r>
              <a:rPr lang="en-US" altLang="zh-CN" sz="2400" dirty="0">
                <a:solidFill>
                  <a:srgbClr val="0000FF"/>
                </a:solidFill>
                <a:latin typeface="Arial" pitchFamily="34" charset="0"/>
                <a:cs typeface="Arial" pitchFamily="34" charset="0"/>
              </a:rPr>
              <a:t>Lemma</a:t>
            </a:r>
          </a:p>
          <a:p>
            <a:pPr lvl="1" algn="just" eaLnBrk="1" hangingPunct="1">
              <a:buFont typeface="Wingdings" pitchFamily="2" charset="2"/>
              <a:buChar char="Ø"/>
            </a:pPr>
            <a:r>
              <a:rPr lang="en-US" altLang="zh-CN" sz="1800" dirty="0">
                <a:latin typeface="Arial" pitchFamily="34" charset="0"/>
                <a:cs typeface="Arial" pitchFamily="34" charset="0"/>
              </a:rPr>
              <a:t>An </a:t>
            </a:r>
            <a:r>
              <a:rPr lang="en-US" altLang="zh-CN" sz="1800" dirty="0" err="1">
                <a:latin typeface="Arial" pitchFamily="34" charset="0"/>
                <a:cs typeface="Arial" pitchFamily="34" charset="0"/>
              </a:rPr>
              <a:t>itemset</a:t>
            </a:r>
            <a:r>
              <a:rPr lang="en-US" altLang="zh-CN" sz="1800" dirty="0">
                <a:latin typeface="Arial" pitchFamily="34" charset="0"/>
                <a:cs typeface="Arial" pitchFamily="34" charset="0"/>
              </a:rPr>
              <a:t> that is not local frequent in any of the partitions </a:t>
            </a:r>
            <a:r>
              <a:rPr lang="en-US" altLang="zh-CN" sz="1800" dirty="0">
                <a:solidFill>
                  <a:srgbClr val="FF0000"/>
                </a:solidFill>
                <a:latin typeface="Arial" pitchFamily="34" charset="0"/>
                <a:cs typeface="Arial" pitchFamily="34" charset="0"/>
              </a:rPr>
              <a:t>cannot</a:t>
            </a:r>
            <a:r>
              <a:rPr lang="en-US" altLang="zh-CN" sz="1800" dirty="0">
                <a:latin typeface="Arial" pitchFamily="34" charset="0"/>
                <a:cs typeface="Arial" pitchFamily="34" charset="0"/>
              </a:rPr>
              <a:t> be global frequent</a:t>
            </a:r>
            <a:r>
              <a:rPr lang="zh-CN" altLang="en-US" sz="1800" dirty="0">
                <a:latin typeface="黑体" pitchFamily="2" charset="-122"/>
                <a:ea typeface="黑体" pitchFamily="2" charset="-122"/>
                <a:cs typeface="Arial" pitchFamily="34" charset="0"/>
              </a:rPr>
              <a:t>（不是局部频繁的一定不是全局频繁的）</a:t>
            </a:r>
            <a:endParaRPr lang="en-US" altLang="zh-CN" sz="1800" dirty="0">
              <a:latin typeface="黑体" pitchFamily="2" charset="-122"/>
              <a:ea typeface="黑体" pitchFamily="2" charset="-122"/>
              <a:cs typeface="Arial" pitchFamily="34" charset="0"/>
            </a:endParaRPr>
          </a:p>
          <a:p>
            <a:pPr lvl="1" algn="just" eaLnBrk="1" hangingPunct="1">
              <a:buFont typeface="Wingdings" pitchFamily="2" charset="2"/>
              <a:buChar char="Ø"/>
            </a:pPr>
            <a:r>
              <a:rPr lang="en-US" altLang="zh-CN" sz="1800" dirty="0">
                <a:latin typeface="Arial" pitchFamily="34" charset="0"/>
                <a:cs typeface="Arial" pitchFamily="34" charset="0"/>
              </a:rPr>
              <a:t>A global frequent </a:t>
            </a:r>
            <a:r>
              <a:rPr lang="en-US" altLang="zh-CN" sz="1800" dirty="0" err="1">
                <a:latin typeface="Arial" pitchFamily="34" charset="0"/>
                <a:cs typeface="Arial" pitchFamily="34" charset="0"/>
              </a:rPr>
              <a:t>itemset</a:t>
            </a:r>
            <a:r>
              <a:rPr lang="en-US" altLang="zh-CN" sz="1800" dirty="0">
                <a:latin typeface="Arial" pitchFamily="34" charset="0"/>
                <a:cs typeface="Arial" pitchFamily="34" charset="0"/>
              </a:rPr>
              <a:t> </a:t>
            </a:r>
            <a:r>
              <a:rPr lang="en-US" altLang="zh-CN" sz="1800" dirty="0">
                <a:solidFill>
                  <a:srgbClr val="FF0000"/>
                </a:solidFill>
                <a:latin typeface="Arial" pitchFamily="34" charset="0"/>
                <a:cs typeface="Arial" pitchFamily="34" charset="0"/>
              </a:rPr>
              <a:t>must</a:t>
            </a:r>
            <a:r>
              <a:rPr lang="en-US" altLang="zh-CN" sz="1800" dirty="0">
                <a:latin typeface="Arial" pitchFamily="34" charset="0"/>
                <a:cs typeface="Arial" pitchFamily="34" charset="0"/>
              </a:rPr>
              <a:t> appear as local frequent in at least one of the partitions</a:t>
            </a:r>
            <a:r>
              <a:rPr lang="zh-CN" altLang="en-US" sz="1800" dirty="0">
                <a:latin typeface="黑体" pitchFamily="2" charset="-122"/>
                <a:ea typeface="黑体" pitchFamily="2" charset="-122"/>
              </a:rPr>
              <a:t>（全局频繁的一定是局部频繁的）</a:t>
            </a:r>
            <a:endParaRPr lang="en-US" altLang="zh-CN" sz="1800" dirty="0">
              <a:latin typeface="黑体" pitchFamily="2" charset="-122"/>
              <a:ea typeface="黑体" pitchFamily="2" charset="-122"/>
            </a:endParaRPr>
          </a:p>
          <a:p>
            <a:pPr lvl="1" algn="just" eaLnBrk="1" hangingPunct="1">
              <a:buFont typeface="Wingdings 2" pitchFamily="18" charset="2"/>
              <a:buNone/>
            </a:pPr>
            <a:endParaRPr lang="en-US" altLang="zh-CN" sz="1800" dirty="0">
              <a:latin typeface="Arial" pitchFamily="34" charset="0"/>
              <a:cs typeface="Arial" pitchFamily="34" charset="0"/>
            </a:endParaRPr>
          </a:p>
          <a:p>
            <a:pPr lvl="1" algn="just" eaLnBrk="1" hangingPunct="1">
              <a:buFont typeface="Wingdings 2" pitchFamily="18" charset="2"/>
              <a:buNone/>
            </a:pPr>
            <a:r>
              <a:rPr lang="zh-CN" altLang="en-US" sz="1400" dirty="0">
                <a:latin typeface="Arial" pitchFamily="34" charset="0"/>
                <a:cs typeface="Arial" pitchFamily="34" charset="0"/>
              </a:rPr>
              <a:t>* </a:t>
            </a:r>
            <a:r>
              <a:rPr lang="en-US" altLang="zh-CN" sz="1400" dirty="0">
                <a:latin typeface="Arial" pitchFamily="34" charset="0"/>
                <a:cs typeface="Arial" pitchFamily="34" charset="0"/>
              </a:rPr>
              <a:t>A. </a:t>
            </a:r>
            <a:r>
              <a:rPr lang="en-US" altLang="zh-CN" sz="1400" b="1" dirty="0" err="1">
                <a:latin typeface="Arial" pitchFamily="34" charset="0"/>
                <a:cs typeface="Arial" pitchFamily="34" charset="0"/>
              </a:rPr>
              <a:t>Savasere</a:t>
            </a:r>
            <a:r>
              <a:rPr lang="en-US" altLang="zh-CN" sz="1400" dirty="0">
                <a:latin typeface="Arial" pitchFamily="34" charset="0"/>
                <a:cs typeface="Arial" pitchFamily="34" charset="0"/>
              </a:rPr>
              <a:t>, E. </a:t>
            </a:r>
            <a:r>
              <a:rPr lang="en-US" altLang="zh-CN" sz="1400" b="1" dirty="0" err="1">
                <a:latin typeface="Arial" pitchFamily="34" charset="0"/>
                <a:cs typeface="Arial" pitchFamily="34" charset="0"/>
              </a:rPr>
              <a:t>Omiecinski</a:t>
            </a:r>
            <a:r>
              <a:rPr lang="en-US" altLang="zh-CN" sz="1400" dirty="0">
                <a:latin typeface="Arial" pitchFamily="34" charset="0"/>
                <a:cs typeface="Arial" pitchFamily="34" charset="0"/>
              </a:rPr>
              <a:t>, and S. </a:t>
            </a:r>
            <a:r>
              <a:rPr lang="en-US" altLang="zh-CN" sz="1400" b="1" dirty="0" err="1">
                <a:latin typeface="Arial" pitchFamily="34" charset="0"/>
                <a:cs typeface="Arial" pitchFamily="34" charset="0"/>
              </a:rPr>
              <a:t>Navathe</a:t>
            </a:r>
            <a:r>
              <a:rPr lang="en-US" altLang="zh-CN" sz="1400" dirty="0">
                <a:latin typeface="Arial" pitchFamily="34" charset="0"/>
                <a:cs typeface="Arial" pitchFamily="34" charset="0"/>
              </a:rPr>
              <a:t>, “An efficient algorithm for mining association rules in large databases,” in proceedings of the 21st VLDB Conference Zurich, </a:t>
            </a:r>
            <a:r>
              <a:rPr lang="en-US" altLang="zh-CN" sz="1400" dirty="0" err="1">
                <a:latin typeface="Arial" pitchFamily="34" charset="0"/>
                <a:cs typeface="Arial" pitchFamily="34" charset="0"/>
              </a:rPr>
              <a:t>Swizerland</a:t>
            </a:r>
            <a:r>
              <a:rPr lang="en-US" altLang="zh-CN" sz="1400" dirty="0">
                <a:latin typeface="Arial" pitchFamily="34" charset="0"/>
                <a:cs typeface="Arial" pitchFamily="34" charset="0"/>
              </a:rPr>
              <a:t>, 1995</a:t>
            </a:r>
          </a:p>
        </p:txBody>
      </p:sp>
      <p:sp>
        <p:nvSpPr>
          <p:cNvPr id="83971" name="Rectangle 4"/>
          <p:cNvSpPr>
            <a:spLocks noChangeArrowheads="1"/>
          </p:cNvSpPr>
          <p:nvPr/>
        </p:nvSpPr>
        <p:spPr bwMode="auto">
          <a:xfrm>
            <a:off x="460375" y="679450"/>
            <a:ext cx="1679575" cy="522288"/>
          </a:xfrm>
          <a:prstGeom prst="rect">
            <a:avLst/>
          </a:prstGeom>
          <a:noFill/>
          <a:ln w="9525">
            <a:noFill/>
            <a:miter lim="800000"/>
            <a:headEnd/>
            <a:tailEnd/>
          </a:ln>
        </p:spPr>
        <p:txBody>
          <a:bodyPr wrap="none">
            <a:spAutoFit/>
          </a:bodyPr>
          <a:lstStyle/>
          <a:p>
            <a:pPr marL="273050" indent="-273050" algn="just">
              <a:spcBef>
                <a:spcPts val="575"/>
              </a:spcBef>
              <a:buClr>
                <a:schemeClr val="accent1"/>
              </a:buClr>
              <a:buSzPct val="85000"/>
            </a:pPr>
            <a:r>
              <a:rPr lang="en-US" altLang="zh-CN" sz="2800" dirty="0">
                <a:solidFill>
                  <a:srgbClr val="00B050"/>
                </a:solidFill>
                <a:ea typeface="黑体" pitchFamily="2" charset="-122"/>
                <a:cs typeface="Arial" pitchFamily="34" charset="0"/>
              </a:rPr>
              <a:t>SON</a:t>
            </a:r>
            <a:r>
              <a:rPr lang="zh-CN" altLang="en-US" sz="2800" dirty="0">
                <a:solidFill>
                  <a:srgbClr val="00B050"/>
                </a:solidFill>
                <a:ea typeface="黑体" pitchFamily="2" charset="-122"/>
                <a:cs typeface="Arial" pitchFamily="34" charset="0"/>
              </a:rPr>
              <a:t>算法</a:t>
            </a:r>
          </a:p>
        </p:txBody>
      </p:sp>
      <p:sp>
        <p:nvSpPr>
          <p:cNvPr id="6" name="Title 1"/>
          <p:cNvSpPr>
            <a:spLocks noGrp="1"/>
          </p:cNvSpPr>
          <p:nvPr>
            <p:ph type="title"/>
          </p:nvPr>
        </p:nvSpPr>
        <p:spPr>
          <a:xfrm>
            <a:off x="374620" y="258742"/>
            <a:ext cx="8449718" cy="5867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zh-CN" altLang="en-US" sz="2400" dirty="0">
                <a:ln>
                  <a:solidFill>
                    <a:srgbClr val="FF0000"/>
                  </a:solidFill>
                </a:ln>
                <a:solidFill>
                  <a:srgbClr val="C00000"/>
                </a:solidFill>
                <a:latin typeface="Arial Narrow" pitchFamily="34" charset="0"/>
                <a:ea typeface="黑体" pitchFamily="2" charset="-122"/>
                <a:cs typeface="+mj-cs"/>
              </a:rPr>
              <a:t>现有</a:t>
            </a:r>
            <a:r>
              <a:rPr lang="zh-CN" altLang="en-US" sz="2400" dirty="0">
                <a:ln>
                  <a:solidFill>
                    <a:srgbClr val="FF0000"/>
                  </a:solidFill>
                </a:ln>
                <a:solidFill>
                  <a:srgbClr val="C00000"/>
                </a:solidFill>
                <a:latin typeface="Arial Narrow" pitchFamily="34" charset="0"/>
                <a:ea typeface="黑体" pitchFamily="2" charset="-122"/>
                <a:cs typeface="Arial" pitchFamily="34" charset="0"/>
              </a:rPr>
              <a:t>算法概述</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Tree>
    <p:extLst>
      <p:ext uri="{BB962C8B-B14F-4D97-AF65-F5344CB8AC3E}">
        <p14:creationId xmlns:p14="http://schemas.microsoft.com/office/powerpoint/2010/main" val="2688598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内容占位符 2"/>
          <p:cNvSpPr>
            <a:spLocks noGrp="1"/>
          </p:cNvSpPr>
          <p:nvPr>
            <p:ph idx="1"/>
          </p:nvPr>
        </p:nvSpPr>
        <p:spPr>
          <a:xfrm>
            <a:off x="215900" y="1038225"/>
            <a:ext cx="8763000" cy="5819775"/>
          </a:xfrm>
        </p:spPr>
        <p:txBody>
          <a:bodyPr>
            <a:noAutofit/>
          </a:bodyPr>
          <a:lstStyle/>
          <a:p>
            <a:pPr marL="274320" indent="-274320" algn="just" eaLnBrk="1" fontAlgn="auto" hangingPunct="1">
              <a:spcBef>
                <a:spcPts val="580"/>
              </a:spcBef>
              <a:spcAft>
                <a:spcPts val="0"/>
              </a:spcAft>
              <a:buFont typeface="Wingdings 2"/>
              <a:buChar char=""/>
              <a:defRPr/>
            </a:pPr>
            <a:r>
              <a:rPr lang="en-US" altLang="zh-CN" sz="2000" dirty="0">
                <a:solidFill>
                  <a:srgbClr val="0000FF"/>
                </a:solidFill>
                <a:latin typeface="Arial" pitchFamily="34" charset="0"/>
                <a:cs typeface="Arial" pitchFamily="34" charset="0"/>
              </a:rPr>
              <a:t>Motivation to Parallelize SON Based on MapReduce</a:t>
            </a:r>
          </a:p>
          <a:p>
            <a:pPr marL="548640" lvl="1" algn="just" eaLnBrk="1" fontAlgn="auto" hangingPunct="1">
              <a:spcBef>
                <a:spcPts val="370"/>
              </a:spcBef>
              <a:spcAft>
                <a:spcPts val="0"/>
              </a:spcAft>
              <a:buFont typeface="Wingdings" pitchFamily="2" charset="2"/>
              <a:buChar char="Ø"/>
              <a:defRPr/>
            </a:pPr>
            <a:r>
              <a:rPr lang="en-US" altLang="zh-CN" sz="1600" dirty="0">
                <a:latin typeface="Arial" pitchFamily="34" charset="0"/>
                <a:cs typeface="Arial" pitchFamily="34" charset="0"/>
              </a:rPr>
              <a:t>Processing one partition doesn’t need any information from any other partition</a:t>
            </a:r>
          </a:p>
          <a:p>
            <a:pPr marL="548640" lvl="1" algn="just" eaLnBrk="1" fontAlgn="auto" hangingPunct="1">
              <a:spcBef>
                <a:spcPts val="370"/>
              </a:spcBef>
              <a:spcAft>
                <a:spcPts val="0"/>
              </a:spcAft>
              <a:buFont typeface="Wingdings" pitchFamily="2" charset="2"/>
              <a:buChar char="Ø"/>
              <a:defRPr/>
            </a:pPr>
            <a:r>
              <a:rPr lang="en-US" altLang="zh-CN" sz="1600" dirty="0">
                <a:latin typeface="Arial" pitchFamily="34" charset="0"/>
                <a:cs typeface="Arial" pitchFamily="34" charset="0"/>
              </a:rPr>
              <a:t>Each partition can be processed concurrently</a:t>
            </a:r>
          </a:p>
          <a:p>
            <a:pPr marL="548640" lvl="1" algn="just" eaLnBrk="1" fontAlgn="auto" hangingPunct="1">
              <a:spcBef>
                <a:spcPts val="370"/>
              </a:spcBef>
              <a:spcAft>
                <a:spcPts val="0"/>
              </a:spcAft>
              <a:buFont typeface="Wingdings" pitchFamily="2" charset="2"/>
              <a:buChar char="Ø"/>
              <a:defRPr/>
            </a:pPr>
            <a:r>
              <a:rPr lang="en-US" altLang="zh-CN" sz="1600" dirty="0">
                <a:latin typeface="Arial" pitchFamily="34" charset="0"/>
                <a:cs typeface="Arial" pitchFamily="34" charset="0"/>
              </a:rPr>
              <a:t>SON is naturally suitable for parallelization </a:t>
            </a:r>
          </a:p>
          <a:p>
            <a:pPr marL="274320" lvl="1" indent="-274320" algn="just" eaLnBrk="1" fontAlgn="auto" hangingPunct="1">
              <a:spcBef>
                <a:spcPts val="580"/>
              </a:spcBef>
              <a:spcAft>
                <a:spcPts val="0"/>
              </a:spcAft>
              <a:buClr>
                <a:schemeClr val="accent1"/>
              </a:buClr>
              <a:buFont typeface="Wingdings 2"/>
              <a:buChar char=""/>
              <a:defRPr/>
            </a:pPr>
            <a:r>
              <a:rPr lang="en-US" altLang="zh-CN" sz="2000" dirty="0">
                <a:solidFill>
                  <a:srgbClr val="0000FF"/>
                </a:solidFill>
                <a:latin typeface="Arial" pitchFamily="34" charset="0"/>
                <a:cs typeface="Arial" pitchFamily="34" charset="0"/>
              </a:rPr>
              <a:t>Preparing data</a:t>
            </a:r>
          </a:p>
          <a:p>
            <a:pPr marL="548640" lvl="1" algn="just" eaLnBrk="1" fontAlgn="auto" hangingPunct="1">
              <a:spcBef>
                <a:spcPts val="370"/>
              </a:spcBef>
              <a:spcAft>
                <a:spcPts val="0"/>
              </a:spcAft>
              <a:buFont typeface="Wingdings" pitchFamily="2" charset="2"/>
              <a:buChar char="Ø"/>
              <a:defRPr/>
            </a:pPr>
            <a:r>
              <a:rPr lang="en-US" altLang="zh-CN" sz="1600" dirty="0">
                <a:latin typeface="Arial" pitchFamily="34" charset="0"/>
                <a:cs typeface="Arial" pitchFamily="34" charset="0"/>
              </a:rPr>
              <a:t>Store the transaction database into DFS</a:t>
            </a:r>
          </a:p>
          <a:p>
            <a:pPr marL="548640" lvl="1" algn="just" eaLnBrk="1" fontAlgn="auto" hangingPunct="1">
              <a:spcBef>
                <a:spcPts val="370"/>
              </a:spcBef>
              <a:spcAft>
                <a:spcPts val="0"/>
              </a:spcAft>
              <a:buFont typeface="Wingdings" pitchFamily="2" charset="2"/>
              <a:buChar char="Ø"/>
              <a:defRPr/>
            </a:pPr>
            <a:r>
              <a:rPr lang="en-US" altLang="zh-CN" sz="1600" dirty="0">
                <a:latin typeface="Arial" pitchFamily="34" charset="0"/>
                <a:cs typeface="Arial" pitchFamily="34" charset="0"/>
              </a:rPr>
              <a:t>The whole database will be automatically divided into several non-overlapping chunks</a:t>
            </a:r>
          </a:p>
          <a:p>
            <a:pPr marL="548640" lvl="1" algn="just" eaLnBrk="1" fontAlgn="auto" hangingPunct="1">
              <a:spcBef>
                <a:spcPts val="370"/>
              </a:spcBef>
              <a:spcAft>
                <a:spcPts val="0"/>
              </a:spcAft>
              <a:buFont typeface="Wingdings" pitchFamily="2" charset="2"/>
              <a:buChar char="Ø"/>
              <a:defRPr/>
            </a:pPr>
            <a:r>
              <a:rPr lang="en-US" altLang="zh-CN" sz="1600" dirty="0">
                <a:latin typeface="Arial" pitchFamily="34" charset="0"/>
                <a:cs typeface="Arial" pitchFamily="34" charset="0"/>
              </a:rPr>
              <a:t>Chunks correspond to the partitions in SON</a:t>
            </a:r>
          </a:p>
          <a:p>
            <a:pPr marL="274320" indent="-274320" algn="just" eaLnBrk="1" fontAlgn="auto" hangingPunct="1">
              <a:spcBef>
                <a:spcPts val="580"/>
              </a:spcBef>
              <a:spcAft>
                <a:spcPts val="0"/>
              </a:spcAft>
              <a:buFont typeface="Wingdings 2"/>
              <a:buChar char=""/>
              <a:defRPr/>
            </a:pPr>
            <a:r>
              <a:rPr lang="en-US" altLang="zh-CN" sz="2000" dirty="0">
                <a:solidFill>
                  <a:srgbClr val="0000FF"/>
                </a:solidFill>
                <a:latin typeface="Arial" pitchFamily="34" charset="0"/>
                <a:cs typeface="Arial" pitchFamily="34" charset="0"/>
              </a:rPr>
              <a:t>Map tasks</a:t>
            </a:r>
          </a:p>
          <a:p>
            <a:pPr marL="548640" lvl="1" algn="just" eaLnBrk="1" fontAlgn="auto" hangingPunct="1">
              <a:spcBef>
                <a:spcPts val="370"/>
              </a:spcBef>
              <a:spcAft>
                <a:spcPts val="0"/>
              </a:spcAft>
              <a:buFont typeface="Wingdings" pitchFamily="2" charset="2"/>
              <a:buChar char="Ø"/>
              <a:defRPr/>
            </a:pPr>
            <a:r>
              <a:rPr lang="en-US" altLang="zh-CN" sz="1600" dirty="0">
                <a:latin typeface="Arial" pitchFamily="34" charset="0"/>
                <a:cs typeface="Arial" pitchFamily="34" charset="0"/>
              </a:rPr>
              <a:t>Each chunk is processed by one mapper node to find local frequent itemsets for that chunk</a:t>
            </a:r>
          </a:p>
          <a:p>
            <a:pPr marL="274320" indent="-274320" algn="just" eaLnBrk="1" fontAlgn="auto" hangingPunct="1">
              <a:spcBef>
                <a:spcPts val="580"/>
              </a:spcBef>
              <a:spcAft>
                <a:spcPts val="0"/>
              </a:spcAft>
              <a:buFont typeface="Wingdings 2"/>
              <a:buChar char=""/>
              <a:defRPr/>
            </a:pPr>
            <a:r>
              <a:rPr lang="en-US" altLang="zh-CN" sz="2000" dirty="0">
                <a:solidFill>
                  <a:srgbClr val="0000FF"/>
                </a:solidFill>
                <a:latin typeface="Arial" pitchFamily="34" charset="0"/>
                <a:cs typeface="Arial" pitchFamily="34" charset="0"/>
              </a:rPr>
              <a:t>Reduce tasks</a:t>
            </a:r>
          </a:p>
          <a:p>
            <a:pPr marL="548640" lvl="1" algn="just" eaLnBrk="1" fontAlgn="auto" hangingPunct="1">
              <a:spcBef>
                <a:spcPts val="370"/>
              </a:spcBef>
              <a:spcAft>
                <a:spcPts val="0"/>
              </a:spcAft>
              <a:buFont typeface="Wingdings" pitchFamily="2" charset="2"/>
              <a:buChar char="Ø"/>
              <a:defRPr/>
            </a:pPr>
            <a:r>
              <a:rPr lang="en-US" altLang="zh-CN" sz="1600" dirty="0">
                <a:latin typeface="Arial" pitchFamily="34" charset="0"/>
                <a:cs typeface="Arial" pitchFamily="34" charset="0"/>
              </a:rPr>
              <a:t>Local frequent itemsets of the same length are processed by one reduce node</a:t>
            </a:r>
          </a:p>
          <a:p>
            <a:pPr marL="548640" lvl="1" algn="just" eaLnBrk="1" fontAlgn="auto" hangingPunct="1">
              <a:spcBef>
                <a:spcPts val="370"/>
              </a:spcBef>
              <a:spcAft>
                <a:spcPts val="0"/>
              </a:spcAft>
              <a:buFont typeface="Wingdings" pitchFamily="2" charset="2"/>
              <a:buChar char="Ø"/>
              <a:defRPr/>
            </a:pPr>
            <a:r>
              <a:rPr lang="en-US" altLang="zh-CN" sz="1600" dirty="0">
                <a:latin typeface="Arial" pitchFamily="34" charset="0"/>
                <a:cs typeface="Arial" pitchFamily="34" charset="0"/>
              </a:rPr>
              <a:t>Each node counts for each global candidate itemset it receives</a:t>
            </a:r>
          </a:p>
          <a:p>
            <a:pPr marL="548640" lvl="1" algn="just" eaLnBrk="1" fontAlgn="auto" hangingPunct="1">
              <a:spcBef>
                <a:spcPts val="370"/>
              </a:spcBef>
              <a:spcAft>
                <a:spcPts val="0"/>
              </a:spcAft>
              <a:buFont typeface="Wingdings" pitchFamily="2" charset="2"/>
              <a:buChar char="Ø"/>
              <a:defRPr/>
            </a:pPr>
            <a:r>
              <a:rPr lang="en-US" altLang="zh-CN" sz="1600" dirty="0">
                <a:latin typeface="Arial" pitchFamily="34" charset="0"/>
                <a:cs typeface="Arial" pitchFamily="34" charset="0"/>
              </a:rPr>
              <a:t>Then decides which are global frequent itemsets</a:t>
            </a:r>
          </a:p>
          <a:p>
            <a:pPr marL="274320" indent="-274320" algn="just" eaLnBrk="1" fontAlgn="auto" hangingPunct="1">
              <a:spcBef>
                <a:spcPts val="580"/>
              </a:spcBef>
              <a:spcAft>
                <a:spcPts val="0"/>
              </a:spcAft>
              <a:buFont typeface="Wingdings 2"/>
              <a:buChar char=""/>
              <a:defRPr/>
            </a:pPr>
            <a:r>
              <a:rPr lang="en-US" altLang="zh-CN" sz="2000" dirty="0">
                <a:solidFill>
                  <a:srgbClr val="0000FF"/>
                </a:solidFill>
                <a:latin typeface="Arial" pitchFamily="34" charset="0"/>
                <a:cs typeface="Arial" pitchFamily="34" charset="0"/>
              </a:rPr>
              <a:t>Run two MapReduce jobs to generate all frequent itemsets</a:t>
            </a:r>
          </a:p>
          <a:p>
            <a:pPr marL="548640" lvl="1" algn="just" eaLnBrk="1" fontAlgn="auto" hangingPunct="1">
              <a:spcBef>
                <a:spcPts val="370"/>
              </a:spcBef>
              <a:spcAft>
                <a:spcPts val="0"/>
              </a:spcAft>
              <a:buFont typeface="Wingdings" pitchFamily="2" charset="2"/>
              <a:buChar char="Ø"/>
              <a:defRPr/>
            </a:pPr>
            <a:r>
              <a:rPr lang="en-US" altLang="zh-CN" sz="1600" dirty="0">
                <a:latin typeface="Arial" pitchFamily="34" charset="0"/>
                <a:cs typeface="Arial" pitchFamily="34" charset="0"/>
              </a:rPr>
              <a:t>1</a:t>
            </a:r>
            <a:r>
              <a:rPr lang="en-US" altLang="zh-CN" sz="1600" baseline="30000" dirty="0">
                <a:latin typeface="Arial" pitchFamily="34" charset="0"/>
                <a:cs typeface="Arial" pitchFamily="34" charset="0"/>
              </a:rPr>
              <a:t>st</a:t>
            </a:r>
            <a:r>
              <a:rPr lang="en-US" altLang="zh-CN" sz="1600" dirty="0">
                <a:latin typeface="Arial" pitchFamily="34" charset="0"/>
                <a:cs typeface="Arial" pitchFamily="34" charset="0"/>
              </a:rPr>
              <a:t>    job: </a:t>
            </a:r>
            <a:r>
              <a:rPr lang="en-US" altLang="zh-CN" sz="1600" b="1" dirty="0">
                <a:latin typeface="Arial" pitchFamily="34" charset="0"/>
                <a:cs typeface="Arial" pitchFamily="34" charset="0"/>
              </a:rPr>
              <a:t>generate all global candidate itemsets</a:t>
            </a:r>
          </a:p>
          <a:p>
            <a:pPr marL="548640" lvl="1" algn="just" eaLnBrk="1" fontAlgn="auto" hangingPunct="1">
              <a:spcBef>
                <a:spcPts val="370"/>
              </a:spcBef>
              <a:spcAft>
                <a:spcPts val="0"/>
              </a:spcAft>
              <a:buFont typeface="Wingdings" pitchFamily="2" charset="2"/>
              <a:buChar char="Ø"/>
              <a:defRPr/>
            </a:pPr>
            <a:r>
              <a:rPr lang="en-US" altLang="zh-CN" sz="1600" dirty="0">
                <a:latin typeface="Arial" pitchFamily="34" charset="0"/>
                <a:cs typeface="Arial" pitchFamily="34" charset="0"/>
              </a:rPr>
              <a:t>2</a:t>
            </a:r>
            <a:r>
              <a:rPr lang="en-US" altLang="zh-CN" sz="1600" baseline="30000" dirty="0">
                <a:latin typeface="Arial" pitchFamily="34" charset="0"/>
                <a:cs typeface="Arial" pitchFamily="34" charset="0"/>
              </a:rPr>
              <a:t>nd</a:t>
            </a:r>
            <a:r>
              <a:rPr lang="en-US" altLang="zh-CN" sz="1600" dirty="0">
                <a:latin typeface="Arial" pitchFamily="34" charset="0"/>
                <a:cs typeface="Arial" pitchFamily="34" charset="0"/>
              </a:rPr>
              <a:t>   job</a:t>
            </a:r>
            <a:r>
              <a:rPr lang="en-US" altLang="zh-CN" sz="1600" b="1" dirty="0">
                <a:latin typeface="Arial" pitchFamily="34" charset="0"/>
                <a:cs typeface="Arial" pitchFamily="34" charset="0"/>
              </a:rPr>
              <a:t>: identify global frequent itemsets from global candidate itemsets</a:t>
            </a:r>
          </a:p>
          <a:p>
            <a:pPr marL="548640" lvl="1" algn="just" eaLnBrk="1" fontAlgn="auto" hangingPunct="1">
              <a:spcBef>
                <a:spcPts val="370"/>
              </a:spcBef>
              <a:spcAft>
                <a:spcPts val="0"/>
              </a:spcAft>
              <a:buFont typeface="Wingdings" pitchFamily="2" charset="2"/>
              <a:buChar char="Ø"/>
              <a:defRPr/>
            </a:pPr>
            <a:endParaRPr lang="zh-CN" altLang="en-US" sz="1600" dirty="0">
              <a:latin typeface="Arial" pitchFamily="34" charset="0"/>
              <a:cs typeface="Arial" pitchFamily="34" charset="0"/>
            </a:endParaRPr>
          </a:p>
        </p:txBody>
      </p:sp>
      <p:sp>
        <p:nvSpPr>
          <p:cNvPr id="5" name="Title 1"/>
          <p:cNvSpPr>
            <a:spLocks noGrp="1"/>
          </p:cNvSpPr>
          <p:nvPr>
            <p:ph type="title"/>
          </p:nvPr>
        </p:nvSpPr>
        <p:spPr>
          <a:xfrm>
            <a:off x="400020" y="436542"/>
            <a:ext cx="8449718" cy="5867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eaLnBrk="1" fontAlgn="auto" hangingPunct="1">
              <a:lnSpc>
                <a:spcPct val="120000"/>
              </a:lnSpc>
              <a:spcBef>
                <a:spcPts val="580"/>
              </a:spcBef>
              <a:spcAft>
                <a:spcPts val="600"/>
              </a:spcAft>
              <a:defRPr/>
            </a:pPr>
            <a:r>
              <a:rPr lang="en-US" altLang="zh-CN" sz="3200" dirty="0">
                <a:ln>
                  <a:solidFill>
                    <a:srgbClr val="FF0000"/>
                  </a:solidFill>
                </a:ln>
                <a:solidFill>
                  <a:srgbClr val="C00000"/>
                </a:solidFill>
                <a:latin typeface="Arial Narrow" pitchFamily="34" charset="0"/>
                <a:ea typeface="黑体" pitchFamily="2" charset="-122"/>
                <a:cs typeface="+mj-cs"/>
              </a:rPr>
              <a:t>3. PSON</a:t>
            </a:r>
            <a:r>
              <a:rPr lang="zh-CN" altLang="en-US" sz="3200" dirty="0">
                <a:ln>
                  <a:solidFill>
                    <a:srgbClr val="FF0000"/>
                  </a:solidFill>
                </a:ln>
                <a:solidFill>
                  <a:srgbClr val="C00000"/>
                </a:solidFill>
                <a:latin typeface="Arial Narrow" pitchFamily="34" charset="0"/>
                <a:ea typeface="黑体" pitchFamily="2" charset="-122"/>
                <a:cs typeface="+mj-cs"/>
              </a:rPr>
              <a:t>：基于</a:t>
            </a:r>
            <a:r>
              <a:rPr lang="en-US" altLang="zh-CN" sz="3200" dirty="0">
                <a:ln>
                  <a:solidFill>
                    <a:srgbClr val="FF0000"/>
                  </a:solidFill>
                </a:ln>
                <a:solidFill>
                  <a:srgbClr val="C00000"/>
                </a:solidFill>
                <a:latin typeface="Arial Narrow" pitchFamily="34" charset="0"/>
                <a:ea typeface="黑体" pitchFamily="2" charset="-122"/>
                <a:cs typeface="+mj-cs"/>
              </a:rPr>
              <a:t>MapReduce</a:t>
            </a:r>
            <a:r>
              <a:rPr lang="zh-CN" altLang="en-US" sz="3200" dirty="0">
                <a:ln>
                  <a:solidFill>
                    <a:srgbClr val="FF0000"/>
                  </a:solidFill>
                </a:ln>
                <a:solidFill>
                  <a:srgbClr val="C00000"/>
                </a:solidFill>
                <a:latin typeface="Arial Narrow" pitchFamily="34" charset="0"/>
                <a:ea typeface="黑体" pitchFamily="2" charset="-122"/>
                <a:cs typeface="+mj-cs"/>
              </a:rPr>
              <a:t>的并行化算法</a:t>
            </a:r>
            <a:endParaRPr lang="en-US" altLang="zh-CN" sz="3200" dirty="0">
              <a:ln>
                <a:solidFill>
                  <a:srgbClr val="FF0000"/>
                </a:solidFill>
              </a:ln>
              <a:solidFill>
                <a:srgbClr val="C00000"/>
              </a:solidFill>
              <a:latin typeface="Arial Narrow" pitchFamily="34" charset="0"/>
              <a:ea typeface="黑体" pitchFamily="2" charset="-122"/>
              <a:cs typeface="+mj-cs"/>
            </a:endParaRPr>
          </a:p>
        </p:txBody>
      </p:sp>
    </p:spTree>
    <p:extLst>
      <p:ext uri="{BB962C8B-B14F-4D97-AF65-F5344CB8AC3E}">
        <p14:creationId xmlns:p14="http://schemas.microsoft.com/office/powerpoint/2010/main" val="113152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内容占位符 2"/>
          <p:cNvSpPr>
            <a:spLocks noGrp="1"/>
          </p:cNvSpPr>
          <p:nvPr>
            <p:ph idx="1"/>
          </p:nvPr>
        </p:nvSpPr>
        <p:spPr>
          <a:xfrm>
            <a:off x="227013" y="1347788"/>
            <a:ext cx="8578850" cy="4997450"/>
          </a:xfrm>
        </p:spPr>
        <p:txBody>
          <a:bodyPr/>
          <a:lstStyle/>
          <a:p>
            <a:pPr algn="just" eaLnBrk="1" hangingPunct="1"/>
            <a:r>
              <a:rPr lang="en-US" altLang="zh-CN" sz="2000" dirty="0">
                <a:solidFill>
                  <a:srgbClr val="0000FF"/>
                </a:solidFill>
                <a:latin typeface="Arial" pitchFamily="34" charset="0"/>
                <a:cs typeface="Arial" pitchFamily="34" charset="0"/>
              </a:rPr>
              <a:t>Map phase</a:t>
            </a:r>
          </a:p>
          <a:p>
            <a:pPr lvl="1" algn="just" eaLnBrk="1" hangingPunct="1">
              <a:buFont typeface="Wingdings" pitchFamily="2" charset="2"/>
              <a:buChar char="Ø"/>
            </a:pPr>
            <a:r>
              <a:rPr lang="en-US" altLang="zh-CN" sz="1600" dirty="0">
                <a:latin typeface="Arial" pitchFamily="34" charset="0"/>
                <a:cs typeface="Arial" pitchFamily="34" charset="0"/>
              </a:rPr>
              <a:t>Each map node takes in one partition and generates local frequent </a:t>
            </a:r>
            <a:r>
              <a:rPr lang="en-US" altLang="zh-CN" sz="1600" dirty="0" err="1">
                <a:latin typeface="Arial" pitchFamily="34" charset="0"/>
                <a:cs typeface="Arial" pitchFamily="34" charset="0"/>
              </a:rPr>
              <a:t>itemsets</a:t>
            </a:r>
            <a:r>
              <a:rPr lang="en-US" altLang="zh-CN" sz="1600" dirty="0">
                <a:latin typeface="Arial" pitchFamily="34" charset="0"/>
                <a:cs typeface="Arial" pitchFamily="34" charset="0"/>
              </a:rPr>
              <a:t> for that partition using  </a:t>
            </a:r>
            <a:r>
              <a:rPr lang="en-US" altLang="zh-CN" sz="1600" dirty="0" err="1">
                <a:latin typeface="Arial" pitchFamily="34" charset="0"/>
                <a:cs typeface="Arial" pitchFamily="34" charset="0"/>
              </a:rPr>
              <a:t>Apriori</a:t>
            </a:r>
            <a:r>
              <a:rPr lang="en-US" altLang="zh-CN" sz="1600" dirty="0">
                <a:latin typeface="Arial" pitchFamily="34" charset="0"/>
                <a:cs typeface="Arial" pitchFamily="34" charset="0"/>
              </a:rPr>
              <a:t> algorithm.</a:t>
            </a:r>
          </a:p>
          <a:p>
            <a:pPr lvl="1" algn="just" eaLnBrk="1" hangingPunct="1">
              <a:buFont typeface="Wingdings" pitchFamily="2" charset="2"/>
              <a:buChar char="Ø"/>
            </a:pPr>
            <a:r>
              <a:rPr lang="en-US" altLang="zh-CN" sz="1600" dirty="0">
                <a:latin typeface="Arial" pitchFamily="34" charset="0"/>
                <a:cs typeface="Arial" pitchFamily="34" charset="0"/>
              </a:rPr>
              <a:t>For each local frequent </a:t>
            </a:r>
            <a:r>
              <a:rPr lang="en-US" altLang="zh-CN" sz="1600" dirty="0" err="1">
                <a:latin typeface="Arial" pitchFamily="34" charset="0"/>
                <a:cs typeface="Arial" pitchFamily="34" charset="0"/>
              </a:rPr>
              <a:t>itemset</a:t>
            </a:r>
            <a:r>
              <a:rPr lang="en-US" altLang="zh-CN" sz="1600" dirty="0">
                <a:latin typeface="Arial" pitchFamily="34" charset="0"/>
                <a:cs typeface="Arial" pitchFamily="34" charset="0"/>
              </a:rPr>
              <a:t> </a:t>
            </a:r>
            <a:r>
              <a:rPr lang="en-US" altLang="zh-CN" sz="1600" i="1" dirty="0">
                <a:latin typeface="Arial" pitchFamily="34" charset="0"/>
                <a:cs typeface="Arial" pitchFamily="34" charset="0"/>
              </a:rPr>
              <a:t>F</a:t>
            </a:r>
            <a:r>
              <a:rPr lang="en-US" altLang="zh-CN" sz="1600" dirty="0">
                <a:latin typeface="Arial" pitchFamily="34" charset="0"/>
                <a:cs typeface="Arial" pitchFamily="34" charset="0"/>
              </a:rPr>
              <a:t>, emits key-value pair &lt;</a:t>
            </a:r>
            <a:r>
              <a:rPr lang="en-US" altLang="zh-CN" sz="1600" i="1" dirty="0">
                <a:latin typeface="Arial" pitchFamily="34" charset="0"/>
                <a:cs typeface="Arial" pitchFamily="34" charset="0"/>
              </a:rPr>
              <a:t>F</a:t>
            </a:r>
            <a:r>
              <a:rPr lang="en-US" altLang="zh-CN" sz="1600" dirty="0">
                <a:latin typeface="Arial" pitchFamily="34" charset="0"/>
                <a:cs typeface="Arial" pitchFamily="34" charset="0"/>
              </a:rPr>
              <a:t>, 1&gt;. Here, the value 1 is only to indicate that </a:t>
            </a:r>
            <a:r>
              <a:rPr lang="en-US" altLang="zh-CN" sz="1600" i="1" dirty="0">
                <a:latin typeface="Arial" pitchFamily="34" charset="0"/>
                <a:cs typeface="Arial" pitchFamily="34" charset="0"/>
              </a:rPr>
              <a:t>F</a:t>
            </a:r>
            <a:r>
              <a:rPr lang="en-US" altLang="zh-CN" sz="1600" dirty="0">
                <a:latin typeface="Arial" pitchFamily="34" charset="0"/>
                <a:cs typeface="Arial" pitchFamily="34" charset="0"/>
              </a:rPr>
              <a:t> is a local frequent </a:t>
            </a:r>
            <a:r>
              <a:rPr lang="en-US" altLang="zh-CN" sz="1600" dirty="0" err="1">
                <a:latin typeface="Arial" pitchFamily="34" charset="0"/>
                <a:cs typeface="Arial" pitchFamily="34" charset="0"/>
              </a:rPr>
              <a:t>itemset</a:t>
            </a:r>
            <a:r>
              <a:rPr lang="en-US" altLang="zh-CN" sz="1600" dirty="0">
                <a:latin typeface="Arial" pitchFamily="34" charset="0"/>
                <a:cs typeface="Arial" pitchFamily="34" charset="0"/>
              </a:rPr>
              <a:t> for that partition.</a:t>
            </a:r>
          </a:p>
          <a:p>
            <a:pPr algn="just" eaLnBrk="1" hangingPunct="1"/>
            <a:r>
              <a:rPr lang="en-US" altLang="zh-CN" sz="2000" dirty="0">
                <a:solidFill>
                  <a:srgbClr val="0000FF"/>
                </a:solidFill>
                <a:latin typeface="Arial" pitchFamily="34" charset="0"/>
                <a:cs typeface="Arial" pitchFamily="34" charset="0"/>
              </a:rPr>
              <a:t>Shuffle and Sort phase</a:t>
            </a:r>
          </a:p>
          <a:p>
            <a:pPr lvl="1" algn="just" eaLnBrk="1" hangingPunct="1">
              <a:buFont typeface="Wingdings" pitchFamily="2" charset="2"/>
              <a:buChar char="Ø"/>
            </a:pPr>
            <a:r>
              <a:rPr lang="en-US" altLang="zh-CN" sz="1600" dirty="0">
                <a:latin typeface="Arial" pitchFamily="34" charset="0"/>
                <a:cs typeface="Arial" pitchFamily="34" charset="0"/>
              </a:rPr>
              <a:t>The same local frequent </a:t>
            </a:r>
            <a:r>
              <a:rPr lang="en-US" altLang="zh-CN" sz="1600" dirty="0" err="1">
                <a:latin typeface="Arial" pitchFamily="34" charset="0"/>
                <a:cs typeface="Arial" pitchFamily="34" charset="0"/>
              </a:rPr>
              <a:t>itemsets</a:t>
            </a:r>
            <a:endParaRPr lang="en-US" altLang="zh-CN" sz="1600" dirty="0">
              <a:latin typeface="Arial" pitchFamily="34" charset="0"/>
              <a:cs typeface="Arial" pitchFamily="34" charset="0"/>
            </a:endParaRPr>
          </a:p>
          <a:p>
            <a:pPr lvl="1" algn="just" eaLnBrk="1" hangingPunct="1">
              <a:buFont typeface="Wingdings 2" pitchFamily="18" charset="2"/>
              <a:buNone/>
            </a:pPr>
            <a:r>
              <a:rPr lang="en-US" altLang="zh-CN" sz="1600" dirty="0">
                <a:latin typeface="Arial" pitchFamily="34" charset="0"/>
                <a:cs typeface="Arial" pitchFamily="34" charset="0"/>
              </a:rPr>
              <a:t>      are sent to one reduce node.</a:t>
            </a:r>
          </a:p>
          <a:p>
            <a:pPr algn="just" eaLnBrk="1" hangingPunct="1"/>
            <a:r>
              <a:rPr lang="en-US" altLang="zh-CN" sz="2000" dirty="0">
                <a:solidFill>
                  <a:srgbClr val="0000FF"/>
                </a:solidFill>
                <a:latin typeface="Arial" pitchFamily="34" charset="0"/>
                <a:cs typeface="Arial" pitchFamily="34" charset="0"/>
              </a:rPr>
              <a:t>Reduce phase</a:t>
            </a:r>
          </a:p>
          <a:p>
            <a:pPr lvl="1" algn="just" eaLnBrk="1" hangingPunct="1">
              <a:buFont typeface="Wingdings" pitchFamily="2" charset="2"/>
              <a:buChar char="Ø"/>
            </a:pPr>
            <a:r>
              <a:rPr lang="en-US" altLang="zh-CN" sz="1600" dirty="0">
                <a:latin typeface="Arial" pitchFamily="34" charset="0"/>
                <a:cs typeface="Arial" pitchFamily="34" charset="0"/>
              </a:rPr>
              <a:t>Each reduce node emits one and</a:t>
            </a:r>
          </a:p>
          <a:p>
            <a:pPr lvl="1" algn="just" eaLnBrk="1" hangingPunct="1">
              <a:buFont typeface="Wingdings 2" pitchFamily="18" charset="2"/>
              <a:buNone/>
            </a:pPr>
            <a:r>
              <a:rPr lang="en-US" altLang="zh-CN" sz="1600" dirty="0">
                <a:latin typeface="Arial" pitchFamily="34" charset="0"/>
                <a:cs typeface="Arial" pitchFamily="34" charset="0"/>
              </a:rPr>
              <a:t>    only one key-value pair &lt;F, 1&gt; to </a:t>
            </a:r>
          </a:p>
          <a:p>
            <a:pPr lvl="1" algn="just" eaLnBrk="1" hangingPunct="1">
              <a:buFont typeface="Wingdings 2" pitchFamily="18" charset="2"/>
              <a:buNone/>
            </a:pPr>
            <a:r>
              <a:rPr lang="en-US" altLang="zh-CN" sz="1600" dirty="0">
                <a:latin typeface="Arial" pitchFamily="34" charset="0"/>
                <a:cs typeface="Arial" pitchFamily="34" charset="0"/>
              </a:rPr>
              <a:t>    DFS</a:t>
            </a:r>
          </a:p>
          <a:p>
            <a:pPr algn="just" eaLnBrk="1" hangingPunct="1"/>
            <a:r>
              <a:rPr lang="en-US" altLang="zh-CN" sz="2000" dirty="0">
                <a:solidFill>
                  <a:srgbClr val="0000FF"/>
                </a:solidFill>
                <a:latin typeface="Arial" pitchFamily="34" charset="0"/>
                <a:cs typeface="Arial" pitchFamily="34" charset="0"/>
              </a:rPr>
              <a:t>Finally</a:t>
            </a:r>
          </a:p>
          <a:p>
            <a:pPr lvl="1" algn="just" eaLnBrk="1" hangingPunct="1">
              <a:buFont typeface="Wingdings" pitchFamily="2" charset="2"/>
              <a:buChar char="Ø"/>
            </a:pPr>
            <a:r>
              <a:rPr lang="en-US" altLang="zh-CN" sz="1600" dirty="0">
                <a:latin typeface="Arial" pitchFamily="34" charset="0"/>
                <a:cs typeface="Arial" pitchFamily="34" charset="0"/>
              </a:rPr>
              <a:t>Merging all the pairs in DFS gives </a:t>
            </a:r>
          </a:p>
          <a:p>
            <a:pPr lvl="1" algn="just" eaLnBrk="1" hangingPunct="1">
              <a:buFont typeface="Wingdings 2" pitchFamily="18" charset="2"/>
              <a:buNone/>
            </a:pPr>
            <a:r>
              <a:rPr lang="en-US" altLang="zh-CN" sz="1600" dirty="0">
                <a:latin typeface="Arial" pitchFamily="34" charset="0"/>
                <a:cs typeface="Arial" pitchFamily="34" charset="0"/>
              </a:rPr>
              <a:t>    us all global candidate </a:t>
            </a:r>
            <a:r>
              <a:rPr lang="en-US" altLang="zh-CN" sz="1600" dirty="0" err="1">
                <a:latin typeface="Arial" pitchFamily="34" charset="0"/>
                <a:cs typeface="Arial" pitchFamily="34" charset="0"/>
              </a:rPr>
              <a:t>itemsets</a:t>
            </a:r>
            <a:endParaRPr lang="en-US" altLang="zh-CN" sz="1600" dirty="0">
              <a:latin typeface="Arial" pitchFamily="34" charset="0"/>
              <a:cs typeface="Arial" pitchFamily="34" charset="0"/>
            </a:endParaRPr>
          </a:p>
          <a:p>
            <a:pPr algn="just" eaLnBrk="1" hangingPunct="1"/>
            <a:endParaRPr lang="zh-CN" altLang="en-US" sz="2000" dirty="0">
              <a:latin typeface="Arial" pitchFamily="34" charset="0"/>
              <a:cs typeface="Arial" pitchFamily="34" charset="0"/>
            </a:endParaRPr>
          </a:p>
        </p:txBody>
      </p:sp>
      <p:pic>
        <p:nvPicPr>
          <p:cNvPr id="5" name="Picture 2"/>
          <p:cNvPicPr>
            <a:picLocks noChangeAspect="1" noChangeArrowheads="1"/>
          </p:cNvPicPr>
          <p:nvPr/>
        </p:nvPicPr>
        <p:blipFill>
          <a:blip r:embed="rId2" cstate="print"/>
          <a:srcRect/>
          <a:stretch>
            <a:fillRect/>
          </a:stretch>
        </p:blipFill>
        <p:spPr bwMode="auto">
          <a:xfrm>
            <a:off x="4025900" y="2857500"/>
            <a:ext cx="4953000" cy="3835400"/>
          </a:xfrm>
          <a:prstGeom prst="rect">
            <a:avLst/>
          </a:prstGeom>
          <a:ln>
            <a:noFill/>
          </a:ln>
          <a:effectLst>
            <a:outerShdw blurRad="190500" algn="tl" rotWithShape="0">
              <a:srgbClr val="000000">
                <a:alpha val="70000"/>
              </a:srgbClr>
            </a:outerShdw>
          </a:effectLst>
        </p:spPr>
      </p:pic>
      <p:sp>
        <p:nvSpPr>
          <p:cNvPr id="6" name="Title 1"/>
          <p:cNvSpPr>
            <a:spLocks noGrp="1"/>
          </p:cNvSpPr>
          <p:nvPr>
            <p:ph type="title"/>
          </p:nvPr>
        </p:nvSpPr>
        <p:spPr>
          <a:xfrm>
            <a:off x="450820" y="220642"/>
            <a:ext cx="8449718" cy="5867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en-US" altLang="zh-CN" sz="2400" dirty="0">
                <a:ln>
                  <a:solidFill>
                    <a:srgbClr val="FF0000"/>
                  </a:solidFill>
                </a:ln>
                <a:solidFill>
                  <a:srgbClr val="C00000"/>
                </a:solidFill>
                <a:latin typeface="Arial Narrow" pitchFamily="34" charset="0"/>
                <a:ea typeface="黑体" pitchFamily="2" charset="-122"/>
                <a:cs typeface="+mj-cs"/>
              </a:rPr>
              <a:t>PSON</a:t>
            </a:r>
            <a:r>
              <a:rPr lang="zh-CN" altLang="en-US" sz="2400" dirty="0">
                <a:ln>
                  <a:solidFill>
                    <a:srgbClr val="FF0000"/>
                  </a:solidFill>
                </a:ln>
                <a:solidFill>
                  <a:srgbClr val="C00000"/>
                </a:solidFill>
                <a:latin typeface="Arial Narrow" pitchFamily="34" charset="0"/>
                <a:ea typeface="黑体" pitchFamily="2" charset="-122"/>
                <a:cs typeface="+mj-cs"/>
              </a:rPr>
              <a:t>：基于</a:t>
            </a:r>
            <a:r>
              <a:rPr lang="en-US" altLang="zh-CN" sz="2400" dirty="0">
                <a:ln>
                  <a:solidFill>
                    <a:srgbClr val="FF0000"/>
                  </a:solidFill>
                </a:ln>
                <a:solidFill>
                  <a:srgbClr val="C00000"/>
                </a:solidFill>
                <a:latin typeface="Arial Narrow" pitchFamily="34" charset="0"/>
                <a:ea typeface="黑体" pitchFamily="2" charset="-122"/>
                <a:cs typeface="+mj-cs"/>
              </a:rPr>
              <a:t>MapReduce</a:t>
            </a:r>
            <a:r>
              <a:rPr lang="zh-CN" altLang="en-US" sz="2400" dirty="0">
                <a:ln>
                  <a:solidFill>
                    <a:srgbClr val="FF0000"/>
                  </a:solidFill>
                </a:ln>
                <a:solidFill>
                  <a:srgbClr val="C00000"/>
                </a:solidFill>
                <a:latin typeface="Arial Narrow" pitchFamily="34" charset="0"/>
                <a:ea typeface="黑体" pitchFamily="2" charset="-122"/>
                <a:cs typeface="+mj-cs"/>
              </a:rPr>
              <a:t>的并行化</a:t>
            </a:r>
            <a:r>
              <a:rPr lang="en-US" altLang="zh-CN" sz="2400" dirty="0">
                <a:ln>
                  <a:solidFill>
                    <a:srgbClr val="FF0000"/>
                  </a:solidFill>
                </a:ln>
                <a:solidFill>
                  <a:srgbClr val="C00000"/>
                </a:solidFill>
                <a:latin typeface="Arial Narrow" pitchFamily="34" charset="0"/>
                <a:ea typeface="黑体" pitchFamily="2" charset="-122"/>
                <a:cs typeface="+mj-cs"/>
              </a:rPr>
              <a:t>SON</a:t>
            </a:r>
            <a:r>
              <a:rPr lang="zh-CN" altLang="en-US" sz="2400" dirty="0">
                <a:ln>
                  <a:solidFill>
                    <a:srgbClr val="FF0000"/>
                  </a:solidFill>
                </a:ln>
                <a:solidFill>
                  <a:srgbClr val="C00000"/>
                </a:solidFill>
                <a:latin typeface="Arial Narrow" pitchFamily="34" charset="0"/>
                <a:ea typeface="黑体" pitchFamily="2" charset="-122"/>
                <a:cs typeface="+mj-cs"/>
              </a:rPr>
              <a:t>算法</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
        <p:nvSpPr>
          <p:cNvPr id="86021" name="Rectangle 7"/>
          <p:cNvSpPr>
            <a:spLocks noChangeArrowheads="1"/>
          </p:cNvSpPr>
          <p:nvPr/>
        </p:nvSpPr>
        <p:spPr bwMode="auto">
          <a:xfrm>
            <a:off x="295275" y="768350"/>
            <a:ext cx="7829550" cy="522288"/>
          </a:xfrm>
          <a:prstGeom prst="rect">
            <a:avLst/>
          </a:prstGeom>
          <a:noFill/>
          <a:ln w="9525">
            <a:noFill/>
            <a:miter lim="800000"/>
            <a:headEnd/>
            <a:tailEnd/>
          </a:ln>
        </p:spPr>
        <p:txBody>
          <a:bodyPr wrap="none">
            <a:spAutoFit/>
          </a:bodyPr>
          <a:lstStyle/>
          <a:p>
            <a:pPr marL="273050" indent="-273050">
              <a:spcBef>
                <a:spcPts val="575"/>
              </a:spcBef>
              <a:buClr>
                <a:schemeClr val="accent1"/>
              </a:buClr>
              <a:buSzPct val="85000"/>
            </a:pPr>
            <a:r>
              <a:rPr lang="en-US" altLang="zh-CN" sz="2800" dirty="0">
                <a:solidFill>
                  <a:srgbClr val="00B050"/>
                </a:solidFill>
                <a:latin typeface="Arial Narrow" pitchFamily="34" charset="0"/>
                <a:ea typeface="黑体" pitchFamily="2" charset="-122"/>
                <a:cs typeface="Arial" pitchFamily="34" charset="0"/>
              </a:rPr>
              <a:t>1</a:t>
            </a:r>
            <a:r>
              <a:rPr lang="en-US" altLang="zh-CN" sz="2800" baseline="30000" dirty="0">
                <a:solidFill>
                  <a:srgbClr val="00B050"/>
                </a:solidFill>
                <a:latin typeface="Arial Narrow" pitchFamily="34" charset="0"/>
                <a:ea typeface="黑体" pitchFamily="2" charset="-122"/>
                <a:cs typeface="Arial" pitchFamily="34" charset="0"/>
              </a:rPr>
              <a:t>st</a:t>
            </a:r>
            <a:r>
              <a:rPr lang="en-US" altLang="zh-CN" sz="2800" dirty="0">
                <a:solidFill>
                  <a:srgbClr val="00B050"/>
                </a:solidFill>
                <a:latin typeface="Arial Narrow" pitchFamily="34" charset="0"/>
                <a:ea typeface="黑体" pitchFamily="2" charset="-122"/>
                <a:cs typeface="Arial" pitchFamily="34" charset="0"/>
              </a:rPr>
              <a:t> MapReduce Job:</a:t>
            </a:r>
            <a:r>
              <a:rPr lang="en-US" altLang="zh-CN" sz="2800" b="1" dirty="0">
                <a:latin typeface="Arial Narrow" pitchFamily="34" charset="0"/>
                <a:ea typeface="黑体" pitchFamily="2" charset="-122"/>
                <a:cs typeface="Arial" pitchFamily="34" charset="0"/>
              </a:rPr>
              <a:t> </a:t>
            </a:r>
            <a:r>
              <a:rPr lang="en-US" altLang="zh-CN" sz="2800" dirty="0">
                <a:solidFill>
                  <a:srgbClr val="00B050"/>
                </a:solidFill>
                <a:latin typeface="Arial Narrow" pitchFamily="34" charset="0"/>
                <a:ea typeface="黑体" pitchFamily="2" charset="-122"/>
                <a:cs typeface="Arial" pitchFamily="34" charset="0"/>
              </a:rPr>
              <a:t>generate all global candidate </a:t>
            </a:r>
            <a:r>
              <a:rPr lang="en-US" altLang="zh-CN" sz="2800" dirty="0" err="1">
                <a:solidFill>
                  <a:srgbClr val="00B050"/>
                </a:solidFill>
                <a:latin typeface="Arial Narrow" pitchFamily="34" charset="0"/>
                <a:ea typeface="黑体" pitchFamily="2" charset="-122"/>
                <a:cs typeface="Arial" pitchFamily="34" charset="0"/>
              </a:rPr>
              <a:t>itemsets</a:t>
            </a:r>
            <a:endParaRPr lang="zh-CN" altLang="en-US" sz="2800" dirty="0">
              <a:solidFill>
                <a:srgbClr val="00B050"/>
              </a:solidFill>
              <a:latin typeface="Arial Narrow" pitchFamily="34" charset="0"/>
              <a:ea typeface="黑体" pitchFamily="2" charset="-122"/>
              <a:cs typeface="Arial" pitchFamily="34" charset="0"/>
            </a:endParaRPr>
          </a:p>
        </p:txBody>
      </p:sp>
    </p:spTree>
    <p:extLst>
      <p:ext uri="{BB962C8B-B14F-4D97-AF65-F5344CB8AC3E}">
        <p14:creationId xmlns:p14="http://schemas.microsoft.com/office/powerpoint/2010/main" val="1404145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内容占位符 2"/>
          <p:cNvSpPr>
            <a:spLocks noGrp="1"/>
          </p:cNvSpPr>
          <p:nvPr>
            <p:ph idx="1"/>
          </p:nvPr>
        </p:nvSpPr>
        <p:spPr>
          <a:xfrm>
            <a:off x="227013" y="1273175"/>
            <a:ext cx="8229600" cy="5329238"/>
          </a:xfrm>
        </p:spPr>
        <p:txBody>
          <a:bodyPr/>
          <a:lstStyle/>
          <a:p>
            <a:pPr algn="just" eaLnBrk="1" hangingPunct="1">
              <a:spcBef>
                <a:spcPct val="0"/>
              </a:spcBef>
            </a:pPr>
            <a:r>
              <a:rPr lang="en-US" altLang="zh-CN" sz="2000" dirty="0">
                <a:solidFill>
                  <a:srgbClr val="0000FF"/>
                </a:solidFill>
                <a:latin typeface="Arial Narrow" pitchFamily="34" charset="0"/>
                <a:cs typeface="Arial" pitchFamily="34" charset="0"/>
              </a:rPr>
              <a:t>Assumption</a:t>
            </a:r>
          </a:p>
          <a:p>
            <a:pPr marL="538163" lvl="1" algn="just" eaLnBrk="1" hangingPunct="1">
              <a:spcBef>
                <a:spcPct val="0"/>
              </a:spcBef>
              <a:buFont typeface="Wingdings" pitchFamily="2" charset="2"/>
              <a:buChar char="Ø"/>
            </a:pPr>
            <a:r>
              <a:rPr lang="en-US" altLang="zh-CN" sz="1700" dirty="0">
                <a:latin typeface="Arial Narrow" pitchFamily="34" charset="0"/>
                <a:cs typeface="Arial" pitchFamily="34" charset="0"/>
              </a:rPr>
              <a:t>Each node is given a full duplicate of the global candidate </a:t>
            </a:r>
            <a:r>
              <a:rPr lang="en-US" altLang="zh-CN" sz="1700" dirty="0" err="1">
                <a:latin typeface="Arial Narrow" pitchFamily="34" charset="0"/>
                <a:cs typeface="Arial" pitchFamily="34" charset="0"/>
              </a:rPr>
              <a:t>itemsets</a:t>
            </a:r>
            <a:r>
              <a:rPr lang="en-US" altLang="zh-CN" sz="1700" dirty="0">
                <a:latin typeface="Arial Narrow" pitchFamily="34" charset="0"/>
                <a:cs typeface="Arial" pitchFamily="34" charset="0"/>
              </a:rPr>
              <a:t> generated by the 1</a:t>
            </a:r>
            <a:r>
              <a:rPr lang="en-US" altLang="zh-CN" sz="1700" baseline="30000" dirty="0">
                <a:latin typeface="Arial Narrow" pitchFamily="34" charset="0"/>
                <a:cs typeface="Arial" pitchFamily="34" charset="0"/>
              </a:rPr>
              <a:t>st</a:t>
            </a:r>
            <a:r>
              <a:rPr lang="en-US" altLang="zh-CN" sz="1700" dirty="0">
                <a:latin typeface="Arial Narrow" pitchFamily="34" charset="0"/>
                <a:cs typeface="Arial" pitchFamily="34" charset="0"/>
              </a:rPr>
              <a:t> </a:t>
            </a:r>
            <a:r>
              <a:rPr lang="en-US" altLang="zh-CN" sz="1700" dirty="0" err="1">
                <a:latin typeface="Arial Narrow" pitchFamily="34" charset="0"/>
                <a:cs typeface="Arial" pitchFamily="34" charset="0"/>
              </a:rPr>
              <a:t>MapReduce</a:t>
            </a:r>
            <a:r>
              <a:rPr lang="en-US" altLang="zh-CN" sz="1700" dirty="0">
                <a:latin typeface="Arial Narrow" pitchFamily="34" charset="0"/>
                <a:cs typeface="Arial" pitchFamily="34" charset="0"/>
              </a:rPr>
              <a:t> job beforehand</a:t>
            </a:r>
          </a:p>
          <a:p>
            <a:pPr algn="just" eaLnBrk="1" hangingPunct="1">
              <a:spcBef>
                <a:spcPct val="0"/>
              </a:spcBef>
            </a:pPr>
            <a:r>
              <a:rPr lang="en-US" altLang="zh-CN" sz="2000" dirty="0">
                <a:solidFill>
                  <a:srgbClr val="0000FF"/>
                </a:solidFill>
                <a:latin typeface="Arial Narrow" pitchFamily="34" charset="0"/>
                <a:cs typeface="Arial" pitchFamily="34" charset="0"/>
              </a:rPr>
              <a:t>Map phase</a:t>
            </a:r>
          </a:p>
          <a:p>
            <a:pPr marL="538163" lvl="1" algn="just" eaLnBrk="1" hangingPunct="1">
              <a:spcBef>
                <a:spcPct val="0"/>
              </a:spcBef>
              <a:buFont typeface="Wingdings" pitchFamily="2" charset="2"/>
              <a:buChar char="Ø"/>
            </a:pPr>
            <a:r>
              <a:rPr lang="en-US" altLang="zh-CN" sz="1700" dirty="0">
                <a:latin typeface="Arial Narrow" pitchFamily="34" charset="0"/>
                <a:cs typeface="Arial" pitchFamily="34" charset="0"/>
              </a:rPr>
              <a:t>Each map node counts for each of</a:t>
            </a:r>
          </a:p>
          <a:p>
            <a:pPr marL="538163" lvl="1" algn="just" eaLnBrk="1" hangingPunct="1">
              <a:spcBef>
                <a:spcPct val="0"/>
              </a:spcBef>
              <a:buFont typeface="Wingdings 2" pitchFamily="18" charset="2"/>
              <a:buNone/>
            </a:pPr>
            <a:r>
              <a:rPr lang="en-US" altLang="zh-CN" sz="1700" dirty="0">
                <a:latin typeface="Arial Narrow" pitchFamily="34" charset="0"/>
                <a:cs typeface="Arial" pitchFamily="34" charset="0"/>
              </a:rPr>
              <a:t>      the global candidate </a:t>
            </a:r>
            <a:r>
              <a:rPr lang="en-US" altLang="zh-CN" sz="1700" dirty="0" err="1">
                <a:latin typeface="Arial Narrow" pitchFamily="34" charset="0"/>
                <a:cs typeface="Arial" pitchFamily="34" charset="0"/>
              </a:rPr>
              <a:t>itemsets</a:t>
            </a:r>
            <a:r>
              <a:rPr lang="en-US" altLang="zh-CN" sz="1700" dirty="0">
                <a:latin typeface="Arial Narrow" pitchFamily="34" charset="0"/>
                <a:cs typeface="Arial" pitchFamily="34" charset="0"/>
              </a:rPr>
              <a:t> in the</a:t>
            </a:r>
          </a:p>
          <a:p>
            <a:pPr marL="538163" lvl="1" algn="just" eaLnBrk="1" hangingPunct="1">
              <a:spcBef>
                <a:spcPct val="0"/>
              </a:spcBef>
              <a:buFont typeface="Wingdings 2" pitchFamily="18" charset="2"/>
              <a:buNone/>
            </a:pPr>
            <a:r>
              <a:rPr lang="en-US" altLang="zh-CN" sz="1700" dirty="0">
                <a:latin typeface="Arial Narrow" pitchFamily="34" charset="0"/>
                <a:cs typeface="Arial" pitchFamily="34" charset="0"/>
              </a:rPr>
              <a:t>      partition the map node is assigned </a:t>
            </a:r>
          </a:p>
          <a:p>
            <a:pPr marL="538163" lvl="1" algn="just" eaLnBrk="1" hangingPunct="1">
              <a:spcBef>
                <a:spcPct val="0"/>
              </a:spcBef>
              <a:buFont typeface="Wingdings" pitchFamily="2" charset="2"/>
              <a:buChar char="Ø"/>
            </a:pPr>
            <a:r>
              <a:rPr lang="en-US" altLang="zh-CN" sz="1700" dirty="0">
                <a:latin typeface="Arial Narrow" pitchFamily="34" charset="0"/>
                <a:cs typeface="Arial" pitchFamily="34" charset="0"/>
              </a:rPr>
              <a:t>Then emits pairs like &lt;</a:t>
            </a:r>
            <a:r>
              <a:rPr lang="en-US" altLang="zh-CN" sz="1700" i="1" dirty="0">
                <a:latin typeface="Arial Narrow" pitchFamily="34" charset="0"/>
                <a:cs typeface="Arial" pitchFamily="34" charset="0"/>
              </a:rPr>
              <a:t>C</a:t>
            </a:r>
            <a:r>
              <a:rPr lang="en-US" altLang="zh-CN" sz="1700" dirty="0">
                <a:latin typeface="Arial Narrow" pitchFamily="34" charset="0"/>
                <a:cs typeface="Arial" pitchFamily="34" charset="0"/>
              </a:rPr>
              <a:t>, </a:t>
            </a:r>
            <a:r>
              <a:rPr lang="en-US" altLang="zh-CN" sz="1700" i="1" dirty="0">
                <a:latin typeface="Arial Narrow" pitchFamily="34" charset="0"/>
                <a:cs typeface="Arial" pitchFamily="34" charset="0"/>
              </a:rPr>
              <a:t>v</a:t>
            </a:r>
            <a:r>
              <a:rPr lang="en-US" altLang="zh-CN" sz="1700" dirty="0">
                <a:latin typeface="Arial Narrow" pitchFamily="34" charset="0"/>
                <a:cs typeface="Arial" pitchFamily="34" charset="0"/>
              </a:rPr>
              <a:t>&gt; where </a:t>
            </a:r>
          </a:p>
          <a:p>
            <a:pPr marL="538163" lvl="1" algn="just" eaLnBrk="1" hangingPunct="1">
              <a:spcBef>
                <a:spcPct val="0"/>
              </a:spcBef>
              <a:buFont typeface="Wingdings 2" pitchFamily="18" charset="2"/>
              <a:buNone/>
            </a:pPr>
            <a:r>
              <a:rPr lang="en-US" altLang="zh-CN" sz="1700" i="1" dirty="0">
                <a:latin typeface="Arial Narrow" pitchFamily="34" charset="0"/>
                <a:cs typeface="Arial" pitchFamily="34" charset="0"/>
              </a:rPr>
              <a:t>      C</a:t>
            </a:r>
            <a:r>
              <a:rPr lang="en-US" altLang="zh-CN" sz="1700" dirty="0">
                <a:latin typeface="Arial Narrow" pitchFamily="34" charset="0"/>
                <a:cs typeface="Arial" pitchFamily="34" charset="0"/>
              </a:rPr>
              <a:t> is a global candidate </a:t>
            </a:r>
            <a:r>
              <a:rPr lang="en-US" altLang="zh-CN" sz="1700" dirty="0" err="1">
                <a:latin typeface="Arial Narrow" pitchFamily="34" charset="0"/>
                <a:cs typeface="Arial" pitchFamily="34" charset="0"/>
              </a:rPr>
              <a:t>itemset</a:t>
            </a:r>
            <a:r>
              <a:rPr lang="en-US" altLang="zh-CN" sz="1700" dirty="0">
                <a:latin typeface="Arial Narrow" pitchFamily="34" charset="0"/>
                <a:cs typeface="Arial" pitchFamily="34" charset="0"/>
              </a:rPr>
              <a:t> and</a:t>
            </a:r>
          </a:p>
          <a:p>
            <a:pPr marL="538163" lvl="1" algn="just" eaLnBrk="1" hangingPunct="1">
              <a:spcBef>
                <a:spcPct val="0"/>
              </a:spcBef>
              <a:buFont typeface="Wingdings 2" pitchFamily="18" charset="2"/>
              <a:buNone/>
            </a:pPr>
            <a:r>
              <a:rPr lang="en-US" altLang="zh-CN" sz="1700" dirty="0">
                <a:latin typeface="Arial Narrow" pitchFamily="34" charset="0"/>
                <a:cs typeface="Arial" pitchFamily="34" charset="0"/>
              </a:rPr>
              <a:t>      </a:t>
            </a:r>
            <a:r>
              <a:rPr lang="en-US" altLang="zh-CN" sz="1700" i="1" dirty="0">
                <a:latin typeface="Arial Narrow" pitchFamily="34" charset="0"/>
                <a:cs typeface="Arial" pitchFamily="34" charset="0"/>
              </a:rPr>
              <a:t>v</a:t>
            </a:r>
            <a:r>
              <a:rPr lang="en-US" altLang="zh-CN" sz="1700" dirty="0">
                <a:latin typeface="Arial Narrow" pitchFamily="34" charset="0"/>
                <a:cs typeface="Arial" pitchFamily="34" charset="0"/>
              </a:rPr>
              <a:t> is the count of it in that partition</a:t>
            </a:r>
          </a:p>
          <a:p>
            <a:pPr algn="just" eaLnBrk="1" hangingPunct="1">
              <a:spcBef>
                <a:spcPct val="0"/>
              </a:spcBef>
            </a:pPr>
            <a:r>
              <a:rPr lang="en-US" altLang="zh-CN" sz="2000" dirty="0">
                <a:solidFill>
                  <a:srgbClr val="0000FF"/>
                </a:solidFill>
                <a:latin typeface="Arial Narrow" pitchFamily="34" charset="0"/>
                <a:cs typeface="Arial" pitchFamily="34" charset="0"/>
              </a:rPr>
              <a:t>Shuffle and Sort phase</a:t>
            </a:r>
          </a:p>
          <a:p>
            <a:pPr marL="538163" lvl="1" algn="just" eaLnBrk="1" hangingPunct="1">
              <a:spcBef>
                <a:spcPct val="0"/>
              </a:spcBef>
              <a:buFont typeface="Wingdings" pitchFamily="2" charset="2"/>
              <a:buChar char="Ø"/>
            </a:pPr>
            <a:r>
              <a:rPr lang="en-US" altLang="zh-CN" sz="1700" dirty="0">
                <a:latin typeface="Arial Narrow" pitchFamily="34" charset="0"/>
                <a:cs typeface="Arial" pitchFamily="34" charset="0"/>
              </a:rPr>
              <a:t>Each global candidate </a:t>
            </a:r>
            <a:r>
              <a:rPr lang="en-US" altLang="zh-CN" sz="1700" dirty="0" err="1">
                <a:latin typeface="Arial Narrow" pitchFamily="34" charset="0"/>
                <a:cs typeface="Arial" pitchFamily="34" charset="0"/>
              </a:rPr>
              <a:t>itemset</a:t>
            </a:r>
            <a:r>
              <a:rPr lang="en-US" altLang="zh-CN" sz="1700" dirty="0">
                <a:latin typeface="Arial Narrow" pitchFamily="34" charset="0"/>
                <a:cs typeface="Arial" pitchFamily="34" charset="0"/>
              </a:rPr>
              <a:t> and</a:t>
            </a:r>
          </a:p>
          <a:p>
            <a:pPr marL="538163" lvl="1" algn="just" eaLnBrk="1" hangingPunct="1">
              <a:spcBef>
                <a:spcPct val="0"/>
              </a:spcBef>
              <a:buFont typeface="Wingdings 2" pitchFamily="18" charset="2"/>
              <a:buNone/>
            </a:pPr>
            <a:r>
              <a:rPr lang="en-US" altLang="zh-CN" sz="1700" dirty="0">
                <a:latin typeface="Arial Narrow" pitchFamily="34" charset="0"/>
                <a:cs typeface="Arial" pitchFamily="34" charset="0"/>
              </a:rPr>
              <a:t>      its counts in all the partitions are </a:t>
            </a:r>
          </a:p>
          <a:p>
            <a:pPr marL="538163" lvl="1" algn="just" eaLnBrk="1" hangingPunct="1">
              <a:spcBef>
                <a:spcPct val="0"/>
              </a:spcBef>
              <a:buFont typeface="Wingdings 2" pitchFamily="18" charset="2"/>
              <a:buNone/>
            </a:pPr>
            <a:r>
              <a:rPr lang="en-US" altLang="zh-CN" sz="1700" dirty="0">
                <a:latin typeface="Arial Narrow" pitchFamily="34" charset="0"/>
                <a:cs typeface="Arial" pitchFamily="34" charset="0"/>
              </a:rPr>
              <a:t>      sent to one reduce node</a:t>
            </a:r>
          </a:p>
          <a:p>
            <a:pPr algn="just" eaLnBrk="1" hangingPunct="1">
              <a:spcBef>
                <a:spcPct val="0"/>
              </a:spcBef>
            </a:pPr>
            <a:r>
              <a:rPr lang="en-US" altLang="zh-CN" sz="2000" dirty="0">
                <a:solidFill>
                  <a:srgbClr val="0000FF"/>
                </a:solidFill>
                <a:latin typeface="Arial Narrow" pitchFamily="34" charset="0"/>
                <a:cs typeface="Arial" pitchFamily="34" charset="0"/>
              </a:rPr>
              <a:t>Reduce phase</a:t>
            </a:r>
          </a:p>
          <a:p>
            <a:pPr marL="538163" lvl="1" algn="just" eaLnBrk="1" hangingPunct="1">
              <a:spcBef>
                <a:spcPct val="0"/>
              </a:spcBef>
              <a:buFont typeface="Wingdings" pitchFamily="2" charset="2"/>
              <a:buChar char="Ø"/>
            </a:pPr>
            <a:r>
              <a:rPr lang="en-US" altLang="zh-CN" sz="1700" dirty="0">
                <a:latin typeface="Arial Narrow" pitchFamily="34" charset="0"/>
                <a:cs typeface="Arial" pitchFamily="34" charset="0"/>
              </a:rPr>
              <a:t>For each global candidate </a:t>
            </a:r>
            <a:r>
              <a:rPr lang="en-US" altLang="zh-CN" sz="1700" dirty="0" err="1">
                <a:latin typeface="Arial Narrow" pitchFamily="34" charset="0"/>
                <a:cs typeface="Arial" pitchFamily="34" charset="0"/>
              </a:rPr>
              <a:t>itemset</a:t>
            </a:r>
            <a:r>
              <a:rPr lang="en-US" altLang="zh-CN" sz="1700" dirty="0">
                <a:latin typeface="Arial Narrow" pitchFamily="34" charset="0"/>
                <a:cs typeface="Arial" pitchFamily="34" charset="0"/>
              </a:rPr>
              <a:t> </a:t>
            </a:r>
            <a:r>
              <a:rPr lang="en-US" altLang="zh-CN" sz="1700" i="1" dirty="0">
                <a:latin typeface="Arial Narrow" pitchFamily="34" charset="0"/>
                <a:cs typeface="Arial" pitchFamily="34" charset="0"/>
              </a:rPr>
              <a:t>C</a:t>
            </a:r>
            <a:r>
              <a:rPr lang="en-US" altLang="zh-CN" sz="1700" dirty="0">
                <a:latin typeface="Arial Narrow" pitchFamily="34" charset="0"/>
                <a:cs typeface="Arial" pitchFamily="34" charset="0"/>
              </a:rPr>
              <a:t>, </a:t>
            </a:r>
          </a:p>
          <a:p>
            <a:pPr marL="538163" lvl="1" algn="just" eaLnBrk="1" hangingPunct="1">
              <a:spcBef>
                <a:spcPct val="0"/>
              </a:spcBef>
              <a:buFont typeface="Wingdings 2" pitchFamily="18" charset="2"/>
              <a:buNone/>
            </a:pPr>
            <a:r>
              <a:rPr lang="en-US" altLang="zh-CN" sz="1700" dirty="0">
                <a:latin typeface="Arial Narrow" pitchFamily="34" charset="0"/>
                <a:cs typeface="Arial" pitchFamily="34" charset="0"/>
              </a:rPr>
              <a:t>      reduce node adds up all the </a:t>
            </a:r>
          </a:p>
          <a:p>
            <a:pPr marL="538163" lvl="1" algn="just" eaLnBrk="1" hangingPunct="1">
              <a:spcBef>
                <a:spcPct val="0"/>
              </a:spcBef>
              <a:buFont typeface="Wingdings 2" pitchFamily="18" charset="2"/>
              <a:buNone/>
            </a:pPr>
            <a:r>
              <a:rPr lang="en-US" altLang="zh-CN" sz="1700" dirty="0">
                <a:latin typeface="Arial Narrow" pitchFamily="34" charset="0"/>
                <a:cs typeface="Arial" pitchFamily="34" charset="0"/>
              </a:rPr>
              <a:t>      associative counts for </a:t>
            </a:r>
            <a:r>
              <a:rPr lang="en-US" altLang="zh-CN" sz="1700" i="1" dirty="0">
                <a:latin typeface="Arial Narrow" pitchFamily="34" charset="0"/>
                <a:cs typeface="Arial" pitchFamily="34" charset="0"/>
              </a:rPr>
              <a:t>C</a:t>
            </a:r>
            <a:r>
              <a:rPr lang="en-US" altLang="zh-CN" sz="1700" dirty="0">
                <a:latin typeface="Arial Narrow" pitchFamily="34" charset="0"/>
                <a:cs typeface="Arial" pitchFamily="34" charset="0"/>
              </a:rPr>
              <a:t> and emits </a:t>
            </a:r>
          </a:p>
          <a:p>
            <a:pPr marL="538163" lvl="1" algn="just" eaLnBrk="1" hangingPunct="1">
              <a:spcBef>
                <a:spcPct val="0"/>
              </a:spcBef>
              <a:buFont typeface="Wingdings 2" pitchFamily="18" charset="2"/>
              <a:buNone/>
            </a:pPr>
            <a:r>
              <a:rPr lang="en-US" altLang="zh-CN" sz="1700" dirty="0">
                <a:latin typeface="Arial Narrow" pitchFamily="34" charset="0"/>
                <a:cs typeface="Arial" pitchFamily="34" charset="0"/>
              </a:rPr>
              <a:t>      only the actual global frequent </a:t>
            </a:r>
          </a:p>
          <a:p>
            <a:pPr marL="538163" lvl="1" algn="just" eaLnBrk="1" hangingPunct="1">
              <a:spcBef>
                <a:spcPct val="0"/>
              </a:spcBef>
              <a:buFont typeface="Wingdings 2" pitchFamily="18" charset="2"/>
              <a:buNone/>
            </a:pPr>
            <a:r>
              <a:rPr lang="en-US" altLang="zh-CN" sz="1700" dirty="0">
                <a:latin typeface="Arial Narrow" pitchFamily="34" charset="0"/>
                <a:cs typeface="Arial" pitchFamily="34" charset="0"/>
              </a:rPr>
              <a:t>      </a:t>
            </a:r>
            <a:r>
              <a:rPr lang="en-US" altLang="zh-CN" sz="1700" dirty="0" err="1">
                <a:latin typeface="Arial Narrow" pitchFamily="34" charset="0"/>
                <a:cs typeface="Arial" pitchFamily="34" charset="0"/>
              </a:rPr>
              <a:t>itemsets</a:t>
            </a:r>
            <a:r>
              <a:rPr lang="en-US" altLang="zh-CN" sz="1700" dirty="0">
                <a:latin typeface="Arial Narrow" pitchFamily="34" charset="0"/>
                <a:cs typeface="Arial" pitchFamily="34" charset="0"/>
              </a:rPr>
              <a:t> to DFS</a:t>
            </a:r>
            <a:endParaRPr lang="zh-CN" altLang="en-US" sz="1700" dirty="0">
              <a:latin typeface="Arial Narrow" pitchFamily="34" charset="0"/>
              <a:cs typeface="Arial" pitchFamily="34" charset="0"/>
            </a:endParaRPr>
          </a:p>
        </p:txBody>
      </p:sp>
      <p:pic>
        <p:nvPicPr>
          <p:cNvPr id="5" name="Picture 2"/>
          <p:cNvPicPr>
            <a:picLocks noChangeAspect="1" noChangeArrowheads="1"/>
          </p:cNvPicPr>
          <p:nvPr/>
        </p:nvPicPr>
        <p:blipFill>
          <a:blip r:embed="rId2" cstate="print"/>
          <a:srcRect/>
          <a:stretch>
            <a:fillRect/>
          </a:stretch>
        </p:blipFill>
        <p:spPr bwMode="auto">
          <a:xfrm>
            <a:off x="3963988" y="2373313"/>
            <a:ext cx="5103812" cy="4089400"/>
          </a:xfrm>
          <a:prstGeom prst="rect">
            <a:avLst/>
          </a:prstGeom>
          <a:ln>
            <a:noFill/>
          </a:ln>
          <a:effectLst>
            <a:outerShdw blurRad="190500" algn="tl" rotWithShape="0">
              <a:srgbClr val="000000">
                <a:alpha val="70000"/>
              </a:srgbClr>
            </a:outerShdw>
          </a:effectLst>
        </p:spPr>
      </p:pic>
      <p:sp>
        <p:nvSpPr>
          <p:cNvPr id="6" name="Title 1"/>
          <p:cNvSpPr>
            <a:spLocks noGrp="1"/>
          </p:cNvSpPr>
          <p:nvPr>
            <p:ph type="title"/>
          </p:nvPr>
        </p:nvSpPr>
        <p:spPr>
          <a:xfrm>
            <a:off x="450820" y="220642"/>
            <a:ext cx="8449718" cy="5867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en-US" altLang="zh-CN" sz="2400" dirty="0">
                <a:ln>
                  <a:solidFill>
                    <a:srgbClr val="FF0000"/>
                  </a:solidFill>
                </a:ln>
                <a:solidFill>
                  <a:srgbClr val="C00000"/>
                </a:solidFill>
                <a:latin typeface="Arial Narrow" pitchFamily="34" charset="0"/>
                <a:ea typeface="黑体" pitchFamily="2" charset="-122"/>
                <a:cs typeface="+mj-cs"/>
              </a:rPr>
              <a:t>PSON</a:t>
            </a:r>
            <a:r>
              <a:rPr lang="zh-CN" altLang="en-US" sz="2400" dirty="0">
                <a:ln>
                  <a:solidFill>
                    <a:srgbClr val="FF0000"/>
                  </a:solidFill>
                </a:ln>
                <a:solidFill>
                  <a:srgbClr val="C00000"/>
                </a:solidFill>
                <a:latin typeface="Arial Narrow" pitchFamily="34" charset="0"/>
                <a:ea typeface="黑体" pitchFamily="2" charset="-122"/>
                <a:cs typeface="+mj-cs"/>
              </a:rPr>
              <a:t>：基于</a:t>
            </a:r>
            <a:r>
              <a:rPr lang="en-US" altLang="zh-CN" sz="2400" dirty="0">
                <a:ln>
                  <a:solidFill>
                    <a:srgbClr val="FF0000"/>
                  </a:solidFill>
                </a:ln>
                <a:solidFill>
                  <a:srgbClr val="C00000"/>
                </a:solidFill>
                <a:latin typeface="Arial Narrow" pitchFamily="34" charset="0"/>
                <a:ea typeface="黑体" pitchFamily="2" charset="-122"/>
                <a:cs typeface="+mj-cs"/>
              </a:rPr>
              <a:t>MapReduce</a:t>
            </a:r>
            <a:r>
              <a:rPr lang="zh-CN" altLang="en-US" sz="2400" dirty="0">
                <a:ln>
                  <a:solidFill>
                    <a:srgbClr val="FF0000"/>
                  </a:solidFill>
                </a:ln>
                <a:solidFill>
                  <a:srgbClr val="C00000"/>
                </a:solidFill>
                <a:latin typeface="Arial Narrow" pitchFamily="34" charset="0"/>
                <a:ea typeface="黑体" pitchFamily="2" charset="-122"/>
                <a:cs typeface="+mj-cs"/>
              </a:rPr>
              <a:t>的并行化</a:t>
            </a:r>
            <a:r>
              <a:rPr lang="en-US" altLang="zh-CN" sz="2400" dirty="0">
                <a:ln>
                  <a:solidFill>
                    <a:srgbClr val="FF0000"/>
                  </a:solidFill>
                </a:ln>
                <a:solidFill>
                  <a:srgbClr val="C00000"/>
                </a:solidFill>
                <a:latin typeface="Arial Narrow" pitchFamily="34" charset="0"/>
                <a:ea typeface="黑体" pitchFamily="2" charset="-122"/>
                <a:cs typeface="+mj-cs"/>
              </a:rPr>
              <a:t>SON</a:t>
            </a:r>
            <a:r>
              <a:rPr lang="zh-CN" altLang="en-US" sz="2400" dirty="0">
                <a:ln>
                  <a:solidFill>
                    <a:srgbClr val="FF0000"/>
                  </a:solidFill>
                </a:ln>
                <a:solidFill>
                  <a:srgbClr val="C00000"/>
                </a:solidFill>
                <a:latin typeface="Arial Narrow" pitchFamily="34" charset="0"/>
                <a:ea typeface="黑体" pitchFamily="2" charset="-122"/>
                <a:cs typeface="+mj-cs"/>
              </a:rPr>
              <a:t>算法</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
        <p:nvSpPr>
          <p:cNvPr id="87045" name="Rectangle 7"/>
          <p:cNvSpPr>
            <a:spLocks noChangeArrowheads="1"/>
          </p:cNvSpPr>
          <p:nvPr/>
        </p:nvSpPr>
        <p:spPr bwMode="auto">
          <a:xfrm>
            <a:off x="307975" y="755650"/>
            <a:ext cx="7175500" cy="522288"/>
          </a:xfrm>
          <a:prstGeom prst="rect">
            <a:avLst/>
          </a:prstGeom>
          <a:noFill/>
          <a:ln w="9525">
            <a:noFill/>
            <a:miter lim="800000"/>
            <a:headEnd/>
            <a:tailEnd/>
          </a:ln>
        </p:spPr>
        <p:txBody>
          <a:bodyPr wrap="none">
            <a:spAutoFit/>
          </a:bodyPr>
          <a:lstStyle/>
          <a:p>
            <a:pPr marL="273050" indent="-273050">
              <a:spcBef>
                <a:spcPts val="575"/>
              </a:spcBef>
              <a:buClr>
                <a:schemeClr val="accent1"/>
              </a:buClr>
              <a:buSzPct val="85000"/>
            </a:pPr>
            <a:r>
              <a:rPr lang="en-US" altLang="zh-CN" sz="2800">
                <a:solidFill>
                  <a:srgbClr val="00B050"/>
                </a:solidFill>
                <a:latin typeface="Arial Narrow" pitchFamily="34" charset="0"/>
                <a:ea typeface="黑体" pitchFamily="2" charset="-122"/>
                <a:cs typeface="Arial" pitchFamily="34" charset="0"/>
              </a:rPr>
              <a:t>2</a:t>
            </a:r>
            <a:r>
              <a:rPr lang="en-US" altLang="zh-CN" sz="2800" baseline="30000">
                <a:solidFill>
                  <a:srgbClr val="00B050"/>
                </a:solidFill>
                <a:latin typeface="Arial Narrow" pitchFamily="34" charset="0"/>
                <a:ea typeface="黑体" pitchFamily="2" charset="-122"/>
                <a:cs typeface="Arial" pitchFamily="34" charset="0"/>
              </a:rPr>
              <a:t>nd</a:t>
            </a:r>
            <a:r>
              <a:rPr lang="en-US" altLang="zh-CN" sz="2800">
                <a:solidFill>
                  <a:srgbClr val="00B050"/>
                </a:solidFill>
                <a:latin typeface="Arial Narrow" pitchFamily="34" charset="0"/>
                <a:ea typeface="黑体" pitchFamily="2" charset="-122"/>
                <a:cs typeface="Arial" pitchFamily="34" charset="0"/>
              </a:rPr>
              <a:t> MapReduce Job:</a:t>
            </a:r>
            <a:r>
              <a:rPr lang="en-US" altLang="zh-CN" sz="2800" b="1">
                <a:latin typeface="Arial Narrow" pitchFamily="34" charset="0"/>
                <a:ea typeface="黑体" pitchFamily="2" charset="-122"/>
                <a:cs typeface="Arial" pitchFamily="34" charset="0"/>
              </a:rPr>
              <a:t> </a:t>
            </a:r>
            <a:r>
              <a:rPr lang="en-US" altLang="zh-CN" sz="2800">
                <a:solidFill>
                  <a:srgbClr val="00B050"/>
                </a:solidFill>
                <a:latin typeface="Arial Narrow" pitchFamily="34" charset="0"/>
                <a:ea typeface="黑体" pitchFamily="2" charset="-122"/>
                <a:cs typeface="Arial" pitchFamily="34" charset="0"/>
              </a:rPr>
              <a:t>identify global frequent itemsets </a:t>
            </a:r>
            <a:endParaRPr lang="zh-CN" altLang="en-US" sz="2800">
              <a:solidFill>
                <a:srgbClr val="00B050"/>
              </a:solidFill>
              <a:latin typeface="Arial Narrow" pitchFamily="34" charset="0"/>
              <a:ea typeface="黑体" pitchFamily="2" charset="-122"/>
              <a:cs typeface="Arial" pitchFamily="34" charset="0"/>
            </a:endParaRPr>
          </a:p>
        </p:txBody>
      </p:sp>
    </p:spTree>
    <p:extLst>
      <p:ext uri="{BB962C8B-B14F-4D97-AF65-F5344CB8AC3E}">
        <p14:creationId xmlns:p14="http://schemas.microsoft.com/office/powerpoint/2010/main" val="2661261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fld id="{FEC89DE9-1E60-4D0C-9274-F48F79DA6167}" type="slidenum">
              <a:rPr lang="en-US" altLang="zh-CN" sz="1400" smtClean="0">
                <a:ea typeface="宋体" charset="-122"/>
              </a:rPr>
              <a:pPr eaLnBrk="1" hangingPunct="1">
                <a:lnSpc>
                  <a:spcPct val="100000"/>
                </a:lnSpc>
                <a:spcBef>
                  <a:spcPct val="0"/>
                </a:spcBef>
                <a:buClrTx/>
                <a:buSzTx/>
                <a:buFontTx/>
                <a:buNone/>
              </a:pPr>
              <a:t>6</a:t>
            </a:fld>
            <a:endParaRPr lang="en-US" altLang="zh-CN" sz="1400">
              <a:ea typeface="宋体" charset="-122"/>
            </a:endParaRPr>
          </a:p>
        </p:txBody>
      </p:sp>
      <p:sp>
        <p:nvSpPr>
          <p:cNvPr id="12291" name="Rectangle 2"/>
          <p:cNvSpPr>
            <a:spLocks noGrp="1" noChangeArrowheads="1"/>
          </p:cNvSpPr>
          <p:nvPr>
            <p:ph type="title"/>
          </p:nvPr>
        </p:nvSpPr>
        <p:spPr>
          <a:xfrm>
            <a:off x="228600" y="381000"/>
            <a:ext cx="8686800" cy="533400"/>
          </a:xfrm>
          <a:noFill/>
        </p:spPr>
        <p:txBody>
          <a:bodyPr lIns="92075" tIns="46038" rIns="92075" bIns="46038" anchor="ctr"/>
          <a:lstStyle/>
          <a:p>
            <a:pPr marL="273050" indent="-273050" algn="just" eaLnBrk="1" hangingPunct="1">
              <a:spcBef>
                <a:spcPts val="575"/>
              </a:spcBef>
              <a:buClr>
                <a:schemeClr val="accent1"/>
              </a:buClr>
              <a:buSzPct val="85000"/>
            </a:pPr>
            <a:r>
              <a:rPr lang="en-US" altLang="zh-CN" sz="2800" dirty="0">
                <a:solidFill>
                  <a:srgbClr val="00B050"/>
                </a:solidFill>
                <a:latin typeface="Arial Narrow" pitchFamily="34" charset="0"/>
                <a:ea typeface="黑体" pitchFamily="2" charset="-122"/>
                <a:cs typeface="+mn-cs"/>
              </a:rPr>
              <a:t>Data Mining in Business Intelligence </a:t>
            </a:r>
          </a:p>
        </p:txBody>
      </p:sp>
      <p:sp>
        <p:nvSpPr>
          <p:cNvPr id="12292" name="AutoShape 3"/>
          <p:cNvSpPr>
            <a:spLocks noChangeArrowheads="1"/>
          </p:cNvSpPr>
          <p:nvPr/>
        </p:nvSpPr>
        <p:spPr bwMode="auto">
          <a:xfrm>
            <a:off x="762000" y="1447800"/>
            <a:ext cx="7467600" cy="5029200"/>
          </a:xfrm>
          <a:prstGeom prst="flowChartExtra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lnSpc>
                <a:spcPct val="100000"/>
              </a:lnSpc>
              <a:spcBef>
                <a:spcPct val="0"/>
              </a:spcBef>
              <a:buClrTx/>
              <a:buSzTx/>
              <a:buFontTx/>
              <a:buNone/>
            </a:pPr>
            <a:endParaRPr lang="zh-CN" altLang="zh-CN" sz="2400">
              <a:latin typeface="Times New Roman" pitchFamily="18" charset="0"/>
              <a:ea typeface="宋体" charset="-122"/>
            </a:endParaRPr>
          </a:p>
        </p:txBody>
      </p:sp>
      <p:sp>
        <p:nvSpPr>
          <p:cNvPr id="12293" name="Line 4"/>
          <p:cNvSpPr>
            <a:spLocks noChangeShapeType="1"/>
          </p:cNvSpPr>
          <p:nvPr/>
        </p:nvSpPr>
        <p:spPr bwMode="auto">
          <a:xfrm>
            <a:off x="1219200" y="5867400"/>
            <a:ext cx="6553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4" name="Line 5"/>
          <p:cNvSpPr>
            <a:spLocks noChangeShapeType="1"/>
          </p:cNvSpPr>
          <p:nvPr/>
        </p:nvSpPr>
        <p:spPr bwMode="auto">
          <a:xfrm>
            <a:off x="1676400" y="5257800"/>
            <a:ext cx="5638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5" name="Line 6"/>
          <p:cNvSpPr>
            <a:spLocks noChangeShapeType="1"/>
          </p:cNvSpPr>
          <p:nvPr/>
        </p:nvSpPr>
        <p:spPr bwMode="auto">
          <a:xfrm>
            <a:off x="2209800" y="4495800"/>
            <a:ext cx="457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6" name="Line 7"/>
          <p:cNvSpPr>
            <a:spLocks noChangeShapeType="1"/>
          </p:cNvSpPr>
          <p:nvPr/>
        </p:nvSpPr>
        <p:spPr bwMode="auto">
          <a:xfrm>
            <a:off x="2819400" y="37338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7" name="Line 8"/>
          <p:cNvSpPr>
            <a:spLocks noChangeShapeType="1"/>
          </p:cNvSpPr>
          <p:nvPr/>
        </p:nvSpPr>
        <p:spPr bwMode="auto">
          <a:xfrm>
            <a:off x="3429000" y="2895600"/>
            <a:ext cx="213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8" name="Line 9"/>
          <p:cNvSpPr>
            <a:spLocks noChangeShapeType="1"/>
          </p:cNvSpPr>
          <p:nvPr/>
        </p:nvSpPr>
        <p:spPr bwMode="auto">
          <a:xfrm flipV="1">
            <a:off x="533400" y="1447800"/>
            <a:ext cx="0" cy="5029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9" name="Line 10"/>
          <p:cNvSpPr>
            <a:spLocks noChangeShapeType="1"/>
          </p:cNvSpPr>
          <p:nvPr/>
        </p:nvSpPr>
        <p:spPr bwMode="auto">
          <a:xfrm flipV="1">
            <a:off x="8839200" y="1447800"/>
            <a:ext cx="0" cy="5029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0" name="Text Box 11"/>
          <p:cNvSpPr txBox="1">
            <a:spLocks noChangeArrowheads="1"/>
          </p:cNvSpPr>
          <p:nvPr/>
        </p:nvSpPr>
        <p:spPr bwMode="auto">
          <a:xfrm>
            <a:off x="593725" y="1509713"/>
            <a:ext cx="19208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nSpc>
                <a:spcPct val="100000"/>
              </a:lnSpc>
              <a:spcBef>
                <a:spcPct val="0"/>
              </a:spcBef>
              <a:buClrTx/>
              <a:buSzTx/>
              <a:buFontTx/>
              <a:buNone/>
            </a:pPr>
            <a:r>
              <a:rPr lang="en-US" altLang="zh-CN" sz="1600" b="1">
                <a:latin typeface="Times New Roman" pitchFamily="18" charset="0"/>
                <a:ea typeface="宋体" charset="-122"/>
              </a:rPr>
              <a:t>Increasing potential</a:t>
            </a:r>
          </a:p>
          <a:p>
            <a:pPr>
              <a:lnSpc>
                <a:spcPct val="100000"/>
              </a:lnSpc>
              <a:spcBef>
                <a:spcPct val="0"/>
              </a:spcBef>
              <a:buClrTx/>
              <a:buSzTx/>
              <a:buFontTx/>
              <a:buNone/>
            </a:pPr>
            <a:r>
              <a:rPr lang="en-US" altLang="zh-CN" sz="1600" b="1">
                <a:latin typeface="Times New Roman" pitchFamily="18" charset="0"/>
                <a:ea typeface="宋体" charset="-122"/>
              </a:rPr>
              <a:t>to support</a:t>
            </a:r>
          </a:p>
          <a:p>
            <a:pPr>
              <a:lnSpc>
                <a:spcPct val="100000"/>
              </a:lnSpc>
              <a:spcBef>
                <a:spcPct val="0"/>
              </a:spcBef>
              <a:buClrTx/>
              <a:buSzTx/>
              <a:buFontTx/>
              <a:buNone/>
            </a:pPr>
            <a:r>
              <a:rPr lang="en-US" altLang="zh-CN" sz="1600" b="1">
                <a:latin typeface="Times New Roman" pitchFamily="18" charset="0"/>
                <a:ea typeface="宋体" charset="-122"/>
              </a:rPr>
              <a:t>business decisions</a:t>
            </a:r>
          </a:p>
        </p:txBody>
      </p:sp>
      <p:sp>
        <p:nvSpPr>
          <p:cNvPr id="12301" name="Text Box 12"/>
          <p:cNvSpPr txBox="1">
            <a:spLocks noChangeArrowheads="1"/>
          </p:cNvSpPr>
          <p:nvPr/>
        </p:nvSpPr>
        <p:spPr bwMode="auto">
          <a:xfrm>
            <a:off x="7748588" y="1955800"/>
            <a:ext cx="10017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r">
              <a:lnSpc>
                <a:spcPct val="100000"/>
              </a:lnSpc>
              <a:spcBef>
                <a:spcPct val="0"/>
              </a:spcBef>
              <a:buClrTx/>
              <a:buSzTx/>
              <a:buFontTx/>
              <a:buNone/>
            </a:pPr>
            <a:r>
              <a:rPr lang="en-US" altLang="zh-CN" sz="1600" b="1">
                <a:latin typeface="Times New Roman" pitchFamily="18" charset="0"/>
                <a:ea typeface="宋体" charset="-122"/>
              </a:rPr>
              <a:t>End User</a:t>
            </a:r>
            <a:endParaRPr lang="en-US" altLang="zh-CN" sz="1600">
              <a:latin typeface="Times New Roman" pitchFamily="18" charset="0"/>
              <a:ea typeface="宋体" charset="-122"/>
            </a:endParaRPr>
          </a:p>
        </p:txBody>
      </p:sp>
      <p:sp>
        <p:nvSpPr>
          <p:cNvPr id="12302" name="Text Box 13"/>
          <p:cNvSpPr txBox="1">
            <a:spLocks noChangeArrowheads="1"/>
          </p:cNvSpPr>
          <p:nvPr/>
        </p:nvSpPr>
        <p:spPr bwMode="auto">
          <a:xfrm>
            <a:off x="7751763" y="2946400"/>
            <a:ext cx="9525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r">
              <a:lnSpc>
                <a:spcPct val="100000"/>
              </a:lnSpc>
              <a:spcBef>
                <a:spcPct val="0"/>
              </a:spcBef>
              <a:buClrTx/>
              <a:buSzTx/>
              <a:buFontTx/>
              <a:buNone/>
            </a:pPr>
            <a:r>
              <a:rPr lang="en-US" altLang="zh-CN" sz="1600" b="1">
                <a:latin typeface="Times New Roman" pitchFamily="18" charset="0"/>
                <a:ea typeface="宋体" charset="-122"/>
              </a:rPr>
              <a:t>Business</a:t>
            </a:r>
          </a:p>
          <a:p>
            <a:pPr algn="r">
              <a:lnSpc>
                <a:spcPct val="100000"/>
              </a:lnSpc>
              <a:spcBef>
                <a:spcPct val="0"/>
              </a:spcBef>
              <a:buClrTx/>
              <a:buSzTx/>
              <a:buFontTx/>
              <a:buNone/>
            </a:pPr>
            <a:r>
              <a:rPr lang="en-US" altLang="zh-CN" sz="1600" b="1">
                <a:latin typeface="Times New Roman" pitchFamily="18" charset="0"/>
                <a:ea typeface="宋体" charset="-122"/>
              </a:rPr>
              <a:t>  Analyst</a:t>
            </a:r>
          </a:p>
        </p:txBody>
      </p:sp>
      <p:sp>
        <p:nvSpPr>
          <p:cNvPr id="12303" name="Text Box 14"/>
          <p:cNvSpPr txBox="1">
            <a:spLocks noChangeArrowheads="1"/>
          </p:cNvSpPr>
          <p:nvPr/>
        </p:nvSpPr>
        <p:spPr bwMode="auto">
          <a:xfrm>
            <a:off x="7840663" y="3784600"/>
            <a:ext cx="8556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r">
              <a:lnSpc>
                <a:spcPct val="100000"/>
              </a:lnSpc>
              <a:spcBef>
                <a:spcPct val="0"/>
              </a:spcBef>
              <a:buClrTx/>
              <a:buSzTx/>
              <a:buFontTx/>
              <a:buNone/>
            </a:pPr>
            <a:r>
              <a:rPr lang="en-US" altLang="zh-CN" sz="1600" b="1">
                <a:latin typeface="Times New Roman" pitchFamily="18" charset="0"/>
                <a:ea typeface="宋体" charset="-122"/>
              </a:rPr>
              <a:t>     Data</a:t>
            </a:r>
          </a:p>
          <a:p>
            <a:pPr algn="r">
              <a:lnSpc>
                <a:spcPct val="100000"/>
              </a:lnSpc>
              <a:spcBef>
                <a:spcPct val="0"/>
              </a:spcBef>
              <a:buClrTx/>
              <a:buSzTx/>
              <a:buFontTx/>
              <a:buNone/>
            </a:pPr>
            <a:r>
              <a:rPr lang="en-US" altLang="zh-CN" sz="1600" b="1">
                <a:latin typeface="Times New Roman" pitchFamily="18" charset="0"/>
                <a:ea typeface="宋体" charset="-122"/>
              </a:rPr>
              <a:t>Analyst</a:t>
            </a:r>
          </a:p>
        </p:txBody>
      </p:sp>
      <p:sp>
        <p:nvSpPr>
          <p:cNvPr id="12304" name="Text Box 15"/>
          <p:cNvSpPr txBox="1">
            <a:spLocks noChangeArrowheads="1"/>
          </p:cNvSpPr>
          <p:nvPr/>
        </p:nvSpPr>
        <p:spPr bwMode="auto">
          <a:xfrm>
            <a:off x="8102600" y="5689600"/>
            <a:ext cx="611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r">
              <a:lnSpc>
                <a:spcPct val="100000"/>
              </a:lnSpc>
              <a:spcBef>
                <a:spcPct val="0"/>
              </a:spcBef>
              <a:buClrTx/>
              <a:buSzTx/>
              <a:buFontTx/>
              <a:buNone/>
            </a:pPr>
            <a:r>
              <a:rPr lang="en-US" altLang="zh-CN" sz="1600" b="1">
                <a:latin typeface="Times New Roman" pitchFamily="18" charset="0"/>
                <a:ea typeface="宋体" charset="-122"/>
              </a:rPr>
              <a:t>DBA</a:t>
            </a:r>
          </a:p>
        </p:txBody>
      </p:sp>
      <p:sp>
        <p:nvSpPr>
          <p:cNvPr id="12305" name="Text Box 16"/>
          <p:cNvSpPr txBox="1">
            <a:spLocks noChangeArrowheads="1"/>
          </p:cNvSpPr>
          <p:nvPr/>
        </p:nvSpPr>
        <p:spPr bwMode="auto">
          <a:xfrm>
            <a:off x="3886200" y="2178050"/>
            <a:ext cx="1219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lnSpc>
                <a:spcPct val="100000"/>
              </a:lnSpc>
              <a:spcBef>
                <a:spcPct val="0"/>
              </a:spcBef>
              <a:buClrTx/>
              <a:buSzTx/>
              <a:buFontTx/>
              <a:buNone/>
            </a:pPr>
            <a:r>
              <a:rPr lang="en-US" altLang="zh-CN" sz="1800" b="1">
                <a:ea typeface="宋体" charset="-122"/>
              </a:rPr>
              <a:t>Decision</a:t>
            </a:r>
            <a:r>
              <a:rPr lang="en-US" altLang="zh-CN" sz="1800">
                <a:ea typeface="宋体" charset="-122"/>
              </a:rPr>
              <a:t> </a:t>
            </a:r>
            <a:r>
              <a:rPr lang="en-US" altLang="zh-CN" sz="1800" b="1">
                <a:ea typeface="宋体" charset="-122"/>
              </a:rPr>
              <a:t>Making</a:t>
            </a:r>
          </a:p>
        </p:txBody>
      </p:sp>
      <p:sp>
        <p:nvSpPr>
          <p:cNvPr id="12306" name="Text Box 17"/>
          <p:cNvSpPr txBox="1">
            <a:spLocks noChangeArrowheads="1"/>
          </p:cNvSpPr>
          <p:nvPr/>
        </p:nvSpPr>
        <p:spPr bwMode="auto">
          <a:xfrm>
            <a:off x="3352800" y="2992438"/>
            <a:ext cx="2260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nSpc>
                <a:spcPct val="100000"/>
              </a:lnSpc>
              <a:spcBef>
                <a:spcPct val="0"/>
              </a:spcBef>
              <a:buClrTx/>
              <a:buSzTx/>
              <a:buFontTx/>
              <a:buNone/>
            </a:pPr>
            <a:r>
              <a:rPr lang="en-US" altLang="zh-CN" sz="1800" b="1">
                <a:ea typeface="宋体" charset="-122"/>
              </a:rPr>
              <a:t>Data Presentation</a:t>
            </a:r>
          </a:p>
        </p:txBody>
      </p:sp>
      <p:sp>
        <p:nvSpPr>
          <p:cNvPr id="12307" name="Text Box 18"/>
          <p:cNvSpPr txBox="1">
            <a:spLocks noChangeArrowheads="1"/>
          </p:cNvSpPr>
          <p:nvPr/>
        </p:nvSpPr>
        <p:spPr bwMode="auto">
          <a:xfrm>
            <a:off x="3276600" y="3352800"/>
            <a:ext cx="2578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nSpc>
                <a:spcPct val="100000"/>
              </a:lnSpc>
              <a:spcBef>
                <a:spcPct val="0"/>
              </a:spcBef>
              <a:buClrTx/>
              <a:buSzTx/>
              <a:buFontTx/>
              <a:buNone/>
            </a:pPr>
            <a:r>
              <a:rPr lang="en-US" altLang="zh-CN" sz="1800" b="1" i="1">
                <a:latin typeface="Times New Roman" pitchFamily="18" charset="0"/>
                <a:ea typeface="宋体" charset="-122"/>
              </a:rPr>
              <a:t>Visualization Techniques</a:t>
            </a:r>
          </a:p>
        </p:txBody>
      </p:sp>
      <p:sp>
        <p:nvSpPr>
          <p:cNvPr id="12308" name="Text Box 19"/>
          <p:cNvSpPr txBox="1">
            <a:spLocks noChangeArrowheads="1"/>
          </p:cNvSpPr>
          <p:nvPr/>
        </p:nvSpPr>
        <p:spPr bwMode="auto">
          <a:xfrm>
            <a:off x="3657600" y="3765550"/>
            <a:ext cx="17827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nSpc>
                <a:spcPct val="100000"/>
              </a:lnSpc>
              <a:spcBef>
                <a:spcPct val="0"/>
              </a:spcBef>
              <a:buClrTx/>
              <a:buSzTx/>
              <a:buFontTx/>
              <a:buNone/>
            </a:pPr>
            <a:r>
              <a:rPr lang="en-US" altLang="zh-CN" sz="1800" b="1">
                <a:ea typeface="宋体" charset="-122"/>
              </a:rPr>
              <a:t>Data Mining</a:t>
            </a:r>
            <a:endParaRPr lang="en-US" altLang="zh-CN" sz="1800" b="1">
              <a:solidFill>
                <a:schemeClr val="bg1"/>
              </a:solidFill>
              <a:ea typeface="宋体" charset="-122"/>
            </a:endParaRPr>
          </a:p>
        </p:txBody>
      </p:sp>
      <p:sp>
        <p:nvSpPr>
          <p:cNvPr id="12309" name="Text Box 20"/>
          <p:cNvSpPr txBox="1">
            <a:spLocks noChangeArrowheads="1"/>
          </p:cNvSpPr>
          <p:nvPr/>
        </p:nvSpPr>
        <p:spPr bwMode="auto">
          <a:xfrm>
            <a:off x="3581400" y="4038600"/>
            <a:ext cx="2324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nSpc>
                <a:spcPct val="100000"/>
              </a:lnSpc>
              <a:spcBef>
                <a:spcPct val="0"/>
              </a:spcBef>
              <a:buClrTx/>
              <a:buSzTx/>
              <a:buFontTx/>
              <a:buNone/>
            </a:pPr>
            <a:r>
              <a:rPr lang="en-US" altLang="zh-CN" sz="1800" b="1" i="1">
                <a:latin typeface="Times New Roman" pitchFamily="18" charset="0"/>
                <a:ea typeface="宋体" charset="-122"/>
              </a:rPr>
              <a:t>Information Discovery</a:t>
            </a:r>
          </a:p>
        </p:txBody>
      </p:sp>
      <p:sp>
        <p:nvSpPr>
          <p:cNvPr id="12310" name="Text Box 21"/>
          <p:cNvSpPr txBox="1">
            <a:spLocks noChangeArrowheads="1"/>
          </p:cNvSpPr>
          <p:nvPr/>
        </p:nvSpPr>
        <p:spPr bwMode="auto">
          <a:xfrm>
            <a:off x="3368675" y="4572000"/>
            <a:ext cx="2346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lnSpc>
                <a:spcPct val="100000"/>
              </a:lnSpc>
              <a:spcBef>
                <a:spcPct val="0"/>
              </a:spcBef>
              <a:buClrTx/>
              <a:buSzTx/>
              <a:buFontTx/>
              <a:buNone/>
            </a:pPr>
            <a:r>
              <a:rPr lang="en-US" altLang="zh-CN" sz="1800" b="1">
                <a:ea typeface="宋体" charset="-122"/>
              </a:rPr>
              <a:t>Data Exploration</a:t>
            </a:r>
          </a:p>
        </p:txBody>
      </p:sp>
      <p:sp>
        <p:nvSpPr>
          <p:cNvPr id="12311" name="Text Box 23"/>
          <p:cNvSpPr txBox="1">
            <a:spLocks noChangeArrowheads="1"/>
          </p:cNvSpPr>
          <p:nvPr/>
        </p:nvSpPr>
        <p:spPr bwMode="auto">
          <a:xfrm>
            <a:off x="2133600" y="4876800"/>
            <a:ext cx="457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nSpc>
                <a:spcPct val="100000"/>
              </a:lnSpc>
              <a:spcBef>
                <a:spcPct val="0"/>
              </a:spcBef>
              <a:buClrTx/>
              <a:buSzTx/>
              <a:buFontTx/>
              <a:buNone/>
            </a:pPr>
            <a:r>
              <a:rPr lang="en-US" altLang="zh-CN" sz="1800" b="1" i="1">
                <a:latin typeface="Times New Roman" pitchFamily="18" charset="0"/>
                <a:ea typeface="宋体" charset="-122"/>
              </a:rPr>
              <a:t>Statistical Summary, Querying, and Reporting</a:t>
            </a:r>
            <a:endParaRPr lang="en-US" altLang="zh-CN" sz="1800" b="1" i="1">
              <a:solidFill>
                <a:schemeClr val="bg1"/>
              </a:solidFill>
              <a:latin typeface="Times New Roman" pitchFamily="18" charset="0"/>
              <a:ea typeface="宋体" charset="-122"/>
            </a:endParaRPr>
          </a:p>
        </p:txBody>
      </p:sp>
      <p:sp>
        <p:nvSpPr>
          <p:cNvPr id="12312" name="Text Box 24"/>
          <p:cNvSpPr txBox="1">
            <a:spLocks noChangeArrowheads="1"/>
          </p:cNvSpPr>
          <p:nvPr/>
        </p:nvSpPr>
        <p:spPr bwMode="auto">
          <a:xfrm>
            <a:off x="1600200" y="5410200"/>
            <a:ext cx="6021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nSpc>
                <a:spcPct val="100000"/>
              </a:lnSpc>
              <a:spcBef>
                <a:spcPct val="0"/>
              </a:spcBef>
              <a:buClrTx/>
              <a:buSzTx/>
              <a:buFontTx/>
              <a:buNone/>
            </a:pPr>
            <a:r>
              <a:rPr lang="en-US" altLang="zh-CN" sz="1800" b="1">
                <a:ea typeface="宋体" charset="-122"/>
              </a:rPr>
              <a:t>Data Preprocessing/Integration, Data Warehouses</a:t>
            </a:r>
          </a:p>
        </p:txBody>
      </p:sp>
      <p:sp>
        <p:nvSpPr>
          <p:cNvPr id="12313" name="Text Box 25"/>
          <p:cNvSpPr txBox="1">
            <a:spLocks noChangeArrowheads="1"/>
          </p:cNvSpPr>
          <p:nvPr/>
        </p:nvSpPr>
        <p:spPr bwMode="auto">
          <a:xfrm>
            <a:off x="3581400" y="5791200"/>
            <a:ext cx="1697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nSpc>
                <a:spcPct val="100000"/>
              </a:lnSpc>
              <a:spcBef>
                <a:spcPct val="0"/>
              </a:spcBef>
              <a:buClrTx/>
              <a:buSzTx/>
              <a:buFontTx/>
              <a:buNone/>
            </a:pPr>
            <a:r>
              <a:rPr lang="en-US" altLang="zh-CN" sz="1800" b="1">
                <a:ea typeface="宋体" charset="-122"/>
              </a:rPr>
              <a:t>Data Sources</a:t>
            </a:r>
            <a:endParaRPr lang="en-US" altLang="zh-CN" sz="1800" b="1">
              <a:solidFill>
                <a:schemeClr val="bg1"/>
              </a:solidFill>
              <a:ea typeface="宋体" charset="-122"/>
            </a:endParaRPr>
          </a:p>
        </p:txBody>
      </p:sp>
      <p:sp>
        <p:nvSpPr>
          <p:cNvPr id="12314" name="Text Box 26"/>
          <p:cNvSpPr txBox="1">
            <a:spLocks noChangeArrowheads="1"/>
          </p:cNvSpPr>
          <p:nvPr/>
        </p:nvSpPr>
        <p:spPr bwMode="auto">
          <a:xfrm>
            <a:off x="1066800" y="6096000"/>
            <a:ext cx="711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nSpc>
                <a:spcPct val="100000"/>
              </a:lnSpc>
              <a:spcBef>
                <a:spcPct val="0"/>
              </a:spcBef>
              <a:buClrTx/>
              <a:buSzTx/>
              <a:buFontTx/>
              <a:buNone/>
            </a:pPr>
            <a:r>
              <a:rPr lang="en-US" altLang="zh-CN" sz="1800" b="1" i="1">
                <a:latin typeface="Times New Roman" pitchFamily="18" charset="0"/>
                <a:ea typeface="宋体" charset="-122"/>
              </a:rPr>
              <a:t>Paper, Files, Web documents, Scientific experiments, Database Systems</a:t>
            </a:r>
          </a:p>
        </p:txBody>
      </p:sp>
      <p:sp>
        <p:nvSpPr>
          <p:cNvPr id="12315" name="Line 27"/>
          <p:cNvSpPr>
            <a:spLocks noChangeShapeType="1"/>
          </p:cNvSpPr>
          <p:nvPr/>
        </p:nvSpPr>
        <p:spPr bwMode="auto">
          <a:xfrm>
            <a:off x="457200" y="6477000"/>
            <a:ext cx="838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36919191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内容占位符 2"/>
          <p:cNvSpPr>
            <a:spLocks noGrp="1"/>
          </p:cNvSpPr>
          <p:nvPr>
            <p:ph idx="1"/>
          </p:nvPr>
        </p:nvSpPr>
        <p:spPr>
          <a:xfrm>
            <a:off x="217488" y="1163638"/>
            <a:ext cx="8507412" cy="5327650"/>
          </a:xfrm>
        </p:spPr>
        <p:txBody>
          <a:bodyPr>
            <a:normAutofit fontScale="92500" lnSpcReduction="10000"/>
          </a:bodyPr>
          <a:lstStyle/>
          <a:p>
            <a:pPr marL="274320" indent="-274320" algn="just" eaLnBrk="1" fontAlgn="auto" hangingPunct="1">
              <a:spcBef>
                <a:spcPts val="580"/>
              </a:spcBef>
              <a:spcAft>
                <a:spcPts val="0"/>
              </a:spcAft>
              <a:buFont typeface="Wingdings 2"/>
              <a:buChar char=""/>
              <a:defRPr/>
            </a:pPr>
            <a:r>
              <a:rPr lang="en-US" altLang="zh-CN" sz="2000" dirty="0">
                <a:latin typeface="Arial" pitchFamily="34" charset="0"/>
                <a:cs typeface="Arial" pitchFamily="34" charset="0"/>
              </a:rPr>
              <a:t>The transaction database size varies from 6GB to 60GB</a:t>
            </a:r>
            <a:r>
              <a:rPr lang="zh-CN" altLang="en-US" sz="2000" dirty="0">
                <a:latin typeface="Arial" pitchFamily="34" charset="0"/>
                <a:cs typeface="Arial" pitchFamily="34" charset="0"/>
              </a:rPr>
              <a:t>，</a:t>
            </a:r>
            <a:r>
              <a:rPr lang="en-US" altLang="zh-CN" sz="2000" dirty="0">
                <a:latin typeface="Arial" pitchFamily="34" charset="0"/>
                <a:cs typeface="Arial" pitchFamily="34" charset="0"/>
              </a:rPr>
              <a:t>with the number of transactions varies from 1 million to 500 billion</a:t>
            </a:r>
          </a:p>
          <a:p>
            <a:pPr marL="274320" indent="-274320" algn="just" eaLnBrk="1" fontAlgn="auto" hangingPunct="1">
              <a:spcBef>
                <a:spcPts val="580"/>
              </a:spcBef>
              <a:spcAft>
                <a:spcPts val="0"/>
              </a:spcAft>
              <a:buFont typeface="Wingdings 2"/>
              <a:buChar char=""/>
              <a:defRPr/>
            </a:pPr>
            <a:endParaRPr lang="en-US" altLang="zh-CN" sz="2000" dirty="0">
              <a:latin typeface="Arial" pitchFamily="34" charset="0"/>
              <a:cs typeface="Arial" pitchFamily="34" charset="0"/>
            </a:endParaRPr>
          </a:p>
          <a:p>
            <a:pPr marL="274320" indent="-274320" algn="just" eaLnBrk="1" fontAlgn="auto" hangingPunct="1">
              <a:spcBef>
                <a:spcPts val="580"/>
              </a:spcBef>
              <a:spcAft>
                <a:spcPts val="0"/>
              </a:spcAft>
              <a:buFont typeface="Wingdings 2"/>
              <a:buChar char=""/>
              <a:defRPr/>
            </a:pPr>
            <a:endParaRPr lang="en-US" altLang="zh-CN" sz="2000" dirty="0">
              <a:latin typeface="Arial" pitchFamily="34" charset="0"/>
              <a:cs typeface="Arial" pitchFamily="34" charset="0"/>
            </a:endParaRPr>
          </a:p>
          <a:p>
            <a:pPr marL="274320" indent="-274320" algn="just" eaLnBrk="1" fontAlgn="auto" hangingPunct="1">
              <a:spcBef>
                <a:spcPts val="580"/>
              </a:spcBef>
              <a:spcAft>
                <a:spcPts val="0"/>
              </a:spcAft>
              <a:buFont typeface="Wingdings 2"/>
              <a:buChar char=""/>
              <a:defRPr/>
            </a:pPr>
            <a:endParaRPr lang="en-US" altLang="zh-CN" sz="2000" dirty="0">
              <a:latin typeface="Arial" pitchFamily="34" charset="0"/>
              <a:cs typeface="Arial" pitchFamily="34" charset="0"/>
            </a:endParaRPr>
          </a:p>
          <a:p>
            <a:pPr marL="274320" indent="-274320" algn="just" eaLnBrk="1" fontAlgn="auto" hangingPunct="1">
              <a:spcBef>
                <a:spcPts val="580"/>
              </a:spcBef>
              <a:spcAft>
                <a:spcPts val="0"/>
              </a:spcAft>
              <a:buFont typeface="Wingdings 2"/>
              <a:buChar char=""/>
              <a:defRPr/>
            </a:pPr>
            <a:endParaRPr lang="en-US" altLang="zh-CN" sz="2000" dirty="0">
              <a:latin typeface="Arial" pitchFamily="34" charset="0"/>
              <a:cs typeface="Arial" pitchFamily="34" charset="0"/>
            </a:endParaRPr>
          </a:p>
          <a:p>
            <a:pPr marL="274320" indent="-274320" algn="just" eaLnBrk="1" fontAlgn="auto" hangingPunct="1">
              <a:spcBef>
                <a:spcPts val="580"/>
              </a:spcBef>
              <a:spcAft>
                <a:spcPts val="0"/>
              </a:spcAft>
              <a:buFont typeface="Wingdings 2"/>
              <a:buChar char=""/>
              <a:defRPr/>
            </a:pPr>
            <a:endParaRPr lang="en-US" altLang="zh-CN" sz="2000" dirty="0">
              <a:latin typeface="Arial" pitchFamily="34" charset="0"/>
              <a:cs typeface="Arial" pitchFamily="34" charset="0"/>
            </a:endParaRPr>
          </a:p>
          <a:p>
            <a:pPr marL="274320" indent="-274320" algn="just" eaLnBrk="1" fontAlgn="auto" hangingPunct="1">
              <a:spcBef>
                <a:spcPts val="580"/>
              </a:spcBef>
              <a:spcAft>
                <a:spcPts val="0"/>
              </a:spcAft>
              <a:buFont typeface="Wingdings 2"/>
              <a:buChar char=""/>
              <a:defRPr/>
            </a:pPr>
            <a:endParaRPr lang="en-US" altLang="zh-CN" sz="2000" dirty="0">
              <a:latin typeface="Arial" pitchFamily="34" charset="0"/>
              <a:cs typeface="Arial" pitchFamily="34" charset="0"/>
            </a:endParaRPr>
          </a:p>
          <a:p>
            <a:pPr marL="274320" indent="-274320" algn="just" eaLnBrk="1" fontAlgn="auto" hangingPunct="1">
              <a:spcBef>
                <a:spcPts val="580"/>
              </a:spcBef>
              <a:spcAft>
                <a:spcPts val="0"/>
              </a:spcAft>
              <a:buFont typeface="Wingdings 2"/>
              <a:buChar char=""/>
              <a:defRPr/>
            </a:pPr>
            <a:endParaRPr lang="en-US" altLang="zh-CN" sz="2000" dirty="0">
              <a:latin typeface="Arial" pitchFamily="34" charset="0"/>
              <a:cs typeface="Arial" pitchFamily="34" charset="0"/>
            </a:endParaRPr>
          </a:p>
          <a:p>
            <a:pPr marL="274320" indent="-274320" algn="just" eaLnBrk="1" fontAlgn="auto" hangingPunct="1">
              <a:spcBef>
                <a:spcPts val="580"/>
              </a:spcBef>
              <a:spcAft>
                <a:spcPts val="0"/>
              </a:spcAft>
              <a:buFont typeface="Wingdings 2"/>
              <a:buChar char=""/>
              <a:defRPr/>
            </a:pPr>
            <a:endParaRPr lang="en-US" altLang="zh-CN" sz="2000" dirty="0">
              <a:latin typeface="Arial" pitchFamily="34" charset="0"/>
              <a:cs typeface="Arial" pitchFamily="34" charset="0"/>
            </a:endParaRPr>
          </a:p>
          <a:p>
            <a:pPr marL="274320" indent="-274320" algn="just" eaLnBrk="1" fontAlgn="auto" hangingPunct="1">
              <a:spcBef>
                <a:spcPts val="580"/>
              </a:spcBef>
              <a:spcAft>
                <a:spcPts val="0"/>
              </a:spcAft>
              <a:buFont typeface="Wingdings 2"/>
              <a:buChar char=""/>
              <a:defRPr/>
            </a:pPr>
            <a:endParaRPr lang="en-US" altLang="zh-CN" sz="2000" dirty="0">
              <a:latin typeface="Arial" pitchFamily="34" charset="0"/>
              <a:cs typeface="Arial" pitchFamily="34" charset="0"/>
            </a:endParaRPr>
          </a:p>
          <a:p>
            <a:pPr marL="274320" indent="-274320" algn="just" eaLnBrk="1" fontAlgn="auto" hangingPunct="1">
              <a:spcBef>
                <a:spcPts val="580"/>
              </a:spcBef>
              <a:spcAft>
                <a:spcPts val="0"/>
              </a:spcAft>
              <a:buFont typeface="Wingdings 2"/>
              <a:buChar char=""/>
              <a:defRPr/>
            </a:pPr>
            <a:endParaRPr lang="en-US" altLang="zh-CN" sz="2000" dirty="0">
              <a:latin typeface="Arial" pitchFamily="34" charset="0"/>
              <a:cs typeface="Arial" pitchFamily="34" charset="0"/>
            </a:endParaRPr>
          </a:p>
          <a:p>
            <a:pPr marL="274320" indent="-274320" algn="just" eaLnBrk="1" fontAlgn="auto" hangingPunct="1">
              <a:spcBef>
                <a:spcPts val="580"/>
              </a:spcBef>
              <a:spcAft>
                <a:spcPts val="0"/>
              </a:spcAft>
              <a:buFont typeface="Wingdings 2"/>
              <a:buChar char=""/>
              <a:defRPr/>
            </a:pPr>
            <a:endParaRPr lang="en-US" altLang="zh-CN" sz="2000" dirty="0">
              <a:latin typeface="Arial" pitchFamily="34" charset="0"/>
              <a:cs typeface="Arial" pitchFamily="34" charset="0"/>
            </a:endParaRPr>
          </a:p>
          <a:p>
            <a:pPr marL="274320" indent="-274320" algn="just" eaLnBrk="1" fontAlgn="auto" hangingPunct="1">
              <a:spcBef>
                <a:spcPts val="580"/>
              </a:spcBef>
              <a:spcAft>
                <a:spcPts val="0"/>
              </a:spcAft>
              <a:buFont typeface="Wingdings 2"/>
              <a:buChar char=""/>
              <a:defRPr/>
            </a:pPr>
            <a:r>
              <a:rPr lang="en-US" altLang="zh-CN" sz="2000" dirty="0">
                <a:solidFill>
                  <a:srgbClr val="0000FF"/>
                </a:solidFill>
                <a:latin typeface="Arial" pitchFamily="34" charset="0"/>
                <a:cs typeface="Arial" pitchFamily="34" charset="0"/>
              </a:rPr>
              <a:t>Conclusion: When the size of the database reaches a threshold of hundreds of GB, PSON can finish running in an acceptable period of time</a:t>
            </a:r>
            <a:r>
              <a:rPr lang="zh-CN" altLang="en-US" sz="2000" dirty="0">
                <a:solidFill>
                  <a:srgbClr val="0000FF"/>
                </a:solidFill>
                <a:latin typeface="Arial" pitchFamily="34" charset="0"/>
                <a:cs typeface="Arial" pitchFamily="34" charset="0"/>
              </a:rPr>
              <a:t>，</a:t>
            </a:r>
            <a:r>
              <a:rPr lang="en-US" altLang="zh-CN" sz="2000" dirty="0">
                <a:solidFill>
                  <a:srgbClr val="0000FF"/>
                </a:solidFill>
                <a:latin typeface="Arial" pitchFamily="34" charset="0"/>
                <a:cs typeface="Arial" pitchFamily="34" charset="0"/>
              </a:rPr>
              <a:t>achieving a good performance in scale-up</a:t>
            </a:r>
          </a:p>
        </p:txBody>
      </p:sp>
      <p:pic>
        <p:nvPicPr>
          <p:cNvPr id="88067" name="Picture 2"/>
          <p:cNvPicPr>
            <a:picLocks noChangeAspect="1" noChangeArrowheads="1"/>
          </p:cNvPicPr>
          <p:nvPr/>
        </p:nvPicPr>
        <p:blipFill>
          <a:blip r:embed="rId2" cstate="print"/>
          <a:srcRect/>
          <a:stretch>
            <a:fillRect/>
          </a:stretch>
        </p:blipFill>
        <p:spPr bwMode="auto">
          <a:xfrm>
            <a:off x="285750" y="1901825"/>
            <a:ext cx="4144963" cy="3475038"/>
          </a:xfrm>
          <a:prstGeom prst="rect">
            <a:avLst/>
          </a:prstGeom>
          <a:noFill/>
          <a:ln w="9525">
            <a:noFill/>
            <a:miter lim="800000"/>
            <a:headEnd/>
            <a:tailEnd/>
          </a:ln>
        </p:spPr>
      </p:pic>
      <p:pic>
        <p:nvPicPr>
          <p:cNvPr id="88068" name="图片 2"/>
          <p:cNvPicPr>
            <a:picLocks noChangeAspect="1" noChangeArrowheads="1"/>
          </p:cNvPicPr>
          <p:nvPr/>
        </p:nvPicPr>
        <p:blipFill>
          <a:blip r:embed="rId3" cstate="print"/>
          <a:srcRect l="17059" t="8080" r="26767" b="12961"/>
          <a:stretch>
            <a:fillRect/>
          </a:stretch>
        </p:blipFill>
        <p:spPr bwMode="auto">
          <a:xfrm>
            <a:off x="4687888" y="1879600"/>
            <a:ext cx="3940175" cy="3479800"/>
          </a:xfrm>
          <a:prstGeom prst="rect">
            <a:avLst/>
          </a:prstGeom>
          <a:noFill/>
          <a:ln w="9525">
            <a:noFill/>
            <a:miter lim="800000"/>
            <a:headEnd/>
            <a:tailEnd/>
          </a:ln>
        </p:spPr>
      </p:pic>
      <p:sp>
        <p:nvSpPr>
          <p:cNvPr id="6" name="Title 1"/>
          <p:cNvSpPr>
            <a:spLocks noGrp="1"/>
          </p:cNvSpPr>
          <p:nvPr>
            <p:ph type="title"/>
          </p:nvPr>
        </p:nvSpPr>
        <p:spPr>
          <a:xfrm>
            <a:off x="400020" y="436542"/>
            <a:ext cx="8449718" cy="5867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eaLnBrk="1" fontAlgn="auto" hangingPunct="1">
              <a:lnSpc>
                <a:spcPct val="120000"/>
              </a:lnSpc>
              <a:spcBef>
                <a:spcPts val="580"/>
              </a:spcBef>
              <a:spcAft>
                <a:spcPts val="600"/>
              </a:spcAft>
              <a:defRPr/>
            </a:pPr>
            <a:r>
              <a:rPr lang="en-US" altLang="zh-CN" sz="3200" dirty="0">
                <a:ln>
                  <a:solidFill>
                    <a:srgbClr val="FF0000"/>
                  </a:solidFill>
                </a:ln>
                <a:solidFill>
                  <a:srgbClr val="C00000"/>
                </a:solidFill>
                <a:latin typeface="Arial Narrow" pitchFamily="34" charset="0"/>
                <a:ea typeface="黑体" pitchFamily="2" charset="-122"/>
                <a:cs typeface="+mj-cs"/>
              </a:rPr>
              <a:t>4. </a:t>
            </a:r>
            <a:r>
              <a:rPr lang="zh-CN" altLang="en-US" sz="3200" dirty="0">
                <a:ln>
                  <a:solidFill>
                    <a:srgbClr val="FF0000"/>
                  </a:solidFill>
                </a:ln>
                <a:solidFill>
                  <a:srgbClr val="C00000"/>
                </a:solidFill>
                <a:latin typeface="Arial Narrow" pitchFamily="34" charset="0"/>
                <a:ea typeface="黑体" pitchFamily="2" charset="-122"/>
                <a:cs typeface="+mj-cs"/>
              </a:rPr>
              <a:t>并行化算法实验结果</a:t>
            </a:r>
            <a:endParaRPr lang="en-US" altLang="zh-CN" sz="3200" dirty="0">
              <a:ln>
                <a:solidFill>
                  <a:srgbClr val="FF0000"/>
                </a:solidFill>
              </a:ln>
              <a:solidFill>
                <a:srgbClr val="C00000"/>
              </a:solidFill>
              <a:latin typeface="Arial Narrow" pitchFamily="34" charset="0"/>
              <a:ea typeface="黑体" pitchFamily="2" charset="-122"/>
              <a:cs typeface="+mj-cs"/>
            </a:endParaRPr>
          </a:p>
        </p:txBody>
      </p:sp>
    </p:spTree>
    <p:extLst>
      <p:ext uri="{BB962C8B-B14F-4D97-AF65-F5344CB8AC3E}">
        <p14:creationId xmlns:p14="http://schemas.microsoft.com/office/powerpoint/2010/main" val="37599221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内容占位符 2"/>
          <p:cNvSpPr>
            <a:spLocks noGrp="1"/>
          </p:cNvSpPr>
          <p:nvPr>
            <p:ph idx="1"/>
          </p:nvPr>
        </p:nvSpPr>
        <p:spPr>
          <a:xfrm>
            <a:off x="260350" y="1104900"/>
            <a:ext cx="8578850" cy="4997450"/>
          </a:xfrm>
        </p:spPr>
        <p:txBody>
          <a:bodyPr/>
          <a:lstStyle/>
          <a:p>
            <a:pPr algn="just" eaLnBrk="1" hangingPunct="1"/>
            <a:r>
              <a:rPr lang="en-US" altLang="zh-CN" sz="2000" dirty="0">
                <a:latin typeface="Arial" pitchFamily="34" charset="0"/>
                <a:ea typeface="黑体" pitchFamily="2" charset="-122"/>
                <a:cs typeface="Arial" pitchFamily="34" charset="0"/>
              </a:rPr>
              <a:t>Number of running nodes varies from 2 to 18</a:t>
            </a:r>
          </a:p>
          <a:p>
            <a:pPr algn="just" eaLnBrk="1" hangingPunct="1"/>
            <a:endParaRPr lang="en-US" altLang="zh-CN" sz="2000" dirty="0">
              <a:latin typeface="Arial" pitchFamily="34" charset="0"/>
              <a:ea typeface="黑体" pitchFamily="2" charset="-122"/>
              <a:cs typeface="Arial" pitchFamily="34" charset="0"/>
            </a:endParaRPr>
          </a:p>
          <a:p>
            <a:pPr algn="just" eaLnBrk="1" hangingPunct="1"/>
            <a:endParaRPr lang="en-US" altLang="zh-CN" sz="2000" dirty="0">
              <a:latin typeface="Arial" pitchFamily="34" charset="0"/>
              <a:ea typeface="黑体" pitchFamily="2" charset="-122"/>
              <a:cs typeface="Arial" pitchFamily="34" charset="0"/>
            </a:endParaRPr>
          </a:p>
          <a:p>
            <a:pPr algn="just" eaLnBrk="1" hangingPunct="1"/>
            <a:endParaRPr lang="en-US" altLang="zh-CN" sz="2000" dirty="0">
              <a:latin typeface="Arial" pitchFamily="34" charset="0"/>
              <a:ea typeface="黑体" pitchFamily="2" charset="-122"/>
              <a:cs typeface="Arial" pitchFamily="34" charset="0"/>
            </a:endParaRPr>
          </a:p>
          <a:p>
            <a:pPr algn="just" eaLnBrk="1" hangingPunct="1"/>
            <a:endParaRPr lang="en-US" altLang="zh-CN" sz="2000" dirty="0">
              <a:latin typeface="Arial" pitchFamily="34" charset="0"/>
              <a:ea typeface="黑体" pitchFamily="2" charset="-122"/>
              <a:cs typeface="Arial" pitchFamily="34" charset="0"/>
            </a:endParaRPr>
          </a:p>
          <a:p>
            <a:pPr algn="just" eaLnBrk="1" hangingPunct="1"/>
            <a:endParaRPr lang="en-US" altLang="zh-CN" sz="2000" dirty="0">
              <a:latin typeface="Arial" pitchFamily="34" charset="0"/>
              <a:ea typeface="黑体" pitchFamily="2" charset="-122"/>
              <a:cs typeface="Arial" pitchFamily="34" charset="0"/>
            </a:endParaRPr>
          </a:p>
          <a:p>
            <a:pPr algn="just" eaLnBrk="1" hangingPunct="1"/>
            <a:endParaRPr lang="en-US" altLang="zh-CN" sz="2000" dirty="0">
              <a:latin typeface="Arial" pitchFamily="34" charset="0"/>
              <a:ea typeface="黑体" pitchFamily="2" charset="-122"/>
              <a:cs typeface="Arial" pitchFamily="34" charset="0"/>
            </a:endParaRPr>
          </a:p>
          <a:p>
            <a:pPr algn="just" eaLnBrk="1" hangingPunct="1"/>
            <a:endParaRPr lang="en-US" altLang="zh-CN" sz="2000" dirty="0">
              <a:latin typeface="Arial" pitchFamily="34" charset="0"/>
              <a:ea typeface="黑体" pitchFamily="2" charset="-122"/>
              <a:cs typeface="Arial" pitchFamily="34" charset="0"/>
            </a:endParaRPr>
          </a:p>
          <a:p>
            <a:pPr algn="just" eaLnBrk="1" hangingPunct="1"/>
            <a:endParaRPr lang="en-US" altLang="zh-CN" sz="2000" dirty="0">
              <a:latin typeface="Arial" pitchFamily="34" charset="0"/>
              <a:ea typeface="黑体" pitchFamily="2" charset="-122"/>
              <a:cs typeface="Arial" pitchFamily="34" charset="0"/>
            </a:endParaRPr>
          </a:p>
          <a:p>
            <a:pPr algn="just" eaLnBrk="1" hangingPunct="1"/>
            <a:endParaRPr lang="en-US" altLang="zh-CN" sz="2000" dirty="0">
              <a:latin typeface="Arial" pitchFamily="34" charset="0"/>
              <a:ea typeface="黑体" pitchFamily="2" charset="-122"/>
              <a:cs typeface="Arial" pitchFamily="34" charset="0"/>
            </a:endParaRPr>
          </a:p>
          <a:p>
            <a:pPr algn="just" eaLnBrk="1" hangingPunct="1"/>
            <a:endParaRPr lang="en-US" altLang="zh-CN" sz="2000" dirty="0">
              <a:latin typeface="Arial" pitchFamily="34" charset="0"/>
              <a:ea typeface="黑体" pitchFamily="2" charset="-122"/>
              <a:cs typeface="Arial" pitchFamily="34" charset="0"/>
            </a:endParaRPr>
          </a:p>
          <a:p>
            <a:pPr algn="just" eaLnBrk="1" hangingPunct="1"/>
            <a:endParaRPr lang="en-US" altLang="zh-CN" sz="2000" dirty="0">
              <a:latin typeface="Arial" pitchFamily="34" charset="0"/>
              <a:ea typeface="黑体" pitchFamily="2" charset="-122"/>
              <a:cs typeface="Arial" pitchFamily="34" charset="0"/>
            </a:endParaRPr>
          </a:p>
          <a:p>
            <a:pPr algn="just" eaLnBrk="1" hangingPunct="1"/>
            <a:r>
              <a:rPr lang="en-US" altLang="zh-CN" sz="2000" dirty="0">
                <a:solidFill>
                  <a:srgbClr val="0000FF"/>
                </a:solidFill>
                <a:latin typeface="Arial" pitchFamily="34" charset="0"/>
                <a:ea typeface="黑体" pitchFamily="2" charset="-122"/>
                <a:cs typeface="Arial" pitchFamily="34" charset="0"/>
              </a:rPr>
              <a:t>Conclusion: PSON can achieve a good performance in speed-up</a:t>
            </a:r>
          </a:p>
        </p:txBody>
      </p:sp>
      <p:pic>
        <p:nvPicPr>
          <p:cNvPr id="89091" name="Picture 3"/>
          <p:cNvPicPr>
            <a:picLocks noChangeAspect="1" noChangeArrowheads="1"/>
          </p:cNvPicPr>
          <p:nvPr/>
        </p:nvPicPr>
        <p:blipFill>
          <a:blip r:embed="rId2" cstate="print"/>
          <a:srcRect/>
          <a:stretch>
            <a:fillRect/>
          </a:stretch>
        </p:blipFill>
        <p:spPr bwMode="auto">
          <a:xfrm>
            <a:off x="1882775" y="1544638"/>
            <a:ext cx="4733925" cy="4122737"/>
          </a:xfrm>
          <a:prstGeom prst="rect">
            <a:avLst/>
          </a:prstGeom>
          <a:noFill/>
          <a:ln w="9525">
            <a:noFill/>
            <a:miter lim="800000"/>
            <a:headEnd/>
            <a:tailEnd/>
          </a:ln>
        </p:spPr>
      </p:pic>
      <p:sp>
        <p:nvSpPr>
          <p:cNvPr id="5" name="Title 1"/>
          <p:cNvSpPr>
            <a:spLocks noGrp="1"/>
          </p:cNvSpPr>
          <p:nvPr>
            <p:ph type="title"/>
          </p:nvPr>
        </p:nvSpPr>
        <p:spPr>
          <a:xfrm>
            <a:off x="425420" y="258742"/>
            <a:ext cx="8449718" cy="5867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zh-CN" altLang="en-US" sz="2400" dirty="0">
                <a:ln>
                  <a:solidFill>
                    <a:srgbClr val="FF0000"/>
                  </a:solidFill>
                </a:ln>
                <a:solidFill>
                  <a:srgbClr val="C00000"/>
                </a:solidFill>
                <a:latin typeface="Arial Narrow" pitchFamily="34" charset="0"/>
                <a:ea typeface="黑体" pitchFamily="2" charset="-122"/>
                <a:cs typeface="+mj-cs"/>
              </a:rPr>
              <a:t>并行化</a:t>
            </a:r>
            <a:r>
              <a:rPr lang="en-US" altLang="zh-CN" sz="2400" dirty="0">
                <a:ln>
                  <a:solidFill>
                    <a:srgbClr val="FF0000"/>
                  </a:solidFill>
                </a:ln>
                <a:solidFill>
                  <a:srgbClr val="C00000"/>
                </a:solidFill>
                <a:latin typeface="Arial Narrow" pitchFamily="34" charset="0"/>
                <a:ea typeface="黑体" pitchFamily="2" charset="-122"/>
                <a:cs typeface="+mj-cs"/>
              </a:rPr>
              <a:t>SON</a:t>
            </a:r>
            <a:r>
              <a:rPr lang="zh-CN" altLang="en-US" sz="2400" dirty="0">
                <a:ln>
                  <a:solidFill>
                    <a:srgbClr val="FF0000"/>
                  </a:solidFill>
                </a:ln>
                <a:solidFill>
                  <a:srgbClr val="C00000"/>
                </a:solidFill>
                <a:latin typeface="Arial Narrow" pitchFamily="34" charset="0"/>
                <a:ea typeface="黑体" pitchFamily="2" charset="-122"/>
                <a:cs typeface="+mj-cs"/>
              </a:rPr>
              <a:t>算法实验结果</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Tree>
    <p:extLst>
      <p:ext uri="{BB962C8B-B14F-4D97-AF65-F5344CB8AC3E}">
        <p14:creationId xmlns:p14="http://schemas.microsoft.com/office/powerpoint/2010/main" val="28574342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61948" y="349228"/>
            <a:ext cx="7772400" cy="857256"/>
          </a:xfrm>
        </p:spPr>
        <p:txBody>
          <a:bodyPr>
            <a:normAutofit fontScale="90000"/>
          </a:bodyPr>
          <a:lstStyle/>
          <a:p>
            <a:pPr eaLnBrk="1" fontAlgn="auto" hangingPunct="1">
              <a:spcAft>
                <a:spcPts val="0"/>
              </a:spcAft>
              <a:defRPr/>
            </a:pPr>
            <a:r>
              <a:rPr lang="en-US" altLang="zh-CN" b="1" dirty="0">
                <a:solidFill>
                  <a:srgbClr val="0066FF"/>
                </a:solidFill>
                <a:effectLst>
                  <a:glow rad="139700">
                    <a:schemeClr val="accent3">
                      <a:satMod val="175000"/>
                      <a:alpha val="40000"/>
                    </a:schemeClr>
                  </a:glow>
                  <a:innerShdw blurRad="63500" dist="50800" dir="2700000">
                    <a:prstClr val="black">
                      <a:alpha val="50000"/>
                    </a:prstClr>
                  </a:innerShdw>
                </a:effectLst>
                <a:latin typeface="Arial Narrow" pitchFamily="34" charset="0"/>
                <a:ea typeface="黑体" pitchFamily="2" charset="-122"/>
                <a:cs typeface="+mj-cs"/>
              </a:rPr>
              <a:t>3. </a:t>
            </a:r>
            <a:r>
              <a:rPr lang="zh-CN" altLang="en-US" b="1" dirty="0">
                <a:solidFill>
                  <a:srgbClr val="0066FF"/>
                </a:solidFill>
                <a:effectLst>
                  <a:glow rad="139700">
                    <a:schemeClr val="accent3">
                      <a:satMod val="175000"/>
                      <a:alpha val="40000"/>
                    </a:schemeClr>
                  </a:glow>
                  <a:innerShdw blurRad="63500" dist="50800" dir="2700000">
                    <a:prstClr val="black">
                      <a:alpha val="50000"/>
                    </a:prstClr>
                  </a:innerShdw>
                </a:effectLst>
                <a:latin typeface="Arial Narrow" pitchFamily="34" charset="0"/>
                <a:ea typeface="黑体" pitchFamily="2" charset="-122"/>
                <a:cs typeface="+mj-cs"/>
              </a:rPr>
              <a:t>基于</a:t>
            </a:r>
            <a:r>
              <a:rPr lang="en-US" altLang="zh-CN" b="1" dirty="0">
                <a:solidFill>
                  <a:srgbClr val="0066FF"/>
                </a:solidFill>
                <a:effectLst>
                  <a:glow rad="139700">
                    <a:schemeClr val="accent3">
                      <a:satMod val="175000"/>
                      <a:alpha val="40000"/>
                    </a:schemeClr>
                  </a:glow>
                  <a:innerShdw blurRad="63500" dist="50800" dir="2700000">
                    <a:prstClr val="black">
                      <a:alpha val="50000"/>
                    </a:prstClr>
                  </a:innerShdw>
                </a:effectLst>
                <a:latin typeface="Arial Narrow" pitchFamily="34" charset="0"/>
                <a:ea typeface="黑体" pitchFamily="2" charset="-122"/>
                <a:cs typeface="+mj-cs"/>
              </a:rPr>
              <a:t>MapReduce</a:t>
            </a:r>
            <a:r>
              <a:rPr lang="zh-CN" altLang="en-US" b="1" dirty="0">
                <a:solidFill>
                  <a:srgbClr val="0066FF"/>
                </a:solidFill>
                <a:effectLst>
                  <a:glow rad="139700">
                    <a:schemeClr val="accent3">
                      <a:satMod val="175000"/>
                      <a:alpha val="40000"/>
                    </a:schemeClr>
                  </a:glow>
                  <a:innerShdw blurRad="63500" dist="50800" dir="2700000">
                    <a:prstClr val="black">
                      <a:alpha val="50000"/>
                    </a:prstClr>
                  </a:innerShdw>
                </a:effectLst>
                <a:latin typeface="Arial Narrow" pitchFamily="34" charset="0"/>
                <a:ea typeface="黑体" pitchFamily="2" charset="-122"/>
                <a:cs typeface="+mj-cs"/>
              </a:rPr>
              <a:t>的</a:t>
            </a:r>
            <a:r>
              <a:rPr lang="en-US" altLang="zh-CN" b="1" dirty="0">
                <a:solidFill>
                  <a:srgbClr val="0066FF"/>
                </a:solidFill>
                <a:effectLst>
                  <a:glow rad="139700">
                    <a:schemeClr val="accent3">
                      <a:satMod val="175000"/>
                      <a:alpha val="40000"/>
                    </a:schemeClr>
                  </a:glow>
                  <a:innerShdw blurRad="63500" dist="50800" dir="2700000">
                    <a:prstClr val="black">
                      <a:alpha val="50000"/>
                    </a:prstClr>
                  </a:innerShdw>
                </a:effectLst>
                <a:latin typeface="Arial Narrow" pitchFamily="34" charset="0"/>
                <a:ea typeface="黑体" pitchFamily="2" charset="-122"/>
                <a:cs typeface="+mj-cs"/>
              </a:rPr>
              <a:t>K-Means</a:t>
            </a:r>
            <a:r>
              <a:rPr lang="zh-CN" altLang="en-US" b="1" dirty="0">
                <a:solidFill>
                  <a:srgbClr val="0066FF"/>
                </a:solidFill>
                <a:effectLst>
                  <a:glow rad="139700">
                    <a:schemeClr val="accent3">
                      <a:satMod val="175000"/>
                      <a:alpha val="40000"/>
                    </a:schemeClr>
                  </a:glow>
                  <a:innerShdw blurRad="63500" dist="50800" dir="2700000">
                    <a:prstClr val="black">
                      <a:alpha val="50000"/>
                    </a:prstClr>
                  </a:innerShdw>
                </a:effectLst>
                <a:latin typeface="Arial Narrow" pitchFamily="34" charset="0"/>
                <a:ea typeface="黑体" pitchFamily="2" charset="-122"/>
                <a:cs typeface="+mj-cs"/>
              </a:rPr>
              <a:t>聚类算法</a:t>
            </a:r>
            <a:endParaRPr lang="zh-CN" altLang="en-US" dirty="0">
              <a:solidFill>
                <a:srgbClr val="0066FF"/>
              </a:solidFill>
              <a:cs typeface="+mj-cs"/>
            </a:endParaRPr>
          </a:p>
        </p:txBody>
      </p:sp>
      <p:sp>
        <p:nvSpPr>
          <p:cNvPr id="3" name="内容占位符 2"/>
          <p:cNvSpPr>
            <a:spLocks noGrp="1"/>
          </p:cNvSpPr>
          <p:nvPr>
            <p:ph sz="quarter" idx="1"/>
          </p:nvPr>
        </p:nvSpPr>
        <p:spPr>
          <a:xfrm>
            <a:off x="785813" y="1500188"/>
            <a:ext cx="8001000" cy="4572000"/>
          </a:xfrm>
        </p:spPr>
        <p:txBody>
          <a:bodyPr>
            <a:normAutofit/>
          </a:bodyPr>
          <a:lstStyle/>
          <a:p>
            <a:pPr marL="274320" indent="-274320" algn="just" eaLnBrk="1" fontAlgn="auto" hangingPunct="1">
              <a:spcBef>
                <a:spcPts val="580"/>
              </a:spcBef>
              <a:spcAft>
                <a:spcPts val="1800"/>
              </a:spcAft>
              <a:buFont typeface="Wingdings 2"/>
              <a:buNone/>
              <a:defRPr/>
            </a:pPr>
            <a:r>
              <a:rPr lang="en-US" altLang="zh-CN" sz="3200" dirty="0">
                <a:solidFill>
                  <a:srgbClr val="C00000"/>
                </a:solidFill>
                <a:latin typeface="Arial Narrow" pitchFamily="34" charset="0"/>
                <a:ea typeface="黑体" pitchFamily="2" charset="-122"/>
              </a:rPr>
              <a:t>1. K-Means</a:t>
            </a:r>
            <a:r>
              <a:rPr lang="zh-CN" altLang="en-US" sz="3200" dirty="0">
                <a:solidFill>
                  <a:srgbClr val="C00000"/>
                </a:solidFill>
                <a:latin typeface="Arial Narrow" pitchFamily="34" charset="0"/>
                <a:ea typeface="黑体" pitchFamily="2" charset="-122"/>
              </a:rPr>
              <a:t>聚类算法介绍</a:t>
            </a:r>
            <a:endParaRPr lang="en-US" altLang="zh-CN" sz="3200" dirty="0">
              <a:solidFill>
                <a:srgbClr val="C00000"/>
              </a:solidFill>
              <a:latin typeface="Arial Narrow" pitchFamily="34" charset="0"/>
              <a:ea typeface="黑体" pitchFamily="2" charset="-122"/>
            </a:endParaRPr>
          </a:p>
          <a:p>
            <a:pPr marL="274320" indent="-274320" algn="just" eaLnBrk="1" fontAlgn="auto" hangingPunct="1">
              <a:spcBef>
                <a:spcPts val="580"/>
              </a:spcBef>
              <a:spcAft>
                <a:spcPts val="1800"/>
              </a:spcAft>
              <a:buFont typeface="Wingdings 2"/>
              <a:buNone/>
              <a:defRPr/>
            </a:pPr>
            <a:r>
              <a:rPr lang="en-US" altLang="zh-CN" sz="3200" dirty="0">
                <a:solidFill>
                  <a:srgbClr val="C00000"/>
                </a:solidFill>
                <a:latin typeface="Arial Narrow" pitchFamily="34" charset="0"/>
                <a:ea typeface="黑体" pitchFamily="2" charset="-122"/>
              </a:rPr>
              <a:t>2. </a:t>
            </a:r>
            <a:r>
              <a:rPr lang="zh-CN" altLang="en-US" sz="3200" dirty="0">
                <a:solidFill>
                  <a:srgbClr val="C00000"/>
                </a:solidFill>
                <a:latin typeface="Arial Narrow" pitchFamily="34" charset="0"/>
                <a:ea typeface="黑体" pitchFamily="2" charset="-122"/>
              </a:rPr>
              <a:t>基于</a:t>
            </a:r>
            <a:r>
              <a:rPr lang="en-US" altLang="zh-CN" sz="3200" dirty="0" err="1">
                <a:solidFill>
                  <a:srgbClr val="C00000"/>
                </a:solidFill>
                <a:latin typeface="Arial Narrow" pitchFamily="34" charset="0"/>
                <a:ea typeface="黑体" pitchFamily="2" charset="-122"/>
              </a:rPr>
              <a:t>MapReduce</a:t>
            </a:r>
            <a:r>
              <a:rPr lang="zh-CN" altLang="en-US" sz="3200" dirty="0">
                <a:solidFill>
                  <a:srgbClr val="C00000"/>
                </a:solidFill>
                <a:latin typeface="Arial Narrow" pitchFamily="34" charset="0"/>
                <a:ea typeface="黑体" pitchFamily="2" charset="-122"/>
              </a:rPr>
              <a:t>的</a:t>
            </a:r>
            <a:r>
              <a:rPr lang="en-US" altLang="zh-CN" sz="3200" dirty="0">
                <a:solidFill>
                  <a:srgbClr val="C00000"/>
                </a:solidFill>
                <a:latin typeface="Arial Narrow" pitchFamily="34" charset="0"/>
                <a:ea typeface="黑体" pitchFamily="2" charset="-122"/>
              </a:rPr>
              <a:t>K-Means</a:t>
            </a:r>
            <a:r>
              <a:rPr lang="zh-CN" altLang="en-US" sz="3200" dirty="0">
                <a:solidFill>
                  <a:srgbClr val="C00000"/>
                </a:solidFill>
                <a:latin typeface="Arial Narrow" pitchFamily="34" charset="0"/>
                <a:ea typeface="黑体" pitchFamily="2" charset="-122"/>
              </a:rPr>
              <a:t>并行算法设计</a:t>
            </a:r>
            <a:endParaRPr lang="en-US" altLang="zh-CN" sz="3200" dirty="0">
              <a:solidFill>
                <a:srgbClr val="C00000"/>
              </a:solidFill>
              <a:latin typeface="Arial Narrow" pitchFamily="34" charset="0"/>
              <a:ea typeface="黑体" pitchFamily="2" charset="-122"/>
            </a:endParaRPr>
          </a:p>
          <a:p>
            <a:pPr marL="274320" indent="-274320" algn="just" eaLnBrk="1" fontAlgn="auto" hangingPunct="1">
              <a:spcBef>
                <a:spcPts val="580"/>
              </a:spcBef>
              <a:spcAft>
                <a:spcPts val="1800"/>
              </a:spcAft>
              <a:buFont typeface="Wingdings 2" pitchFamily="18" charset="2"/>
              <a:buNone/>
              <a:defRPr/>
            </a:pPr>
            <a:r>
              <a:rPr lang="en-US" altLang="zh-CN" sz="3200" dirty="0">
                <a:solidFill>
                  <a:srgbClr val="C00000"/>
                </a:solidFill>
                <a:latin typeface="Arial Narrow" pitchFamily="34" charset="0"/>
                <a:ea typeface="黑体" pitchFamily="2" charset="-122"/>
              </a:rPr>
              <a:t>3. </a:t>
            </a:r>
            <a:r>
              <a:rPr lang="zh-CN" altLang="en-US" sz="3200" dirty="0">
                <a:solidFill>
                  <a:srgbClr val="C00000"/>
                </a:solidFill>
                <a:latin typeface="Arial Narrow" pitchFamily="34" charset="0"/>
                <a:ea typeface="黑体" pitchFamily="2" charset="-122"/>
              </a:rPr>
              <a:t>实验结果与小结</a:t>
            </a:r>
          </a:p>
          <a:p>
            <a:pPr marL="274320" indent="-274320" algn="just" eaLnBrk="1" fontAlgn="auto" hangingPunct="1">
              <a:spcBef>
                <a:spcPts val="580"/>
              </a:spcBef>
              <a:spcAft>
                <a:spcPts val="1800"/>
              </a:spcAft>
              <a:buFont typeface="Wingdings 2"/>
              <a:buNone/>
              <a:defRPr/>
            </a:pPr>
            <a:r>
              <a:rPr lang="en-US" altLang="zh-CN" sz="3200" dirty="0">
                <a:solidFill>
                  <a:srgbClr val="C00000"/>
                </a:solidFill>
                <a:latin typeface="Arial Narrow" pitchFamily="34" charset="0"/>
                <a:ea typeface="黑体" pitchFamily="2" charset="-122"/>
              </a:rPr>
              <a:t>4. </a:t>
            </a:r>
            <a:r>
              <a:rPr lang="zh-CN" altLang="en-US" sz="3200" dirty="0">
                <a:solidFill>
                  <a:srgbClr val="C00000"/>
                </a:solidFill>
                <a:latin typeface="Arial Narrow" pitchFamily="34" charset="0"/>
                <a:ea typeface="黑体" pitchFamily="2" charset="-122"/>
              </a:rPr>
              <a:t>聚类算法应用实例</a:t>
            </a:r>
            <a:endParaRPr lang="en-US" altLang="zh-CN" sz="3200" dirty="0">
              <a:solidFill>
                <a:srgbClr val="C00000"/>
              </a:solidFill>
              <a:latin typeface="Arial Narrow" pitchFamily="34" charset="0"/>
              <a:ea typeface="黑体" pitchFamily="2" charset="-122"/>
            </a:endParaRPr>
          </a:p>
          <a:p>
            <a:pPr marL="514350" indent="-514350" algn="just" eaLnBrk="1" fontAlgn="auto" hangingPunct="1">
              <a:spcBef>
                <a:spcPts val="580"/>
              </a:spcBef>
              <a:spcAft>
                <a:spcPts val="0"/>
              </a:spcAft>
              <a:buFont typeface="Wingdings 2"/>
              <a:buAutoNum type="arabicPeriod" startAt="4"/>
              <a:defRPr/>
            </a:pPr>
            <a:endParaRPr lang="en-US" altLang="zh-CN" sz="3200" dirty="0">
              <a:solidFill>
                <a:srgbClr val="C00000"/>
              </a:solidFill>
              <a:latin typeface="Arial Narrow" pitchFamily="34" charset="0"/>
            </a:endParaRPr>
          </a:p>
        </p:txBody>
      </p:sp>
    </p:spTree>
    <p:extLst>
      <p:ext uri="{BB962C8B-B14F-4D97-AF65-F5344CB8AC3E}">
        <p14:creationId xmlns:p14="http://schemas.microsoft.com/office/powerpoint/2010/main" val="24440709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内容占位符 2"/>
          <p:cNvSpPr>
            <a:spLocks noGrp="1"/>
          </p:cNvSpPr>
          <p:nvPr>
            <p:ph sz="quarter" idx="1"/>
          </p:nvPr>
        </p:nvSpPr>
        <p:spPr>
          <a:xfrm>
            <a:off x="214313" y="1143000"/>
            <a:ext cx="8715375" cy="4421188"/>
          </a:xfrm>
        </p:spPr>
        <p:txBody>
          <a:bodyPr/>
          <a:lstStyle/>
          <a:p>
            <a:pPr eaLnBrk="1" hangingPunct="1"/>
            <a:r>
              <a:rPr lang="zh-CN" altLang="en-US" sz="2400" b="1" dirty="0">
                <a:latin typeface="Arial Narrow" pitchFamily="34" charset="0"/>
                <a:ea typeface="黑体" pitchFamily="2" charset="-122"/>
              </a:rPr>
              <a:t>定义</a:t>
            </a:r>
            <a:r>
              <a:rPr lang="zh-CN" altLang="en-US" sz="2400" dirty="0">
                <a:latin typeface="Arial Narrow" pitchFamily="34" charset="0"/>
                <a:ea typeface="黑体" pitchFamily="2" charset="-122"/>
              </a:rPr>
              <a:t>：将给定的多个对象分成若干组，</a:t>
            </a:r>
            <a:r>
              <a:rPr lang="zh-CN" altLang="en-US" sz="2400" dirty="0">
                <a:solidFill>
                  <a:srgbClr val="0000FF"/>
                </a:solidFill>
                <a:latin typeface="Arial Narrow" pitchFamily="34" charset="0"/>
                <a:ea typeface="黑体" pitchFamily="2" charset="-122"/>
              </a:rPr>
              <a:t>组内的各个对象是相似的，组间的对象是不相似的</a:t>
            </a:r>
            <a:r>
              <a:rPr lang="zh-CN" altLang="en-US" sz="2400" dirty="0">
                <a:latin typeface="Arial Narrow" pitchFamily="34" charset="0"/>
                <a:ea typeface="黑体" pitchFamily="2" charset="-122"/>
              </a:rPr>
              <a:t>。进行划分的过程就是聚类过程，划分后的组称为</a:t>
            </a:r>
            <a:r>
              <a:rPr lang="zh-CN" altLang="en-US" sz="2400" dirty="0">
                <a:solidFill>
                  <a:srgbClr val="FF0000"/>
                </a:solidFill>
                <a:latin typeface="Arial Narrow" pitchFamily="34" charset="0"/>
                <a:ea typeface="黑体" pitchFamily="2" charset="-122"/>
              </a:rPr>
              <a:t>簇</a:t>
            </a:r>
            <a:r>
              <a:rPr lang="en-US" altLang="zh-CN" sz="2400" dirty="0">
                <a:solidFill>
                  <a:srgbClr val="FF0000"/>
                </a:solidFill>
                <a:latin typeface="Arial Narrow" pitchFamily="34" charset="0"/>
                <a:ea typeface="黑体" pitchFamily="2" charset="-122"/>
              </a:rPr>
              <a:t>(cluster)</a:t>
            </a:r>
            <a:endParaRPr lang="en-US" altLang="zh-CN" sz="2400" dirty="0">
              <a:latin typeface="Arial Narrow" pitchFamily="34" charset="0"/>
              <a:ea typeface="黑体" pitchFamily="2" charset="-122"/>
            </a:endParaRPr>
          </a:p>
          <a:p>
            <a:pPr eaLnBrk="1" hangingPunct="1"/>
            <a:endParaRPr lang="en-US" altLang="zh-CN" sz="2400" dirty="0">
              <a:latin typeface="Arial Narrow" pitchFamily="34" charset="0"/>
              <a:ea typeface="黑体" pitchFamily="2" charset="-122"/>
            </a:endParaRPr>
          </a:p>
          <a:p>
            <a:pPr eaLnBrk="1" hangingPunct="1"/>
            <a:r>
              <a:rPr lang="zh-CN" altLang="en-US" sz="2400" dirty="0">
                <a:latin typeface="Arial Narrow" pitchFamily="34" charset="0"/>
                <a:ea typeface="黑体" pitchFamily="2" charset="-122"/>
              </a:rPr>
              <a:t>几种聚类方法：</a:t>
            </a:r>
            <a:endParaRPr lang="en-US" altLang="zh-CN" sz="2400" dirty="0">
              <a:latin typeface="Arial Narrow" pitchFamily="34" charset="0"/>
              <a:ea typeface="黑体" pitchFamily="2" charset="-122"/>
            </a:endParaRPr>
          </a:p>
          <a:p>
            <a:pPr lvl="1" eaLnBrk="1" hangingPunct="1">
              <a:spcAft>
                <a:spcPts val="600"/>
              </a:spcAft>
              <a:buFont typeface="Wingdings" pitchFamily="2" charset="2"/>
              <a:buChar char="Ø"/>
            </a:pPr>
            <a:r>
              <a:rPr lang="zh-CN" altLang="en-US" dirty="0">
                <a:solidFill>
                  <a:srgbClr val="0000FF"/>
                </a:solidFill>
                <a:latin typeface="Arial Narrow" pitchFamily="34" charset="0"/>
                <a:ea typeface="黑体" pitchFamily="2" charset="-122"/>
              </a:rPr>
              <a:t>基于划分的方法；</a:t>
            </a:r>
            <a:endParaRPr lang="en-US" altLang="zh-CN" dirty="0">
              <a:solidFill>
                <a:srgbClr val="0000FF"/>
              </a:solidFill>
              <a:latin typeface="Arial Narrow" pitchFamily="34" charset="0"/>
              <a:ea typeface="黑体" pitchFamily="2" charset="-122"/>
            </a:endParaRPr>
          </a:p>
          <a:p>
            <a:pPr lvl="1" eaLnBrk="1" hangingPunct="1">
              <a:spcAft>
                <a:spcPts val="600"/>
              </a:spcAft>
              <a:buFont typeface="Wingdings" pitchFamily="2" charset="2"/>
              <a:buChar char="Ø"/>
            </a:pPr>
            <a:r>
              <a:rPr lang="zh-CN" altLang="en-US" dirty="0">
                <a:latin typeface="Arial Narrow" pitchFamily="34" charset="0"/>
                <a:ea typeface="黑体" pitchFamily="2" charset="-122"/>
              </a:rPr>
              <a:t>基于层次的方法；</a:t>
            </a:r>
            <a:endParaRPr lang="en-US" altLang="zh-CN" dirty="0">
              <a:latin typeface="Arial Narrow" pitchFamily="34" charset="0"/>
              <a:ea typeface="黑体" pitchFamily="2" charset="-122"/>
            </a:endParaRPr>
          </a:p>
          <a:p>
            <a:pPr lvl="1" eaLnBrk="1" hangingPunct="1">
              <a:spcAft>
                <a:spcPts val="600"/>
              </a:spcAft>
              <a:buFont typeface="Wingdings" pitchFamily="2" charset="2"/>
              <a:buChar char="Ø"/>
            </a:pPr>
            <a:r>
              <a:rPr lang="zh-CN" altLang="en-US" dirty="0">
                <a:latin typeface="Arial Narrow" pitchFamily="34" charset="0"/>
                <a:ea typeface="黑体" pitchFamily="2" charset="-122"/>
              </a:rPr>
              <a:t>基于密度的方法；</a:t>
            </a:r>
            <a:endParaRPr lang="en-US" altLang="zh-CN" dirty="0">
              <a:latin typeface="Arial Narrow" pitchFamily="34" charset="0"/>
              <a:ea typeface="黑体" pitchFamily="2" charset="-122"/>
            </a:endParaRPr>
          </a:p>
          <a:p>
            <a:pPr lvl="1" eaLnBrk="1" hangingPunct="1">
              <a:spcAft>
                <a:spcPts val="600"/>
              </a:spcAft>
              <a:buFont typeface="Wingdings" pitchFamily="2" charset="2"/>
              <a:buChar char="Ø"/>
            </a:pPr>
            <a:r>
              <a:rPr lang="en-US" altLang="zh-CN" dirty="0">
                <a:latin typeface="Arial Narrow" pitchFamily="34" charset="0"/>
                <a:ea typeface="黑体" pitchFamily="2" charset="-122"/>
              </a:rPr>
              <a:t> ...  ...</a:t>
            </a:r>
          </a:p>
        </p:txBody>
      </p:sp>
      <p:pic>
        <p:nvPicPr>
          <p:cNvPr id="15363" name="Picture 2"/>
          <p:cNvPicPr>
            <a:picLocks noChangeAspect="1" noChangeArrowheads="1"/>
          </p:cNvPicPr>
          <p:nvPr/>
        </p:nvPicPr>
        <p:blipFill>
          <a:blip r:embed="rId2" cstate="print"/>
          <a:srcRect/>
          <a:stretch>
            <a:fillRect/>
          </a:stretch>
        </p:blipFill>
        <p:spPr bwMode="auto">
          <a:xfrm>
            <a:off x="3429000" y="2714625"/>
            <a:ext cx="5364163" cy="2911475"/>
          </a:xfrm>
          <a:prstGeom prst="rect">
            <a:avLst/>
          </a:prstGeom>
          <a:noFill/>
          <a:ln w="9525">
            <a:noFill/>
            <a:miter lim="800000"/>
            <a:headEnd/>
            <a:tailEnd/>
          </a:ln>
        </p:spPr>
      </p:pic>
      <p:sp>
        <p:nvSpPr>
          <p:cNvPr id="5" name="Title 1"/>
          <p:cNvSpPr>
            <a:spLocks noGrp="1"/>
          </p:cNvSpPr>
          <p:nvPr>
            <p:ph type="title"/>
          </p:nvPr>
        </p:nvSpPr>
        <p:spPr>
          <a:xfrm>
            <a:off x="285720" y="428604"/>
            <a:ext cx="8449718" cy="5867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eaLnBrk="1" fontAlgn="auto" hangingPunct="1">
              <a:lnSpc>
                <a:spcPct val="120000"/>
              </a:lnSpc>
              <a:spcBef>
                <a:spcPts val="580"/>
              </a:spcBef>
              <a:spcAft>
                <a:spcPts val="600"/>
              </a:spcAft>
              <a:defRPr/>
            </a:pPr>
            <a:r>
              <a:rPr lang="en-US" altLang="zh-CN" sz="3200" dirty="0">
                <a:ln>
                  <a:solidFill>
                    <a:srgbClr val="FF0000"/>
                  </a:solidFill>
                </a:ln>
                <a:solidFill>
                  <a:srgbClr val="C00000"/>
                </a:solidFill>
                <a:latin typeface="黑体" pitchFamily="2" charset="-122"/>
                <a:ea typeface="黑体" pitchFamily="2" charset="-122"/>
                <a:cs typeface="+mj-cs"/>
              </a:rPr>
              <a:t>1.K-Means</a:t>
            </a:r>
            <a:r>
              <a:rPr lang="zh-CN" altLang="en-US" sz="3200" dirty="0">
                <a:ln>
                  <a:solidFill>
                    <a:srgbClr val="FF0000"/>
                  </a:solidFill>
                </a:ln>
                <a:solidFill>
                  <a:srgbClr val="C00000"/>
                </a:solidFill>
                <a:latin typeface="黑体" pitchFamily="2" charset="-122"/>
                <a:ea typeface="黑体" pitchFamily="2" charset="-122"/>
                <a:cs typeface="+mj-cs"/>
              </a:rPr>
              <a:t>聚类算法介绍</a:t>
            </a:r>
            <a:endParaRPr lang="en-US" altLang="zh-CN" sz="3200" dirty="0">
              <a:ln>
                <a:solidFill>
                  <a:srgbClr val="FF0000"/>
                </a:solidFill>
              </a:ln>
              <a:solidFill>
                <a:srgbClr val="C00000"/>
              </a:solidFill>
              <a:latin typeface="Arial Narrow" pitchFamily="34" charset="0"/>
              <a:ea typeface="黑体" pitchFamily="2" charset="-122"/>
              <a:cs typeface="+mj-cs"/>
            </a:endParaRPr>
          </a:p>
        </p:txBody>
      </p:sp>
    </p:spTree>
    <p:extLst>
      <p:ext uri="{BB962C8B-B14F-4D97-AF65-F5344CB8AC3E}">
        <p14:creationId xmlns:p14="http://schemas.microsoft.com/office/powerpoint/2010/main" val="17712643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2"/>
          <p:cNvSpPr>
            <a:spLocks noGrp="1"/>
          </p:cNvSpPr>
          <p:nvPr>
            <p:ph sz="quarter" idx="1"/>
          </p:nvPr>
        </p:nvSpPr>
        <p:spPr>
          <a:xfrm>
            <a:off x="609600" y="850900"/>
            <a:ext cx="7772400" cy="4572000"/>
          </a:xfrm>
        </p:spPr>
        <p:txBody>
          <a:bodyPr/>
          <a:lstStyle/>
          <a:p>
            <a:pPr algn="just" eaLnBrk="1" hangingPunct="1">
              <a:buFont typeface="Wingdings 2" pitchFamily="18" charset="2"/>
              <a:buNone/>
            </a:pPr>
            <a:r>
              <a:rPr lang="zh-CN" altLang="en-US" sz="2800" dirty="0">
                <a:solidFill>
                  <a:srgbClr val="00B050"/>
                </a:solidFill>
                <a:latin typeface="Arial Narrow" pitchFamily="34" charset="0"/>
                <a:ea typeface="黑体" pitchFamily="2" charset="-122"/>
              </a:rPr>
              <a:t>数据点的数值类型</a:t>
            </a:r>
            <a:endParaRPr lang="en-US" altLang="zh-CN" sz="2800" dirty="0">
              <a:solidFill>
                <a:srgbClr val="00B050"/>
              </a:solidFill>
              <a:latin typeface="Arial Narrow" pitchFamily="34" charset="0"/>
              <a:ea typeface="黑体" pitchFamily="2" charset="-122"/>
            </a:endParaRPr>
          </a:p>
          <a:p>
            <a:pPr algn="just" eaLnBrk="1" hangingPunct="1">
              <a:buFont typeface="Wingdings 2" pitchFamily="18" charset="2"/>
              <a:buNone/>
            </a:pPr>
            <a:endParaRPr lang="en-US" altLang="zh-CN" dirty="0"/>
          </a:p>
          <a:p>
            <a:pPr algn="just" eaLnBrk="1" hangingPunct="1"/>
            <a:r>
              <a:rPr lang="zh-CN" altLang="en-US" dirty="0">
                <a:latin typeface="Arial Narrow" pitchFamily="34" charset="0"/>
                <a:ea typeface="黑体" pitchFamily="2" charset="-122"/>
              </a:rPr>
              <a:t>数据点的类型可分为：</a:t>
            </a:r>
            <a:endParaRPr lang="en-US" altLang="zh-CN" dirty="0">
              <a:latin typeface="Arial Narrow" pitchFamily="34" charset="0"/>
              <a:ea typeface="黑体" pitchFamily="2" charset="-122"/>
            </a:endParaRPr>
          </a:p>
          <a:p>
            <a:pPr lvl="1" algn="just" eaLnBrk="1" hangingPunct="1">
              <a:buFont typeface="Wingdings" pitchFamily="2" charset="2"/>
              <a:buChar char="Ø"/>
            </a:pPr>
            <a:r>
              <a:rPr lang="zh-CN" altLang="en-US" dirty="0">
                <a:solidFill>
                  <a:srgbClr val="0000FF"/>
                </a:solidFill>
                <a:latin typeface="Arial Narrow" pitchFamily="34" charset="0"/>
                <a:ea typeface="黑体" pitchFamily="2" charset="-122"/>
              </a:rPr>
              <a:t>欧氏（</a:t>
            </a:r>
            <a:r>
              <a:rPr lang="en-US" altLang="zh-CN" dirty="0">
                <a:solidFill>
                  <a:srgbClr val="0000FF"/>
                </a:solidFill>
                <a:latin typeface="Arial Narrow" pitchFamily="34" charset="0"/>
                <a:ea typeface="黑体" pitchFamily="2" charset="-122"/>
              </a:rPr>
              <a:t>Euclidean</a:t>
            </a:r>
            <a:r>
              <a:rPr lang="zh-CN" altLang="en-US" dirty="0">
                <a:solidFill>
                  <a:srgbClr val="0000FF"/>
                </a:solidFill>
                <a:latin typeface="Arial Narrow" pitchFamily="34" charset="0"/>
                <a:ea typeface="黑体" pitchFamily="2" charset="-122"/>
              </a:rPr>
              <a:t>）</a:t>
            </a:r>
            <a:endParaRPr lang="en-US" altLang="zh-CN" dirty="0">
              <a:solidFill>
                <a:srgbClr val="0000FF"/>
              </a:solidFill>
              <a:latin typeface="Arial Narrow" pitchFamily="34" charset="0"/>
              <a:ea typeface="黑体" pitchFamily="2" charset="-122"/>
            </a:endParaRPr>
          </a:p>
          <a:p>
            <a:pPr lvl="1" algn="just" eaLnBrk="1" hangingPunct="1">
              <a:buFont typeface="Wingdings" pitchFamily="2" charset="2"/>
              <a:buChar char="Ø"/>
            </a:pPr>
            <a:r>
              <a:rPr lang="zh-CN" altLang="en-US" dirty="0">
                <a:solidFill>
                  <a:srgbClr val="0000FF"/>
                </a:solidFill>
                <a:latin typeface="Arial Narrow" pitchFamily="34" charset="0"/>
                <a:ea typeface="黑体" pitchFamily="2" charset="-122"/>
              </a:rPr>
              <a:t>非欧</a:t>
            </a:r>
            <a:endParaRPr lang="en-US" altLang="zh-CN" dirty="0">
              <a:solidFill>
                <a:srgbClr val="0000FF"/>
              </a:solidFill>
              <a:latin typeface="Arial Narrow" pitchFamily="34" charset="0"/>
              <a:ea typeface="黑体" pitchFamily="2" charset="-122"/>
            </a:endParaRPr>
          </a:p>
          <a:p>
            <a:pPr algn="just" eaLnBrk="1" hangingPunct="1"/>
            <a:endParaRPr lang="en-US" altLang="zh-CN" dirty="0">
              <a:latin typeface="Arial Narrow" pitchFamily="34" charset="0"/>
              <a:ea typeface="黑体" pitchFamily="2" charset="-122"/>
            </a:endParaRPr>
          </a:p>
          <a:p>
            <a:pPr algn="just" eaLnBrk="1" hangingPunct="1"/>
            <a:r>
              <a:rPr lang="zh-CN" altLang="en-US" dirty="0">
                <a:latin typeface="Arial Narrow" pitchFamily="34" charset="0"/>
                <a:ea typeface="黑体" pitchFamily="2" charset="-122"/>
              </a:rPr>
              <a:t>这二者在数据的表示以及处理上有较大的不同：</a:t>
            </a:r>
            <a:endParaRPr lang="en-US" altLang="zh-CN" dirty="0">
              <a:latin typeface="Arial Narrow" pitchFamily="34" charset="0"/>
              <a:ea typeface="黑体" pitchFamily="2" charset="-122"/>
            </a:endParaRPr>
          </a:p>
          <a:p>
            <a:pPr lvl="1" algn="just" eaLnBrk="1" hangingPunct="1">
              <a:buFont typeface="Wingdings" pitchFamily="2" charset="2"/>
              <a:buChar char="Ø"/>
            </a:pPr>
            <a:r>
              <a:rPr lang="zh-CN" altLang="en-US" dirty="0">
                <a:solidFill>
                  <a:srgbClr val="0000FF"/>
                </a:solidFill>
                <a:latin typeface="Arial Narrow" pitchFamily="34" charset="0"/>
                <a:ea typeface="黑体" pitchFamily="2" charset="-122"/>
              </a:rPr>
              <a:t>怎样来表示</a:t>
            </a:r>
            <a:r>
              <a:rPr lang="en-US" altLang="zh-CN" dirty="0">
                <a:solidFill>
                  <a:srgbClr val="0000FF"/>
                </a:solidFill>
                <a:latin typeface="Arial Narrow" pitchFamily="34" charset="0"/>
                <a:ea typeface="黑体" pitchFamily="2" charset="-122"/>
              </a:rPr>
              <a:t>cluster </a:t>
            </a:r>
            <a:r>
              <a:rPr lang="zh-CN" altLang="en-US" dirty="0">
                <a:solidFill>
                  <a:srgbClr val="0000FF"/>
                </a:solidFill>
                <a:latin typeface="Arial Narrow" pitchFamily="34" charset="0"/>
                <a:ea typeface="黑体" pitchFamily="2" charset="-122"/>
              </a:rPr>
              <a:t>？</a:t>
            </a:r>
            <a:endParaRPr lang="en-US" altLang="zh-CN" dirty="0">
              <a:solidFill>
                <a:srgbClr val="0000FF"/>
              </a:solidFill>
              <a:latin typeface="Arial Narrow" pitchFamily="34" charset="0"/>
              <a:ea typeface="黑体" pitchFamily="2" charset="-122"/>
            </a:endParaRPr>
          </a:p>
          <a:p>
            <a:pPr lvl="1" algn="just" eaLnBrk="1" hangingPunct="1">
              <a:buFont typeface="Wingdings" pitchFamily="2" charset="2"/>
              <a:buChar char="Ø"/>
            </a:pPr>
            <a:r>
              <a:rPr lang="zh-CN" altLang="en-US" dirty="0">
                <a:solidFill>
                  <a:srgbClr val="0000FF"/>
                </a:solidFill>
                <a:latin typeface="Arial Narrow" pitchFamily="34" charset="0"/>
                <a:ea typeface="黑体" pitchFamily="2" charset="-122"/>
              </a:rPr>
              <a:t>怎样来计算相似度</a:t>
            </a:r>
          </a:p>
        </p:txBody>
      </p:sp>
      <p:sp>
        <p:nvSpPr>
          <p:cNvPr id="5" name="Title 1"/>
          <p:cNvSpPr>
            <a:spLocks noGrp="1"/>
          </p:cNvSpPr>
          <p:nvPr>
            <p:ph type="title"/>
          </p:nvPr>
        </p:nvSpPr>
        <p:spPr>
          <a:xfrm>
            <a:off x="428596" y="357166"/>
            <a:ext cx="8449718" cy="428628"/>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聚类算法介绍</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Tree>
    <p:extLst>
      <p:ext uri="{BB962C8B-B14F-4D97-AF65-F5344CB8AC3E}">
        <p14:creationId xmlns:p14="http://schemas.microsoft.com/office/powerpoint/2010/main" val="8168035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2"/>
          <p:cNvSpPr>
            <a:spLocks noGrp="1"/>
          </p:cNvSpPr>
          <p:nvPr>
            <p:ph sz="quarter" idx="1"/>
          </p:nvPr>
        </p:nvSpPr>
        <p:spPr>
          <a:xfrm>
            <a:off x="433388" y="939800"/>
            <a:ext cx="8380412" cy="4525963"/>
          </a:xfrm>
        </p:spPr>
        <p:txBody>
          <a:bodyPr/>
          <a:lstStyle/>
          <a:p>
            <a:pPr algn="just" eaLnBrk="1" hangingPunct="1">
              <a:buFont typeface="Wingdings 2" pitchFamily="18" charset="2"/>
              <a:buNone/>
            </a:pPr>
            <a:r>
              <a:rPr lang="en-US" altLang="zh-CN" sz="2800" dirty="0">
                <a:solidFill>
                  <a:srgbClr val="00B050"/>
                </a:solidFill>
                <a:latin typeface="Arial Narrow" pitchFamily="34" charset="0"/>
                <a:ea typeface="黑体" pitchFamily="2" charset="-122"/>
              </a:rPr>
              <a:t>Cluster</a:t>
            </a:r>
            <a:r>
              <a:rPr lang="zh-CN" altLang="en-US" sz="2800" dirty="0">
                <a:solidFill>
                  <a:srgbClr val="00B050"/>
                </a:solidFill>
                <a:latin typeface="Arial Narrow" pitchFamily="34" charset="0"/>
                <a:ea typeface="黑体" pitchFamily="2" charset="-122"/>
              </a:rPr>
              <a:t>的表示</a:t>
            </a:r>
            <a:endParaRPr lang="en-US" altLang="zh-CN" sz="2800" dirty="0">
              <a:solidFill>
                <a:srgbClr val="00B050"/>
              </a:solidFill>
              <a:latin typeface="Arial Narrow" pitchFamily="34" charset="0"/>
              <a:ea typeface="黑体" pitchFamily="2" charset="-122"/>
            </a:endParaRPr>
          </a:p>
          <a:p>
            <a:pPr algn="just" eaLnBrk="1" hangingPunct="1">
              <a:buFont typeface="Wingdings 2" pitchFamily="18" charset="2"/>
              <a:buNone/>
            </a:pPr>
            <a:endParaRPr lang="en-US" altLang="zh-CN" dirty="0"/>
          </a:p>
          <a:p>
            <a:pPr algn="just" eaLnBrk="1" hangingPunct="1"/>
            <a:r>
              <a:rPr lang="zh-CN" altLang="en-US" dirty="0">
                <a:latin typeface="黑体" pitchFamily="2" charset="-122"/>
                <a:ea typeface="黑体" pitchFamily="2" charset="-122"/>
              </a:rPr>
              <a:t>欧氏空间：</a:t>
            </a:r>
            <a:endParaRPr lang="en-US" altLang="zh-CN" dirty="0">
              <a:latin typeface="黑体" pitchFamily="2" charset="-122"/>
              <a:ea typeface="黑体" pitchFamily="2" charset="-122"/>
            </a:endParaRPr>
          </a:p>
          <a:p>
            <a:pPr lvl="1" algn="just" eaLnBrk="1" hangingPunct="1">
              <a:buFont typeface="Wingdings" pitchFamily="2" charset="2"/>
              <a:buChar char="Ø"/>
            </a:pPr>
            <a:r>
              <a:rPr lang="zh-CN" altLang="en-US" dirty="0">
                <a:solidFill>
                  <a:srgbClr val="0000FF"/>
                </a:solidFill>
                <a:latin typeface="黑体" pitchFamily="2" charset="-122"/>
                <a:ea typeface="黑体" pitchFamily="2" charset="-122"/>
              </a:rPr>
              <a:t>取各个数据点的平均值（</a:t>
            </a:r>
            <a:r>
              <a:rPr lang="en-US" altLang="zh-CN" dirty="0">
                <a:solidFill>
                  <a:srgbClr val="0000FF"/>
                </a:solidFill>
                <a:latin typeface="黑体" pitchFamily="2" charset="-122"/>
                <a:ea typeface="黑体" pitchFamily="2" charset="-122"/>
              </a:rPr>
              <a:t>centroid</a:t>
            </a:r>
            <a:r>
              <a:rPr lang="zh-CN" altLang="en-US" dirty="0">
                <a:solidFill>
                  <a:srgbClr val="0000FF"/>
                </a:solidFill>
                <a:latin typeface="黑体" pitchFamily="2" charset="-122"/>
                <a:ea typeface="黑体" pitchFamily="2" charset="-122"/>
              </a:rPr>
              <a:t>）</a:t>
            </a:r>
            <a:endParaRPr lang="en-US" altLang="zh-CN" dirty="0">
              <a:solidFill>
                <a:srgbClr val="0000FF"/>
              </a:solidFill>
              <a:latin typeface="黑体" pitchFamily="2" charset="-122"/>
              <a:ea typeface="黑体" pitchFamily="2" charset="-122"/>
            </a:endParaRPr>
          </a:p>
          <a:p>
            <a:pPr algn="just" eaLnBrk="1" hangingPunct="1"/>
            <a:endParaRPr lang="en-US" altLang="zh-CN" dirty="0">
              <a:latin typeface="黑体" pitchFamily="2" charset="-122"/>
              <a:ea typeface="黑体" pitchFamily="2" charset="-122"/>
            </a:endParaRPr>
          </a:p>
          <a:p>
            <a:pPr algn="just" eaLnBrk="1" hangingPunct="1"/>
            <a:r>
              <a:rPr lang="zh-CN" altLang="en-US" dirty="0">
                <a:latin typeface="黑体" pitchFamily="2" charset="-122"/>
                <a:ea typeface="黑体" pitchFamily="2" charset="-122"/>
              </a:rPr>
              <a:t>非欧空间</a:t>
            </a:r>
            <a:endParaRPr lang="en-US" altLang="zh-CN" dirty="0">
              <a:latin typeface="黑体" pitchFamily="2" charset="-122"/>
              <a:ea typeface="黑体" pitchFamily="2" charset="-122"/>
            </a:endParaRPr>
          </a:p>
          <a:p>
            <a:pPr lvl="1" algn="just" eaLnBrk="1" hangingPunct="1">
              <a:buFont typeface="Wingdings" pitchFamily="2" charset="2"/>
              <a:buChar char="Ø"/>
            </a:pPr>
            <a:r>
              <a:rPr lang="zh-CN" altLang="en-US" dirty="0">
                <a:solidFill>
                  <a:srgbClr val="0000FF"/>
                </a:solidFill>
                <a:latin typeface="黑体" pitchFamily="2" charset="-122"/>
                <a:ea typeface="黑体" pitchFamily="2" charset="-122"/>
              </a:rPr>
              <a:t>取某个处于最中间的点</a:t>
            </a:r>
            <a:endParaRPr lang="en-US" altLang="zh-CN" dirty="0">
              <a:solidFill>
                <a:srgbClr val="0000FF"/>
              </a:solidFill>
              <a:latin typeface="黑体" pitchFamily="2" charset="-122"/>
              <a:ea typeface="黑体" pitchFamily="2" charset="-122"/>
            </a:endParaRPr>
          </a:p>
          <a:p>
            <a:pPr lvl="1" algn="just" eaLnBrk="1" hangingPunct="1">
              <a:buFont typeface="Wingdings" pitchFamily="2" charset="2"/>
              <a:buChar char="Ø"/>
            </a:pPr>
            <a:r>
              <a:rPr lang="zh-CN" altLang="en-US" dirty="0">
                <a:solidFill>
                  <a:srgbClr val="0000FF"/>
                </a:solidFill>
                <a:latin typeface="黑体" pitchFamily="2" charset="-122"/>
                <a:ea typeface="黑体" pitchFamily="2" charset="-122"/>
              </a:rPr>
              <a:t>取若干个最具代表性的点（</a:t>
            </a:r>
            <a:r>
              <a:rPr lang="en-US" altLang="zh-CN" dirty="0" err="1">
                <a:solidFill>
                  <a:srgbClr val="0000FF"/>
                </a:solidFill>
                <a:latin typeface="黑体" pitchFamily="2" charset="-122"/>
                <a:ea typeface="黑体" pitchFamily="2" charset="-122"/>
              </a:rPr>
              <a:t>clustroid</a:t>
            </a:r>
            <a:r>
              <a:rPr lang="zh-CN" altLang="en-US" dirty="0">
                <a:solidFill>
                  <a:srgbClr val="0000FF"/>
                </a:solidFill>
                <a:latin typeface="黑体" pitchFamily="2" charset="-122"/>
                <a:ea typeface="黑体" pitchFamily="2" charset="-122"/>
              </a:rPr>
              <a:t>）</a:t>
            </a:r>
            <a:endParaRPr lang="en-US" altLang="zh-CN" dirty="0">
              <a:solidFill>
                <a:srgbClr val="0000FF"/>
              </a:solidFill>
              <a:latin typeface="黑体" pitchFamily="2" charset="-122"/>
              <a:ea typeface="黑体" pitchFamily="2" charset="-122"/>
            </a:endParaRPr>
          </a:p>
          <a:p>
            <a:pPr lvl="1" algn="just" eaLnBrk="1" hangingPunct="1">
              <a:buFont typeface="Wingdings" pitchFamily="2" charset="2"/>
              <a:buChar char="Ø"/>
            </a:pPr>
            <a:r>
              <a:rPr lang="en-US" altLang="zh-CN" dirty="0">
                <a:solidFill>
                  <a:srgbClr val="0000FF"/>
                </a:solidFill>
                <a:latin typeface="黑体" pitchFamily="2" charset="-122"/>
                <a:ea typeface="黑体" pitchFamily="2" charset="-122"/>
              </a:rPr>
              <a:t>... ...</a:t>
            </a:r>
          </a:p>
          <a:p>
            <a:pPr lvl="1" algn="just" eaLnBrk="1" hangingPunct="1"/>
            <a:endParaRPr lang="en-US" altLang="zh-CN" dirty="0"/>
          </a:p>
          <a:p>
            <a:pPr lvl="1" algn="just" eaLnBrk="1" hangingPunct="1"/>
            <a:endParaRPr lang="en-US" altLang="zh-CN" dirty="0"/>
          </a:p>
        </p:txBody>
      </p:sp>
      <p:sp>
        <p:nvSpPr>
          <p:cNvPr id="5" name="Title 1"/>
          <p:cNvSpPr>
            <a:spLocks noGrp="1"/>
          </p:cNvSpPr>
          <p:nvPr>
            <p:ph type="title"/>
          </p:nvPr>
        </p:nvSpPr>
        <p:spPr>
          <a:xfrm>
            <a:off x="428596" y="357166"/>
            <a:ext cx="8449718" cy="428628"/>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聚类算法介绍</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Tree>
    <p:extLst>
      <p:ext uri="{BB962C8B-B14F-4D97-AF65-F5344CB8AC3E}">
        <p14:creationId xmlns:p14="http://schemas.microsoft.com/office/powerpoint/2010/main" val="3038948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p:cNvSpPr>
            <a:spLocks noGrp="1"/>
          </p:cNvSpPr>
          <p:nvPr>
            <p:ph sz="quarter" idx="1"/>
          </p:nvPr>
        </p:nvSpPr>
        <p:spPr>
          <a:xfrm>
            <a:off x="357188" y="939800"/>
            <a:ext cx="8418512" cy="5549900"/>
          </a:xfrm>
        </p:spPr>
        <p:txBody>
          <a:bodyPr/>
          <a:lstStyle/>
          <a:p>
            <a:pPr algn="just" eaLnBrk="1" hangingPunct="1">
              <a:buFont typeface="Wingdings 2" pitchFamily="18" charset="2"/>
              <a:buNone/>
            </a:pPr>
            <a:r>
              <a:rPr lang="zh-CN" altLang="en-US" sz="2800" dirty="0">
                <a:solidFill>
                  <a:srgbClr val="00B050"/>
                </a:solidFill>
                <a:latin typeface="Arial Narrow" pitchFamily="34" charset="0"/>
                <a:ea typeface="黑体" pitchFamily="2" charset="-122"/>
              </a:rPr>
              <a:t>相似度</a:t>
            </a:r>
            <a:r>
              <a:rPr lang="en-US" altLang="zh-CN" sz="2800" dirty="0">
                <a:solidFill>
                  <a:srgbClr val="00B050"/>
                </a:solidFill>
                <a:latin typeface="Arial Narrow" pitchFamily="34" charset="0"/>
                <a:ea typeface="黑体" pitchFamily="2" charset="-122"/>
              </a:rPr>
              <a:t>(</a:t>
            </a:r>
            <a:r>
              <a:rPr lang="zh-CN" altLang="en-US" sz="2800" dirty="0">
                <a:solidFill>
                  <a:srgbClr val="00B050"/>
                </a:solidFill>
                <a:latin typeface="Arial Narrow" pitchFamily="34" charset="0"/>
                <a:ea typeface="黑体" pitchFamily="2" charset="-122"/>
              </a:rPr>
              <a:t>距离</a:t>
            </a:r>
            <a:r>
              <a:rPr lang="en-US" altLang="zh-CN" sz="2800" dirty="0">
                <a:solidFill>
                  <a:srgbClr val="00B050"/>
                </a:solidFill>
                <a:latin typeface="Arial Narrow" pitchFamily="34" charset="0"/>
                <a:ea typeface="黑体" pitchFamily="2" charset="-122"/>
              </a:rPr>
              <a:t>)</a:t>
            </a:r>
            <a:r>
              <a:rPr lang="zh-CN" altLang="en-US" sz="2800" dirty="0">
                <a:solidFill>
                  <a:srgbClr val="00B050"/>
                </a:solidFill>
                <a:latin typeface="Arial Narrow" pitchFamily="34" charset="0"/>
                <a:ea typeface="黑体" pitchFamily="2" charset="-122"/>
              </a:rPr>
              <a:t>的计算</a:t>
            </a:r>
          </a:p>
          <a:p>
            <a:pPr algn="just" eaLnBrk="1" hangingPunct="1">
              <a:buFont typeface="Wingdings 2" pitchFamily="18" charset="2"/>
              <a:buNone/>
            </a:pPr>
            <a:endParaRPr lang="en-US" altLang="zh-CN" sz="2800" dirty="0">
              <a:latin typeface="Arial Narrow" pitchFamily="34" charset="0"/>
              <a:ea typeface="黑体" pitchFamily="2" charset="-122"/>
            </a:endParaRPr>
          </a:p>
          <a:p>
            <a:pPr algn="just" eaLnBrk="1" hangingPunct="1"/>
            <a:r>
              <a:rPr lang="zh-CN" altLang="en-US" sz="2400" dirty="0">
                <a:latin typeface="Arial Narrow" pitchFamily="34" charset="0"/>
                <a:ea typeface="黑体" pitchFamily="2" charset="-122"/>
              </a:rPr>
              <a:t>欧氏空间：</a:t>
            </a:r>
            <a:r>
              <a:rPr lang="zh-CN" altLang="en-US" sz="2400" dirty="0">
                <a:solidFill>
                  <a:srgbClr val="0000FF"/>
                </a:solidFill>
                <a:latin typeface="Arial Narrow" pitchFamily="34" charset="0"/>
                <a:ea typeface="黑体" pitchFamily="2" charset="-122"/>
              </a:rPr>
              <a:t>可以有较为简单的方法</a:t>
            </a:r>
            <a:endParaRPr lang="en-US" altLang="zh-CN" sz="2400" dirty="0">
              <a:latin typeface="Arial Narrow" pitchFamily="34" charset="0"/>
              <a:ea typeface="黑体" pitchFamily="2" charset="-122"/>
            </a:endParaRPr>
          </a:p>
          <a:p>
            <a:pPr algn="just" eaLnBrk="1" hangingPunct="1"/>
            <a:endParaRPr lang="en-US" altLang="zh-CN" sz="2400" dirty="0">
              <a:latin typeface="Arial Narrow" pitchFamily="34" charset="0"/>
              <a:ea typeface="黑体" pitchFamily="2" charset="-122"/>
            </a:endParaRPr>
          </a:p>
          <a:p>
            <a:pPr algn="just" eaLnBrk="1" hangingPunct="1">
              <a:buFont typeface="Wingdings 2" pitchFamily="18" charset="2"/>
              <a:buNone/>
            </a:pPr>
            <a:endParaRPr lang="en-US" altLang="zh-CN" sz="2400" dirty="0">
              <a:latin typeface="Arial Narrow" pitchFamily="34" charset="0"/>
              <a:ea typeface="黑体" pitchFamily="2" charset="-122"/>
            </a:endParaRPr>
          </a:p>
          <a:p>
            <a:pPr algn="just" eaLnBrk="1" hangingPunct="1">
              <a:buFont typeface="Wingdings 2" pitchFamily="18" charset="2"/>
              <a:buNone/>
            </a:pPr>
            <a:r>
              <a:rPr lang="en-US" altLang="zh-CN" sz="2400" dirty="0">
                <a:latin typeface="Arial Narrow" pitchFamily="34" charset="0"/>
                <a:ea typeface="黑体" pitchFamily="2" charset="-122"/>
              </a:rPr>
              <a:t>                                                      </a:t>
            </a:r>
          </a:p>
          <a:p>
            <a:pPr algn="just" eaLnBrk="1" hangingPunct="1"/>
            <a:r>
              <a:rPr lang="zh-CN" altLang="en-US" sz="2400" dirty="0">
                <a:latin typeface="Arial Narrow" pitchFamily="34" charset="0"/>
                <a:ea typeface="黑体" pitchFamily="2" charset="-122"/>
              </a:rPr>
              <a:t>非欧氏空间：</a:t>
            </a:r>
            <a:r>
              <a:rPr lang="zh-CN" altLang="en-US" sz="2400" dirty="0">
                <a:solidFill>
                  <a:srgbClr val="0000FF"/>
                </a:solidFill>
                <a:latin typeface="Arial Narrow" pitchFamily="34" charset="0"/>
                <a:ea typeface="黑体" pitchFamily="2" charset="-122"/>
              </a:rPr>
              <a:t>通常不能直接进行简单的数字计算</a:t>
            </a:r>
            <a:endParaRPr lang="en-US" altLang="zh-CN" sz="2400" dirty="0">
              <a:latin typeface="Arial Narrow" pitchFamily="34" charset="0"/>
              <a:ea typeface="黑体" pitchFamily="2" charset="-122"/>
            </a:endParaRPr>
          </a:p>
          <a:p>
            <a:pPr lvl="1" algn="just" eaLnBrk="1" hangingPunct="1">
              <a:lnSpc>
                <a:spcPct val="110000"/>
              </a:lnSpc>
              <a:spcAft>
                <a:spcPts val="600"/>
              </a:spcAft>
              <a:buFont typeface="Wingdings" pitchFamily="2" charset="2"/>
              <a:buChar char="Ø"/>
            </a:pPr>
            <a:r>
              <a:rPr lang="en-US" altLang="zh-CN" dirty="0" err="1">
                <a:latin typeface="Arial Narrow" pitchFamily="34" charset="0"/>
                <a:ea typeface="黑体" pitchFamily="2" charset="-122"/>
              </a:rPr>
              <a:t>Jaccard</a:t>
            </a:r>
            <a:r>
              <a:rPr lang="en-US" altLang="zh-CN" dirty="0">
                <a:latin typeface="Arial Narrow" pitchFamily="34" charset="0"/>
                <a:ea typeface="黑体" pitchFamily="2" charset="-122"/>
              </a:rPr>
              <a:t> </a:t>
            </a:r>
            <a:r>
              <a:rPr lang="zh-CN" altLang="en-US" dirty="0">
                <a:latin typeface="Arial Narrow" pitchFamily="34" charset="0"/>
                <a:ea typeface="黑体" pitchFamily="2" charset="-122"/>
              </a:rPr>
              <a:t>距离</a:t>
            </a:r>
            <a:r>
              <a:rPr lang="en-US" altLang="zh-CN" dirty="0">
                <a:latin typeface="Arial Narrow" pitchFamily="34" charset="0"/>
                <a:ea typeface="黑体" pitchFamily="2" charset="-122"/>
              </a:rPr>
              <a:t>:  1 - |S ∩ T| / | S </a:t>
            </a:r>
            <a:r>
              <a:rPr lang="en-US" altLang="zh-CN" dirty="0">
                <a:latin typeface="Dotum" pitchFamily="34" charset="-127"/>
                <a:ea typeface="Dotum" pitchFamily="34" charset="-127"/>
              </a:rPr>
              <a:t>∪</a:t>
            </a:r>
            <a:r>
              <a:rPr lang="en-US" altLang="zh-CN" dirty="0">
                <a:latin typeface="Arial Narrow" pitchFamily="34" charset="0"/>
                <a:ea typeface="黑体" pitchFamily="2" charset="-122"/>
              </a:rPr>
              <a:t> T|</a:t>
            </a:r>
          </a:p>
          <a:p>
            <a:pPr lvl="1" algn="just" eaLnBrk="1" hangingPunct="1">
              <a:lnSpc>
                <a:spcPct val="110000"/>
              </a:lnSpc>
              <a:spcAft>
                <a:spcPts val="600"/>
              </a:spcAft>
              <a:buFont typeface="Wingdings" pitchFamily="2" charset="2"/>
              <a:buChar char="Ø"/>
            </a:pPr>
            <a:r>
              <a:rPr lang="en-US" altLang="zh-CN" dirty="0">
                <a:latin typeface="Arial Narrow" pitchFamily="34" charset="0"/>
                <a:ea typeface="黑体" pitchFamily="2" charset="-122"/>
              </a:rPr>
              <a:t>Cosine</a:t>
            </a:r>
            <a:r>
              <a:rPr lang="zh-CN" altLang="en-US" dirty="0">
                <a:latin typeface="Arial Narrow" pitchFamily="34" charset="0"/>
                <a:ea typeface="黑体" pitchFamily="2" charset="-122"/>
              </a:rPr>
              <a:t>距离：两个向量的夹角大小</a:t>
            </a:r>
            <a:endParaRPr lang="en-US" altLang="zh-CN" dirty="0">
              <a:latin typeface="Arial Narrow" pitchFamily="34" charset="0"/>
              <a:ea typeface="黑体" pitchFamily="2" charset="-122"/>
            </a:endParaRPr>
          </a:p>
          <a:p>
            <a:pPr lvl="1" algn="just" eaLnBrk="1" hangingPunct="1">
              <a:lnSpc>
                <a:spcPct val="110000"/>
              </a:lnSpc>
              <a:spcAft>
                <a:spcPts val="600"/>
              </a:spcAft>
              <a:buFont typeface="Wingdings" pitchFamily="2" charset="2"/>
              <a:buChar char="Ø"/>
            </a:pPr>
            <a:r>
              <a:rPr lang="en-US" altLang="zh-CN" dirty="0">
                <a:latin typeface="Arial Narrow" pitchFamily="34" charset="0"/>
                <a:ea typeface="黑体" pitchFamily="2" charset="-122"/>
              </a:rPr>
              <a:t>Edit </a:t>
            </a:r>
            <a:r>
              <a:rPr lang="zh-CN" altLang="en-US" dirty="0">
                <a:latin typeface="Arial Narrow" pitchFamily="34" charset="0"/>
                <a:ea typeface="黑体" pitchFamily="2" charset="-122"/>
              </a:rPr>
              <a:t>距离：适合于</a:t>
            </a:r>
            <a:r>
              <a:rPr lang="en-US" altLang="zh-CN" dirty="0">
                <a:latin typeface="Arial Narrow" pitchFamily="34" charset="0"/>
                <a:ea typeface="黑体" pitchFamily="2" charset="-122"/>
              </a:rPr>
              <a:t>string</a:t>
            </a:r>
            <a:r>
              <a:rPr lang="zh-CN" altLang="en-US" dirty="0">
                <a:latin typeface="Arial Narrow" pitchFamily="34" charset="0"/>
                <a:ea typeface="黑体" pitchFamily="2" charset="-122"/>
              </a:rPr>
              <a:t>类型的数据</a:t>
            </a:r>
            <a:endParaRPr lang="en-US" altLang="zh-CN" dirty="0">
              <a:latin typeface="Arial Narrow" pitchFamily="34" charset="0"/>
              <a:ea typeface="黑体" pitchFamily="2" charset="-122"/>
            </a:endParaRPr>
          </a:p>
          <a:p>
            <a:pPr lvl="1" algn="just" eaLnBrk="1" hangingPunct="1">
              <a:buFont typeface="Wingdings 2" pitchFamily="18" charset="2"/>
              <a:buNone/>
            </a:pPr>
            <a:endParaRPr lang="en-US" altLang="zh-CN" dirty="0">
              <a:solidFill>
                <a:srgbClr val="FF0000"/>
              </a:solidFill>
              <a:latin typeface="Arial Narrow" pitchFamily="34" charset="0"/>
              <a:ea typeface="黑体" pitchFamily="2" charset="-122"/>
            </a:endParaRPr>
          </a:p>
          <a:p>
            <a:pPr lvl="1" algn="just" eaLnBrk="1" hangingPunct="1">
              <a:buFont typeface="Wingdings" pitchFamily="2" charset="2"/>
              <a:buChar char="Ø"/>
            </a:pPr>
            <a:endParaRPr lang="zh-CN" altLang="en-US" dirty="0">
              <a:latin typeface="Arial Narrow" pitchFamily="34" charset="0"/>
              <a:ea typeface="黑体" pitchFamily="2" charset="-122"/>
            </a:endParaRPr>
          </a:p>
        </p:txBody>
      </p:sp>
      <p:pic>
        <p:nvPicPr>
          <p:cNvPr id="18435" name="Picture 2"/>
          <p:cNvPicPr>
            <a:picLocks noChangeAspect="1" noChangeArrowheads="1"/>
          </p:cNvPicPr>
          <p:nvPr/>
        </p:nvPicPr>
        <p:blipFill>
          <a:blip r:embed="rId2" cstate="print"/>
          <a:srcRect/>
          <a:stretch>
            <a:fillRect/>
          </a:stretch>
        </p:blipFill>
        <p:spPr bwMode="auto">
          <a:xfrm>
            <a:off x="1331913" y="2314575"/>
            <a:ext cx="6119812" cy="1233488"/>
          </a:xfrm>
          <a:prstGeom prst="rect">
            <a:avLst/>
          </a:prstGeom>
          <a:noFill/>
          <a:ln w="9525">
            <a:noFill/>
            <a:miter lim="800000"/>
            <a:headEnd/>
            <a:tailEnd/>
          </a:ln>
        </p:spPr>
      </p:pic>
      <p:sp>
        <p:nvSpPr>
          <p:cNvPr id="6" name="Title 1"/>
          <p:cNvSpPr>
            <a:spLocks noGrp="1"/>
          </p:cNvSpPr>
          <p:nvPr>
            <p:ph type="title"/>
          </p:nvPr>
        </p:nvSpPr>
        <p:spPr>
          <a:xfrm>
            <a:off x="428596" y="357166"/>
            <a:ext cx="8449718" cy="428628"/>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聚类算法介绍</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Tree>
    <p:extLst>
      <p:ext uri="{BB962C8B-B14F-4D97-AF65-F5344CB8AC3E}">
        <p14:creationId xmlns:p14="http://schemas.microsoft.com/office/powerpoint/2010/main" val="3692248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p:cNvSpPr>
            <a:spLocks noGrp="1"/>
          </p:cNvSpPr>
          <p:nvPr>
            <p:ph sz="quarter" idx="1"/>
          </p:nvPr>
        </p:nvSpPr>
        <p:spPr>
          <a:xfrm>
            <a:off x="357188" y="857250"/>
            <a:ext cx="8621712" cy="5068888"/>
          </a:xfrm>
        </p:spPr>
        <p:txBody>
          <a:bodyPr/>
          <a:lstStyle/>
          <a:p>
            <a:pPr algn="just" eaLnBrk="1" hangingPunct="1">
              <a:buFont typeface="Wingdings 2" pitchFamily="18" charset="2"/>
              <a:buNone/>
            </a:pPr>
            <a:r>
              <a:rPr lang="zh-CN" altLang="en-US" sz="2800" dirty="0">
                <a:solidFill>
                  <a:srgbClr val="00B050"/>
                </a:solidFill>
                <a:latin typeface="Arial Narrow" pitchFamily="34" charset="0"/>
                <a:ea typeface="黑体" pitchFamily="2" charset="-122"/>
              </a:rPr>
              <a:t>基于划分</a:t>
            </a:r>
            <a:r>
              <a:rPr lang="en-US" altLang="zh-CN" sz="2800" dirty="0">
                <a:solidFill>
                  <a:srgbClr val="00B050"/>
                </a:solidFill>
                <a:latin typeface="Arial Narrow" pitchFamily="34" charset="0"/>
                <a:ea typeface="黑体" pitchFamily="2" charset="-122"/>
              </a:rPr>
              <a:t>(Partitioning)</a:t>
            </a:r>
            <a:r>
              <a:rPr lang="zh-CN" altLang="en-US" sz="2800" dirty="0">
                <a:solidFill>
                  <a:srgbClr val="00B050"/>
                </a:solidFill>
                <a:latin typeface="Arial Narrow" pitchFamily="34" charset="0"/>
                <a:ea typeface="黑体" pitchFamily="2" charset="-122"/>
              </a:rPr>
              <a:t>的聚类方法</a:t>
            </a:r>
          </a:p>
          <a:p>
            <a:pPr algn="just" eaLnBrk="1" hangingPunct="1"/>
            <a:r>
              <a:rPr lang="zh-CN" altLang="en-US" sz="2400" dirty="0">
                <a:latin typeface="Arial Narrow" pitchFamily="34" charset="0"/>
                <a:ea typeface="黑体" pitchFamily="2" charset="-122"/>
              </a:rPr>
              <a:t>给定</a:t>
            </a:r>
            <a:r>
              <a:rPr lang="en-US" altLang="zh-CN" sz="2400" dirty="0">
                <a:latin typeface="Arial Narrow" pitchFamily="34" charset="0"/>
                <a:ea typeface="黑体" pitchFamily="2" charset="-122"/>
              </a:rPr>
              <a:t>N</a:t>
            </a:r>
            <a:r>
              <a:rPr lang="zh-CN" altLang="en-US" sz="2400" dirty="0">
                <a:latin typeface="Arial Narrow" pitchFamily="34" charset="0"/>
                <a:ea typeface="黑体" pitchFamily="2" charset="-122"/>
              </a:rPr>
              <a:t>个对象，构造</a:t>
            </a:r>
            <a:r>
              <a:rPr lang="en-US" altLang="zh-CN" sz="2400" dirty="0">
                <a:latin typeface="Arial Narrow" pitchFamily="34" charset="0"/>
                <a:ea typeface="黑体" pitchFamily="2" charset="-122"/>
              </a:rPr>
              <a:t>K</a:t>
            </a:r>
            <a:r>
              <a:rPr lang="zh-CN" altLang="en-US" sz="2400" dirty="0">
                <a:latin typeface="Arial Narrow" pitchFamily="34" charset="0"/>
                <a:ea typeface="黑体" pitchFamily="2" charset="-122"/>
              </a:rPr>
              <a:t>个分组，每个分组就代表一个聚类</a:t>
            </a:r>
            <a:endParaRPr lang="en-US" altLang="zh-CN" sz="2400" dirty="0">
              <a:latin typeface="Arial Narrow" pitchFamily="34" charset="0"/>
              <a:ea typeface="黑体" pitchFamily="2" charset="-122"/>
            </a:endParaRPr>
          </a:p>
          <a:p>
            <a:pPr algn="just" eaLnBrk="1" hangingPunct="1">
              <a:buFont typeface="Wingdings 2" pitchFamily="18" charset="2"/>
              <a:buNone/>
            </a:pPr>
            <a:endParaRPr lang="en-US" altLang="zh-CN" sz="2400" dirty="0">
              <a:latin typeface="Arial Narrow" pitchFamily="34" charset="0"/>
              <a:ea typeface="黑体" pitchFamily="2" charset="-122"/>
            </a:endParaRPr>
          </a:p>
          <a:p>
            <a:pPr algn="just" eaLnBrk="1" hangingPunct="1"/>
            <a:r>
              <a:rPr lang="en-US" altLang="zh-CN" sz="2400" dirty="0">
                <a:latin typeface="Arial Narrow" pitchFamily="34" charset="0"/>
                <a:ea typeface="黑体" pitchFamily="2" charset="-122"/>
              </a:rPr>
              <a:t>K</a:t>
            </a:r>
            <a:r>
              <a:rPr lang="zh-CN" altLang="en-US" sz="2400" dirty="0">
                <a:latin typeface="Arial Narrow" pitchFamily="34" charset="0"/>
                <a:ea typeface="黑体" pitchFamily="2" charset="-122"/>
              </a:rPr>
              <a:t>个分组满足以下条件：</a:t>
            </a:r>
            <a:endParaRPr lang="en-US" altLang="zh-CN" sz="2400" dirty="0">
              <a:latin typeface="Arial Narrow" pitchFamily="34" charset="0"/>
              <a:ea typeface="黑体" pitchFamily="2" charset="-122"/>
            </a:endParaRPr>
          </a:p>
          <a:p>
            <a:pPr lvl="1" algn="just" eaLnBrk="1" hangingPunct="1">
              <a:buFont typeface="Wingdings" pitchFamily="2" charset="2"/>
              <a:buChar char="Ø"/>
            </a:pPr>
            <a:r>
              <a:rPr lang="zh-CN" altLang="en-US" dirty="0">
                <a:solidFill>
                  <a:srgbClr val="0000FF"/>
                </a:solidFill>
                <a:latin typeface="Arial Narrow" pitchFamily="34" charset="0"/>
                <a:ea typeface="黑体" pitchFamily="2" charset="-122"/>
              </a:rPr>
              <a:t>每个分组至少包含一个对象；</a:t>
            </a:r>
            <a:endParaRPr lang="en-US" altLang="zh-CN" dirty="0">
              <a:solidFill>
                <a:srgbClr val="0000FF"/>
              </a:solidFill>
              <a:latin typeface="Arial Narrow" pitchFamily="34" charset="0"/>
              <a:ea typeface="黑体" pitchFamily="2" charset="-122"/>
            </a:endParaRPr>
          </a:p>
          <a:p>
            <a:pPr lvl="1" algn="just" eaLnBrk="1" hangingPunct="1">
              <a:buFont typeface="Wingdings" pitchFamily="2" charset="2"/>
              <a:buChar char="Ø"/>
            </a:pPr>
            <a:r>
              <a:rPr lang="zh-CN" altLang="en-US" dirty="0">
                <a:solidFill>
                  <a:srgbClr val="0000FF"/>
                </a:solidFill>
                <a:latin typeface="Arial Narrow" pitchFamily="34" charset="0"/>
                <a:ea typeface="黑体" pitchFamily="2" charset="-122"/>
              </a:rPr>
              <a:t>每个对象属于且仅属于一个分组；</a:t>
            </a:r>
            <a:endParaRPr lang="en-US" altLang="zh-CN" dirty="0">
              <a:solidFill>
                <a:srgbClr val="0000FF"/>
              </a:solidFill>
              <a:latin typeface="Arial Narrow" pitchFamily="34" charset="0"/>
              <a:ea typeface="黑体" pitchFamily="2" charset="-122"/>
            </a:endParaRPr>
          </a:p>
          <a:p>
            <a:pPr algn="just" eaLnBrk="1" hangingPunct="1"/>
            <a:endParaRPr lang="en-US" altLang="zh-CN" sz="2400" dirty="0">
              <a:latin typeface="Arial Narrow" pitchFamily="34" charset="0"/>
              <a:ea typeface="黑体" pitchFamily="2" charset="-122"/>
            </a:endParaRPr>
          </a:p>
          <a:p>
            <a:pPr algn="just" eaLnBrk="1" hangingPunct="1"/>
            <a:r>
              <a:rPr lang="en-US" altLang="zh-CN" sz="2400" dirty="0">
                <a:solidFill>
                  <a:srgbClr val="FF0000"/>
                </a:solidFill>
                <a:latin typeface="Arial Narrow" pitchFamily="34" charset="0"/>
                <a:ea typeface="黑体" pitchFamily="2" charset="-122"/>
              </a:rPr>
              <a:t>K-Means</a:t>
            </a:r>
            <a:r>
              <a:rPr lang="zh-CN" altLang="en-US" sz="2400" dirty="0">
                <a:solidFill>
                  <a:srgbClr val="FF0000"/>
                </a:solidFill>
                <a:latin typeface="Arial Narrow" pitchFamily="34" charset="0"/>
                <a:ea typeface="黑体" pitchFamily="2" charset="-122"/>
              </a:rPr>
              <a:t>算法</a:t>
            </a:r>
            <a:r>
              <a:rPr lang="zh-CN" altLang="en-US" sz="2400" dirty="0">
                <a:latin typeface="Arial Narrow" pitchFamily="34" charset="0"/>
                <a:ea typeface="黑体" pitchFamily="2" charset="-122"/>
              </a:rPr>
              <a:t>是最常见和典型的基于划分的聚类方法</a:t>
            </a:r>
          </a:p>
        </p:txBody>
      </p:sp>
      <p:sp>
        <p:nvSpPr>
          <p:cNvPr id="5" name="Title 1"/>
          <p:cNvSpPr>
            <a:spLocks noGrp="1"/>
          </p:cNvSpPr>
          <p:nvPr>
            <p:ph type="title"/>
          </p:nvPr>
        </p:nvSpPr>
        <p:spPr>
          <a:xfrm>
            <a:off x="428596" y="357166"/>
            <a:ext cx="8449718" cy="428628"/>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聚类算法介绍</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Tree>
    <p:extLst>
      <p:ext uri="{BB962C8B-B14F-4D97-AF65-F5344CB8AC3E}">
        <p14:creationId xmlns:p14="http://schemas.microsoft.com/office/powerpoint/2010/main" val="1081128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0063" y="785813"/>
            <a:ext cx="8215312" cy="6002337"/>
          </a:xfrm>
          <a:prstGeom prst="rect">
            <a:avLst/>
          </a:prstGeom>
          <a:noFill/>
          <a:ln>
            <a:solidFill>
              <a:schemeClr val="tx1"/>
            </a:solidFill>
          </a:ln>
        </p:spPr>
        <p:txBody>
          <a:bodyPr>
            <a:spAutoFit/>
          </a:bodyPr>
          <a:lstStyle/>
          <a:p>
            <a:pPr marL="274320" indent="-274320" fontAlgn="auto">
              <a:spcBef>
                <a:spcPts val="580"/>
              </a:spcBef>
              <a:spcAft>
                <a:spcPts val="0"/>
              </a:spcAft>
              <a:buClr>
                <a:schemeClr val="accent1"/>
              </a:buClr>
              <a:buSzPct val="85000"/>
              <a:defRPr/>
            </a:pPr>
            <a:r>
              <a:rPr lang="en-US" altLang="zh-CN" sz="2800" dirty="0">
                <a:solidFill>
                  <a:srgbClr val="00B050"/>
                </a:solidFill>
                <a:latin typeface="Arial Narrow" pitchFamily="34" charset="0"/>
                <a:ea typeface="黑体" pitchFamily="2" charset="-122"/>
              </a:rPr>
              <a:t>K-Means</a:t>
            </a:r>
            <a:r>
              <a:rPr lang="zh-CN" altLang="en-US" sz="2800" dirty="0">
                <a:solidFill>
                  <a:srgbClr val="00B050"/>
                </a:solidFill>
                <a:latin typeface="Arial Narrow" pitchFamily="34" charset="0"/>
                <a:ea typeface="黑体" pitchFamily="2" charset="-122"/>
              </a:rPr>
              <a:t>算法</a:t>
            </a:r>
          </a:p>
          <a:p>
            <a:pPr fontAlgn="auto">
              <a:spcBef>
                <a:spcPts val="0"/>
              </a:spcBef>
              <a:spcAft>
                <a:spcPts val="0"/>
              </a:spcAft>
              <a:defRPr/>
            </a:pPr>
            <a:endParaRPr lang="en-US" altLang="zh-CN" sz="2200" b="1" dirty="0">
              <a:solidFill>
                <a:srgbClr val="0000FF"/>
              </a:solidFill>
              <a:latin typeface="楷体" pitchFamily="49" charset="-122"/>
              <a:ea typeface="楷体" pitchFamily="49" charset="-122"/>
            </a:endParaRPr>
          </a:p>
          <a:p>
            <a:pPr fontAlgn="auto">
              <a:spcBef>
                <a:spcPts val="0"/>
              </a:spcBef>
              <a:spcAft>
                <a:spcPts val="0"/>
              </a:spcAft>
              <a:defRPr/>
            </a:pPr>
            <a:r>
              <a:rPr lang="zh-CN" altLang="en-US" sz="2400" b="1" dirty="0">
                <a:solidFill>
                  <a:srgbClr val="0000FF"/>
                </a:solidFill>
                <a:latin typeface="Arial Narrow" pitchFamily="34" charset="0"/>
                <a:ea typeface="黑体" pitchFamily="2" charset="-122"/>
              </a:rPr>
              <a:t>输入：</a:t>
            </a:r>
            <a:r>
              <a:rPr lang="zh-CN" altLang="en-US" sz="2400" dirty="0">
                <a:latin typeface="Arial Narrow" pitchFamily="34" charset="0"/>
                <a:ea typeface="黑体" pitchFamily="2" charset="-122"/>
              </a:rPr>
              <a:t>待聚类的</a:t>
            </a:r>
            <a:r>
              <a:rPr lang="en-US" altLang="zh-CN" sz="2400" dirty="0">
                <a:latin typeface="Arial Narrow" pitchFamily="34" charset="0"/>
                <a:ea typeface="黑体" pitchFamily="2" charset="-122"/>
              </a:rPr>
              <a:t>N</a:t>
            </a:r>
            <a:r>
              <a:rPr lang="zh-CN" altLang="en-US" sz="2400" dirty="0">
                <a:latin typeface="Arial Narrow" pitchFamily="34" charset="0"/>
                <a:ea typeface="黑体" pitchFamily="2" charset="-122"/>
              </a:rPr>
              <a:t>个数据点，期望生成的聚类的个数</a:t>
            </a:r>
            <a:r>
              <a:rPr lang="en-US" altLang="zh-CN" sz="2400" dirty="0">
                <a:latin typeface="Arial Narrow" pitchFamily="34" charset="0"/>
                <a:ea typeface="黑体" pitchFamily="2" charset="-122"/>
              </a:rPr>
              <a:t>K</a:t>
            </a:r>
          </a:p>
          <a:p>
            <a:pPr fontAlgn="auto">
              <a:spcBef>
                <a:spcPts val="0"/>
              </a:spcBef>
              <a:spcAft>
                <a:spcPts val="0"/>
              </a:spcAft>
              <a:defRPr/>
            </a:pPr>
            <a:r>
              <a:rPr lang="zh-CN" altLang="en-US" sz="2400" b="1" dirty="0">
                <a:solidFill>
                  <a:srgbClr val="0000FF"/>
                </a:solidFill>
                <a:latin typeface="Arial Narrow" pitchFamily="34" charset="0"/>
                <a:ea typeface="黑体" pitchFamily="2" charset="-122"/>
              </a:rPr>
              <a:t>输出：</a:t>
            </a:r>
            <a:r>
              <a:rPr lang="en-US" altLang="zh-CN" sz="2400" dirty="0">
                <a:latin typeface="Arial Narrow" pitchFamily="34" charset="0"/>
                <a:ea typeface="黑体" pitchFamily="2" charset="-122"/>
              </a:rPr>
              <a:t>K</a:t>
            </a:r>
            <a:r>
              <a:rPr lang="zh-CN" altLang="en-US" sz="2400" dirty="0">
                <a:latin typeface="Arial Narrow" pitchFamily="34" charset="0"/>
                <a:ea typeface="黑体" pitchFamily="2" charset="-122"/>
              </a:rPr>
              <a:t>个聚类</a:t>
            </a:r>
            <a:endParaRPr lang="en-US" altLang="zh-CN" sz="2400" dirty="0">
              <a:latin typeface="Arial Narrow" pitchFamily="34" charset="0"/>
              <a:ea typeface="黑体" pitchFamily="2" charset="-122"/>
            </a:endParaRPr>
          </a:p>
          <a:p>
            <a:pPr fontAlgn="auto">
              <a:spcBef>
                <a:spcPts val="0"/>
              </a:spcBef>
              <a:spcAft>
                <a:spcPts val="0"/>
              </a:spcAft>
              <a:defRPr/>
            </a:pPr>
            <a:r>
              <a:rPr lang="zh-CN" altLang="en-US" sz="2400" b="1" dirty="0">
                <a:solidFill>
                  <a:srgbClr val="0000FF"/>
                </a:solidFill>
                <a:latin typeface="Arial Narrow" pitchFamily="34" charset="0"/>
                <a:ea typeface="黑体" pitchFamily="2" charset="-122"/>
              </a:rPr>
              <a:t>算法描述</a:t>
            </a:r>
            <a:r>
              <a:rPr lang="en-US" altLang="zh-CN" sz="2400" b="1" dirty="0">
                <a:solidFill>
                  <a:srgbClr val="0000FF"/>
                </a:solidFill>
                <a:latin typeface="Arial Narrow" pitchFamily="34" charset="0"/>
                <a:ea typeface="黑体" pitchFamily="2" charset="-122"/>
              </a:rPr>
              <a:t>:</a:t>
            </a:r>
          </a:p>
          <a:p>
            <a:pPr fontAlgn="auto">
              <a:spcBef>
                <a:spcPts val="0"/>
              </a:spcBef>
              <a:spcAft>
                <a:spcPts val="0"/>
              </a:spcAft>
              <a:defRPr/>
            </a:pPr>
            <a:r>
              <a:rPr lang="zh-CN" altLang="en-US" sz="2400" dirty="0">
                <a:latin typeface="Arial Narrow" pitchFamily="34" charset="0"/>
                <a:ea typeface="黑体" pitchFamily="2" charset="-122"/>
              </a:rPr>
              <a:t>    选出</a:t>
            </a:r>
            <a:r>
              <a:rPr lang="en-US" altLang="zh-CN" sz="2400" dirty="0">
                <a:latin typeface="Arial Narrow" pitchFamily="34" charset="0"/>
                <a:ea typeface="黑体" pitchFamily="2" charset="-122"/>
              </a:rPr>
              <a:t>K</a:t>
            </a:r>
            <a:r>
              <a:rPr lang="zh-CN" altLang="en-US" sz="2400" dirty="0">
                <a:latin typeface="Arial Narrow" pitchFamily="34" charset="0"/>
                <a:ea typeface="黑体" pitchFamily="2" charset="-122"/>
              </a:rPr>
              <a:t>个点作为初始的</a:t>
            </a:r>
            <a:r>
              <a:rPr lang="en-US" altLang="zh-CN" sz="2400" dirty="0">
                <a:latin typeface="Arial Narrow" pitchFamily="34" charset="0"/>
                <a:ea typeface="黑体" pitchFamily="2" charset="-122"/>
              </a:rPr>
              <a:t>cluster center</a:t>
            </a:r>
          </a:p>
          <a:p>
            <a:pPr fontAlgn="auto">
              <a:spcBef>
                <a:spcPts val="0"/>
              </a:spcBef>
              <a:spcAft>
                <a:spcPts val="0"/>
              </a:spcAft>
              <a:defRPr/>
            </a:pPr>
            <a:r>
              <a:rPr lang="en-US" altLang="zh-CN" sz="2400" dirty="0">
                <a:latin typeface="Arial Narrow" pitchFamily="34" charset="0"/>
                <a:ea typeface="黑体" pitchFamily="2" charset="-122"/>
              </a:rPr>
              <a:t>    </a:t>
            </a:r>
            <a:r>
              <a:rPr lang="en-US" altLang="zh-CN" sz="2400" dirty="0">
                <a:solidFill>
                  <a:srgbClr val="FF0000"/>
                </a:solidFill>
                <a:latin typeface="Arial Narrow" pitchFamily="34" charset="0"/>
                <a:ea typeface="黑体" pitchFamily="2" charset="-122"/>
              </a:rPr>
              <a:t>Loop:</a:t>
            </a:r>
          </a:p>
          <a:p>
            <a:pPr fontAlgn="auto">
              <a:spcBef>
                <a:spcPts val="0"/>
              </a:spcBef>
              <a:spcAft>
                <a:spcPts val="0"/>
              </a:spcAft>
              <a:defRPr/>
            </a:pPr>
            <a:r>
              <a:rPr lang="en-US" altLang="zh-CN" sz="2400" dirty="0">
                <a:latin typeface="Arial Narrow" pitchFamily="34" charset="0"/>
                <a:ea typeface="黑体" pitchFamily="2" charset="-122"/>
              </a:rPr>
              <a:t>       </a:t>
            </a:r>
            <a:r>
              <a:rPr lang="zh-CN" altLang="en-US" sz="2400" dirty="0">
                <a:latin typeface="Arial Narrow" pitchFamily="34" charset="0"/>
                <a:ea typeface="黑体" pitchFamily="2" charset="-122"/>
              </a:rPr>
              <a:t>对输入中的每一个点</a:t>
            </a:r>
            <a:r>
              <a:rPr lang="en-US" altLang="zh-CN" sz="2400" dirty="0">
                <a:latin typeface="Arial Narrow" pitchFamily="34" charset="0"/>
                <a:ea typeface="黑体" pitchFamily="2" charset="-122"/>
              </a:rPr>
              <a:t>p</a:t>
            </a:r>
            <a:r>
              <a:rPr lang="zh-CN" altLang="en-US" sz="2400" dirty="0">
                <a:latin typeface="Arial Narrow" pitchFamily="34" charset="0"/>
                <a:ea typeface="黑体" pitchFamily="2" charset="-122"/>
              </a:rPr>
              <a:t>：</a:t>
            </a:r>
            <a:endParaRPr lang="en-US" altLang="zh-CN" sz="2400" dirty="0">
              <a:latin typeface="Arial Narrow" pitchFamily="34" charset="0"/>
              <a:ea typeface="黑体" pitchFamily="2" charset="-122"/>
            </a:endParaRPr>
          </a:p>
          <a:p>
            <a:pPr fontAlgn="auto">
              <a:spcBef>
                <a:spcPts val="0"/>
              </a:spcBef>
              <a:spcAft>
                <a:spcPts val="0"/>
              </a:spcAft>
              <a:defRPr/>
            </a:pPr>
            <a:r>
              <a:rPr lang="en-US" altLang="zh-CN" sz="2400" dirty="0">
                <a:latin typeface="Arial Narrow" pitchFamily="34" charset="0"/>
                <a:ea typeface="黑体" pitchFamily="2" charset="-122"/>
              </a:rPr>
              <a:t>     </a:t>
            </a:r>
            <a:r>
              <a:rPr lang="zh-CN" altLang="en-US" sz="2400" dirty="0">
                <a:latin typeface="Arial Narrow" pitchFamily="34" charset="0"/>
                <a:ea typeface="黑体" pitchFamily="2" charset="-122"/>
              </a:rPr>
              <a:t>｛</a:t>
            </a:r>
            <a:r>
              <a:rPr lang="en-US" altLang="zh-CN" sz="2400" dirty="0">
                <a:latin typeface="Arial Narrow" pitchFamily="34" charset="0"/>
                <a:ea typeface="黑体" pitchFamily="2" charset="-122"/>
              </a:rPr>
              <a:t>   </a:t>
            </a:r>
          </a:p>
          <a:p>
            <a:pPr fontAlgn="auto">
              <a:spcBef>
                <a:spcPts val="0"/>
              </a:spcBef>
              <a:spcAft>
                <a:spcPts val="0"/>
              </a:spcAft>
              <a:defRPr/>
            </a:pPr>
            <a:r>
              <a:rPr lang="en-US" altLang="zh-CN" sz="2400" dirty="0">
                <a:latin typeface="Arial Narrow" pitchFamily="34" charset="0"/>
                <a:ea typeface="黑体" pitchFamily="2" charset="-122"/>
              </a:rPr>
              <a:t>          </a:t>
            </a:r>
            <a:r>
              <a:rPr lang="zh-CN" altLang="en-US" sz="2400" dirty="0">
                <a:latin typeface="Arial Narrow" pitchFamily="34" charset="0"/>
                <a:ea typeface="黑体" pitchFamily="2" charset="-122"/>
              </a:rPr>
              <a:t>计算</a:t>
            </a:r>
            <a:r>
              <a:rPr lang="en-US" altLang="zh-CN" sz="2400" dirty="0">
                <a:latin typeface="Arial Narrow" pitchFamily="34" charset="0"/>
                <a:ea typeface="黑体" pitchFamily="2" charset="-122"/>
              </a:rPr>
              <a:t>p</a:t>
            </a:r>
            <a:r>
              <a:rPr lang="zh-CN" altLang="en-US" sz="2400" dirty="0">
                <a:latin typeface="Arial Narrow" pitchFamily="34" charset="0"/>
                <a:ea typeface="黑体" pitchFamily="2" charset="-122"/>
              </a:rPr>
              <a:t>到各个</a:t>
            </a:r>
            <a:r>
              <a:rPr lang="en-US" altLang="zh-CN" sz="2400" dirty="0">
                <a:latin typeface="Arial Narrow" pitchFamily="34" charset="0"/>
                <a:ea typeface="黑体" pitchFamily="2" charset="-122"/>
              </a:rPr>
              <a:t>cluster</a:t>
            </a:r>
            <a:r>
              <a:rPr lang="zh-CN" altLang="en-US" sz="2400" dirty="0">
                <a:latin typeface="Arial Narrow" pitchFamily="34" charset="0"/>
                <a:ea typeface="黑体" pitchFamily="2" charset="-122"/>
              </a:rPr>
              <a:t>的距离；</a:t>
            </a:r>
            <a:endParaRPr lang="en-US" altLang="zh-CN" sz="2400" dirty="0">
              <a:latin typeface="Arial Narrow" pitchFamily="34" charset="0"/>
              <a:ea typeface="黑体" pitchFamily="2" charset="-122"/>
            </a:endParaRPr>
          </a:p>
          <a:p>
            <a:pPr fontAlgn="auto">
              <a:spcBef>
                <a:spcPts val="0"/>
              </a:spcBef>
              <a:spcAft>
                <a:spcPts val="0"/>
              </a:spcAft>
              <a:defRPr/>
            </a:pPr>
            <a:r>
              <a:rPr lang="en-US" altLang="zh-CN" sz="2400" dirty="0">
                <a:latin typeface="Arial Narrow" pitchFamily="34" charset="0"/>
                <a:ea typeface="黑体" pitchFamily="2" charset="-122"/>
              </a:rPr>
              <a:t>          </a:t>
            </a:r>
            <a:r>
              <a:rPr lang="zh-CN" altLang="en-US" sz="2400" dirty="0">
                <a:latin typeface="Arial Narrow" pitchFamily="34" charset="0"/>
                <a:ea typeface="黑体" pitchFamily="2" charset="-122"/>
              </a:rPr>
              <a:t>将</a:t>
            </a:r>
            <a:r>
              <a:rPr lang="en-US" altLang="zh-CN" sz="2400" dirty="0">
                <a:latin typeface="Arial Narrow" pitchFamily="34" charset="0"/>
                <a:ea typeface="黑体" pitchFamily="2" charset="-122"/>
              </a:rPr>
              <a:t>p</a:t>
            </a:r>
            <a:r>
              <a:rPr lang="zh-CN" altLang="en-US" sz="2400" dirty="0">
                <a:latin typeface="Arial Narrow" pitchFamily="34" charset="0"/>
                <a:ea typeface="黑体" pitchFamily="2" charset="-122"/>
              </a:rPr>
              <a:t>归入最近的</a:t>
            </a:r>
            <a:r>
              <a:rPr lang="en-US" altLang="zh-CN" sz="2400" dirty="0">
                <a:latin typeface="Arial Narrow" pitchFamily="34" charset="0"/>
                <a:ea typeface="黑体" pitchFamily="2" charset="-122"/>
              </a:rPr>
              <a:t>cluster;</a:t>
            </a:r>
          </a:p>
          <a:p>
            <a:pPr fontAlgn="auto">
              <a:spcBef>
                <a:spcPts val="0"/>
              </a:spcBef>
              <a:spcAft>
                <a:spcPts val="0"/>
              </a:spcAft>
              <a:defRPr/>
            </a:pPr>
            <a:r>
              <a:rPr lang="en-US" altLang="zh-CN" sz="2400" dirty="0">
                <a:latin typeface="Arial Narrow" pitchFamily="34" charset="0"/>
                <a:ea typeface="黑体" pitchFamily="2" charset="-122"/>
              </a:rPr>
              <a:t>       </a:t>
            </a:r>
            <a:r>
              <a:rPr lang="zh-CN" altLang="en-US" sz="2400" dirty="0">
                <a:latin typeface="Arial Narrow" pitchFamily="34" charset="0"/>
                <a:ea typeface="黑体" pitchFamily="2" charset="-122"/>
              </a:rPr>
              <a:t>｝</a:t>
            </a:r>
            <a:endParaRPr lang="en-US" altLang="zh-CN" sz="2400" dirty="0">
              <a:latin typeface="Arial Narrow" pitchFamily="34" charset="0"/>
              <a:ea typeface="黑体" pitchFamily="2" charset="-122"/>
            </a:endParaRPr>
          </a:p>
          <a:p>
            <a:pPr fontAlgn="auto">
              <a:spcBef>
                <a:spcPts val="0"/>
              </a:spcBef>
              <a:spcAft>
                <a:spcPts val="0"/>
              </a:spcAft>
              <a:defRPr/>
            </a:pPr>
            <a:r>
              <a:rPr lang="en-US" altLang="zh-CN" sz="2400" dirty="0">
                <a:latin typeface="Arial Narrow" pitchFamily="34" charset="0"/>
                <a:ea typeface="黑体" pitchFamily="2" charset="-122"/>
              </a:rPr>
              <a:t>       </a:t>
            </a:r>
            <a:r>
              <a:rPr lang="zh-CN" altLang="en-US" sz="2400" dirty="0">
                <a:latin typeface="Arial Narrow" pitchFamily="34" charset="0"/>
                <a:ea typeface="黑体" pitchFamily="2" charset="-122"/>
              </a:rPr>
              <a:t>重新计算各个</a:t>
            </a:r>
            <a:r>
              <a:rPr lang="en-US" altLang="zh-CN" sz="2400" dirty="0">
                <a:latin typeface="Arial Narrow" pitchFamily="34" charset="0"/>
                <a:ea typeface="黑体" pitchFamily="2" charset="-122"/>
              </a:rPr>
              <a:t>cluster</a:t>
            </a:r>
            <a:r>
              <a:rPr lang="zh-CN" altLang="en-US" sz="2400" dirty="0">
                <a:latin typeface="Arial Narrow" pitchFamily="34" charset="0"/>
                <a:ea typeface="黑体" pitchFamily="2" charset="-122"/>
              </a:rPr>
              <a:t>的中心</a:t>
            </a:r>
            <a:endParaRPr lang="en-US" altLang="zh-CN" sz="2400" dirty="0">
              <a:latin typeface="Arial Narrow" pitchFamily="34" charset="0"/>
              <a:ea typeface="黑体" pitchFamily="2" charset="-122"/>
            </a:endParaRPr>
          </a:p>
          <a:p>
            <a:pPr fontAlgn="auto">
              <a:spcBef>
                <a:spcPts val="0"/>
              </a:spcBef>
              <a:spcAft>
                <a:spcPts val="0"/>
              </a:spcAft>
              <a:defRPr/>
            </a:pPr>
            <a:r>
              <a:rPr lang="en-US" altLang="zh-CN" sz="2400" dirty="0">
                <a:latin typeface="Arial Narrow" pitchFamily="34" charset="0"/>
                <a:ea typeface="黑体" pitchFamily="2" charset="-122"/>
              </a:rPr>
              <a:t>     </a:t>
            </a:r>
          </a:p>
          <a:p>
            <a:pPr fontAlgn="auto">
              <a:spcBef>
                <a:spcPts val="0"/>
              </a:spcBef>
              <a:spcAft>
                <a:spcPts val="0"/>
              </a:spcAft>
              <a:defRPr/>
            </a:pPr>
            <a:r>
              <a:rPr lang="en-US" altLang="zh-CN" sz="2400" dirty="0">
                <a:latin typeface="Arial Narrow" pitchFamily="34" charset="0"/>
                <a:ea typeface="黑体" pitchFamily="2" charset="-122"/>
              </a:rPr>
              <a:t>       </a:t>
            </a:r>
            <a:r>
              <a:rPr lang="zh-CN" altLang="en-US" sz="2400" dirty="0">
                <a:solidFill>
                  <a:srgbClr val="FF0000"/>
                </a:solidFill>
                <a:latin typeface="Arial Narrow" pitchFamily="34" charset="0"/>
                <a:ea typeface="黑体" pitchFamily="2" charset="-122"/>
              </a:rPr>
              <a:t>如果不满足停止条件，</a:t>
            </a:r>
            <a:r>
              <a:rPr lang="en-US" altLang="zh-CN" sz="2400" dirty="0" err="1">
                <a:solidFill>
                  <a:srgbClr val="FF0000"/>
                </a:solidFill>
                <a:latin typeface="Arial Narrow" pitchFamily="34" charset="0"/>
                <a:ea typeface="黑体" pitchFamily="2" charset="-122"/>
              </a:rPr>
              <a:t>goto</a:t>
            </a:r>
            <a:r>
              <a:rPr lang="en-US" altLang="zh-CN" sz="2400" dirty="0">
                <a:solidFill>
                  <a:srgbClr val="FF0000"/>
                </a:solidFill>
                <a:latin typeface="Arial Narrow" pitchFamily="34" charset="0"/>
                <a:ea typeface="黑体" pitchFamily="2" charset="-122"/>
              </a:rPr>
              <a:t> Loop; </a:t>
            </a:r>
            <a:r>
              <a:rPr lang="zh-CN" altLang="en-US" sz="2400" dirty="0">
                <a:solidFill>
                  <a:srgbClr val="FF0000"/>
                </a:solidFill>
                <a:latin typeface="Arial Narrow" pitchFamily="34" charset="0"/>
                <a:ea typeface="黑体" pitchFamily="2" charset="-122"/>
              </a:rPr>
              <a:t>否则，停止</a:t>
            </a:r>
            <a:endParaRPr lang="en-US" altLang="zh-CN" sz="2400" dirty="0">
              <a:solidFill>
                <a:srgbClr val="FF0000"/>
              </a:solidFill>
              <a:latin typeface="Arial Narrow" pitchFamily="34" charset="0"/>
              <a:ea typeface="黑体" pitchFamily="2" charset="-122"/>
            </a:endParaRPr>
          </a:p>
          <a:p>
            <a:pPr fontAlgn="auto">
              <a:spcBef>
                <a:spcPts val="0"/>
              </a:spcBef>
              <a:spcAft>
                <a:spcPts val="0"/>
              </a:spcAft>
              <a:defRPr/>
            </a:pPr>
            <a:endParaRPr lang="zh-CN" altLang="en-US" sz="2200" dirty="0">
              <a:latin typeface="+mn-lt"/>
              <a:ea typeface="+mn-ea"/>
            </a:endParaRPr>
          </a:p>
        </p:txBody>
      </p:sp>
      <p:sp>
        <p:nvSpPr>
          <p:cNvPr id="5" name="Title 1"/>
          <p:cNvSpPr>
            <a:spLocks noGrp="1"/>
          </p:cNvSpPr>
          <p:nvPr>
            <p:ph type="title"/>
          </p:nvPr>
        </p:nvSpPr>
        <p:spPr>
          <a:xfrm>
            <a:off x="428596" y="357166"/>
            <a:ext cx="8449718" cy="428628"/>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聚类算法介绍</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Tree>
    <p:extLst>
      <p:ext uri="{BB962C8B-B14F-4D97-AF65-F5344CB8AC3E}">
        <p14:creationId xmlns:p14="http://schemas.microsoft.com/office/powerpoint/2010/main" val="2338244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a:spLocks noChangeAspect="1"/>
          </p:cNvSpPr>
          <p:nvPr/>
        </p:nvSpPr>
        <p:spPr>
          <a:xfrm flipV="1">
            <a:off x="4211638" y="1700213"/>
            <a:ext cx="144462" cy="144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椭圆 6"/>
          <p:cNvSpPr>
            <a:spLocks noChangeAspect="1"/>
          </p:cNvSpPr>
          <p:nvPr/>
        </p:nvSpPr>
        <p:spPr>
          <a:xfrm flipV="1">
            <a:off x="5148263" y="1700213"/>
            <a:ext cx="144462" cy="144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椭圆 7"/>
          <p:cNvSpPr>
            <a:spLocks noChangeAspect="1"/>
          </p:cNvSpPr>
          <p:nvPr/>
        </p:nvSpPr>
        <p:spPr>
          <a:xfrm flipV="1">
            <a:off x="4643438" y="2205038"/>
            <a:ext cx="144462" cy="144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椭圆 8"/>
          <p:cNvSpPr>
            <a:spLocks noChangeAspect="1"/>
          </p:cNvSpPr>
          <p:nvPr/>
        </p:nvSpPr>
        <p:spPr>
          <a:xfrm flipV="1">
            <a:off x="7380288" y="2205038"/>
            <a:ext cx="144462" cy="144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椭圆 9"/>
          <p:cNvSpPr>
            <a:spLocks noChangeAspect="1"/>
          </p:cNvSpPr>
          <p:nvPr/>
        </p:nvSpPr>
        <p:spPr>
          <a:xfrm flipV="1">
            <a:off x="8316913" y="2205038"/>
            <a:ext cx="142875" cy="144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0"/>
          <p:cNvSpPr>
            <a:spLocks noChangeAspect="1"/>
          </p:cNvSpPr>
          <p:nvPr/>
        </p:nvSpPr>
        <p:spPr>
          <a:xfrm flipV="1">
            <a:off x="7812088" y="1628775"/>
            <a:ext cx="144462" cy="14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TextBox 12"/>
          <p:cNvSpPr txBox="1">
            <a:spLocks noChangeArrowheads="1"/>
          </p:cNvSpPr>
          <p:nvPr/>
        </p:nvSpPr>
        <p:spPr bwMode="auto">
          <a:xfrm>
            <a:off x="642938" y="1628775"/>
            <a:ext cx="1800225" cy="830263"/>
          </a:xfrm>
          <a:prstGeom prst="rect">
            <a:avLst/>
          </a:prstGeom>
          <a:noFill/>
          <a:ln w="9525">
            <a:noFill/>
            <a:miter lim="800000"/>
            <a:headEnd/>
            <a:tailEnd/>
          </a:ln>
        </p:spPr>
        <p:txBody>
          <a:bodyPr>
            <a:spAutoFit/>
          </a:bodyPr>
          <a:lstStyle/>
          <a:p>
            <a:r>
              <a:rPr lang="zh-CN" altLang="en-US" sz="2400">
                <a:latin typeface="黑体" pitchFamily="2" charset="-122"/>
                <a:ea typeface="黑体" pitchFamily="2" charset="-122"/>
              </a:rPr>
              <a:t>初始数据</a:t>
            </a:r>
            <a:endParaRPr lang="en-US" altLang="zh-CN" sz="2400">
              <a:latin typeface="黑体" pitchFamily="2" charset="-122"/>
              <a:ea typeface="黑体" pitchFamily="2" charset="-122"/>
            </a:endParaRPr>
          </a:p>
          <a:p>
            <a:r>
              <a:rPr lang="en-US" altLang="zh-CN" sz="2400">
                <a:latin typeface="黑体" pitchFamily="2" charset="-122"/>
                <a:ea typeface="黑体" pitchFamily="2" charset="-122"/>
              </a:rPr>
              <a:t>K = 2</a:t>
            </a:r>
            <a:endParaRPr lang="zh-CN" altLang="en-US" sz="2400">
              <a:latin typeface="黑体" pitchFamily="2" charset="-122"/>
              <a:ea typeface="黑体" pitchFamily="2" charset="-122"/>
            </a:endParaRPr>
          </a:p>
        </p:txBody>
      </p:sp>
      <p:sp>
        <p:nvSpPr>
          <p:cNvPr id="14" name="TextBox 13"/>
          <p:cNvSpPr txBox="1">
            <a:spLocks noChangeArrowheads="1"/>
          </p:cNvSpPr>
          <p:nvPr/>
        </p:nvSpPr>
        <p:spPr bwMode="auto">
          <a:xfrm>
            <a:off x="642938" y="3500438"/>
            <a:ext cx="2592387" cy="461962"/>
          </a:xfrm>
          <a:prstGeom prst="rect">
            <a:avLst/>
          </a:prstGeom>
          <a:noFill/>
          <a:ln w="9525">
            <a:noFill/>
            <a:miter lim="800000"/>
            <a:headEnd/>
            <a:tailEnd/>
          </a:ln>
        </p:spPr>
        <p:txBody>
          <a:bodyPr>
            <a:spAutoFit/>
          </a:bodyPr>
          <a:lstStyle/>
          <a:p>
            <a:r>
              <a:rPr lang="zh-CN" altLang="en-US" sz="2400">
                <a:latin typeface="黑体" pitchFamily="2" charset="-122"/>
                <a:ea typeface="黑体" pitchFamily="2" charset="-122"/>
              </a:rPr>
              <a:t>选择初始中心</a:t>
            </a:r>
          </a:p>
        </p:txBody>
      </p:sp>
      <p:sp>
        <p:nvSpPr>
          <p:cNvPr id="15" name="椭圆 14"/>
          <p:cNvSpPr>
            <a:spLocks noChangeAspect="1"/>
          </p:cNvSpPr>
          <p:nvPr/>
        </p:nvSpPr>
        <p:spPr>
          <a:xfrm flipV="1">
            <a:off x="4284663" y="3429000"/>
            <a:ext cx="142875" cy="14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椭圆 15"/>
          <p:cNvSpPr>
            <a:spLocks noChangeAspect="1"/>
          </p:cNvSpPr>
          <p:nvPr/>
        </p:nvSpPr>
        <p:spPr>
          <a:xfrm flipV="1">
            <a:off x="5219700" y="3429000"/>
            <a:ext cx="144463" cy="14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椭圆 16"/>
          <p:cNvSpPr>
            <a:spLocks noChangeAspect="1"/>
          </p:cNvSpPr>
          <p:nvPr/>
        </p:nvSpPr>
        <p:spPr>
          <a:xfrm flipV="1">
            <a:off x="4716463" y="3933825"/>
            <a:ext cx="142875" cy="1428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椭圆 17"/>
          <p:cNvSpPr>
            <a:spLocks noChangeAspect="1"/>
          </p:cNvSpPr>
          <p:nvPr/>
        </p:nvSpPr>
        <p:spPr>
          <a:xfrm flipV="1">
            <a:off x="7451725" y="3933825"/>
            <a:ext cx="144463"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椭圆 18"/>
          <p:cNvSpPr>
            <a:spLocks noChangeAspect="1"/>
          </p:cNvSpPr>
          <p:nvPr/>
        </p:nvSpPr>
        <p:spPr>
          <a:xfrm flipV="1">
            <a:off x="8388350" y="3933825"/>
            <a:ext cx="144463"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椭圆 19"/>
          <p:cNvSpPr>
            <a:spLocks noChangeAspect="1"/>
          </p:cNvSpPr>
          <p:nvPr/>
        </p:nvSpPr>
        <p:spPr>
          <a:xfrm flipV="1">
            <a:off x="7885113" y="3357563"/>
            <a:ext cx="142875" cy="1428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TextBox 20"/>
          <p:cNvSpPr txBox="1">
            <a:spLocks noChangeArrowheads="1"/>
          </p:cNvSpPr>
          <p:nvPr/>
        </p:nvSpPr>
        <p:spPr bwMode="auto">
          <a:xfrm>
            <a:off x="250825" y="2636838"/>
            <a:ext cx="8713788" cy="523875"/>
          </a:xfrm>
          <a:prstGeom prst="rect">
            <a:avLst/>
          </a:prstGeom>
          <a:noFill/>
          <a:ln w="9525">
            <a:noFill/>
            <a:miter lim="800000"/>
            <a:headEnd/>
            <a:tailEnd/>
          </a:ln>
        </p:spPr>
        <p:txBody>
          <a:bodyPr>
            <a:spAutoFit/>
          </a:bodyPr>
          <a:lstStyle/>
          <a:p>
            <a:r>
              <a:rPr lang="en-US" altLang="zh-CN" sz="2800">
                <a:latin typeface="Perpetua" pitchFamily="18" charset="0"/>
              </a:rPr>
              <a:t>-----------------------------------------------</a:t>
            </a:r>
            <a:endParaRPr lang="zh-CN" altLang="en-US" sz="2800">
              <a:latin typeface="Perpetua" pitchFamily="18" charset="0"/>
            </a:endParaRPr>
          </a:p>
        </p:txBody>
      </p:sp>
      <p:sp>
        <p:nvSpPr>
          <p:cNvPr id="22" name="TextBox 21"/>
          <p:cNvSpPr txBox="1">
            <a:spLocks noChangeArrowheads="1"/>
          </p:cNvSpPr>
          <p:nvPr/>
        </p:nvSpPr>
        <p:spPr bwMode="auto">
          <a:xfrm>
            <a:off x="250825" y="4508500"/>
            <a:ext cx="8713788" cy="523875"/>
          </a:xfrm>
          <a:prstGeom prst="rect">
            <a:avLst/>
          </a:prstGeom>
          <a:noFill/>
          <a:ln w="9525">
            <a:noFill/>
            <a:miter lim="800000"/>
            <a:headEnd/>
            <a:tailEnd/>
          </a:ln>
        </p:spPr>
        <p:txBody>
          <a:bodyPr>
            <a:spAutoFit/>
          </a:bodyPr>
          <a:lstStyle/>
          <a:p>
            <a:r>
              <a:rPr lang="en-US" altLang="zh-CN" sz="2800">
                <a:latin typeface="Perpetua" pitchFamily="18" charset="0"/>
              </a:rPr>
              <a:t>-----------------------------------------------</a:t>
            </a:r>
            <a:endParaRPr lang="zh-CN" altLang="en-US" sz="2800">
              <a:latin typeface="Perpetua" pitchFamily="18" charset="0"/>
            </a:endParaRPr>
          </a:p>
        </p:txBody>
      </p:sp>
      <p:sp>
        <p:nvSpPr>
          <p:cNvPr id="23" name="TextBox 22"/>
          <p:cNvSpPr txBox="1">
            <a:spLocks noChangeArrowheads="1"/>
          </p:cNvSpPr>
          <p:nvPr/>
        </p:nvSpPr>
        <p:spPr bwMode="auto">
          <a:xfrm>
            <a:off x="685800" y="5500688"/>
            <a:ext cx="3529013" cy="461962"/>
          </a:xfrm>
          <a:prstGeom prst="rect">
            <a:avLst/>
          </a:prstGeom>
          <a:noFill/>
          <a:ln w="9525">
            <a:noFill/>
            <a:miter lim="800000"/>
            <a:headEnd/>
            <a:tailEnd/>
          </a:ln>
        </p:spPr>
        <p:txBody>
          <a:bodyPr>
            <a:spAutoFit/>
          </a:bodyPr>
          <a:lstStyle/>
          <a:p>
            <a:r>
              <a:rPr lang="zh-CN" altLang="en-US" sz="2400">
                <a:latin typeface="黑体" pitchFamily="2" charset="-122"/>
                <a:ea typeface="黑体" pitchFamily="2" charset="-122"/>
              </a:rPr>
              <a:t>第</a:t>
            </a:r>
            <a:r>
              <a:rPr lang="en-US" altLang="zh-CN" sz="2400">
                <a:latin typeface="黑体" pitchFamily="2" charset="-122"/>
                <a:ea typeface="黑体" pitchFamily="2" charset="-122"/>
              </a:rPr>
              <a:t>1</a:t>
            </a:r>
            <a:r>
              <a:rPr lang="zh-CN" altLang="en-US" sz="2400">
                <a:latin typeface="黑体" pitchFamily="2" charset="-122"/>
                <a:ea typeface="黑体" pitchFamily="2" charset="-122"/>
              </a:rPr>
              <a:t>次聚类：计算距离</a:t>
            </a:r>
          </a:p>
        </p:txBody>
      </p:sp>
      <p:sp>
        <p:nvSpPr>
          <p:cNvPr id="24" name="椭圆 23"/>
          <p:cNvSpPr>
            <a:spLocks noChangeAspect="1"/>
          </p:cNvSpPr>
          <p:nvPr/>
        </p:nvSpPr>
        <p:spPr>
          <a:xfrm flipV="1">
            <a:off x="4427538" y="5589588"/>
            <a:ext cx="144462"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椭圆 24"/>
          <p:cNvSpPr>
            <a:spLocks noChangeAspect="1"/>
          </p:cNvSpPr>
          <p:nvPr/>
        </p:nvSpPr>
        <p:spPr>
          <a:xfrm flipV="1">
            <a:off x="5305425" y="5554663"/>
            <a:ext cx="142875" cy="144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6" name="椭圆 25"/>
          <p:cNvSpPr>
            <a:spLocks noChangeAspect="1"/>
          </p:cNvSpPr>
          <p:nvPr/>
        </p:nvSpPr>
        <p:spPr>
          <a:xfrm flipV="1">
            <a:off x="4859338" y="6092825"/>
            <a:ext cx="144462" cy="14446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椭圆 26"/>
          <p:cNvSpPr>
            <a:spLocks noChangeAspect="1"/>
          </p:cNvSpPr>
          <p:nvPr/>
        </p:nvSpPr>
        <p:spPr>
          <a:xfrm flipV="1">
            <a:off x="7608888" y="6080125"/>
            <a:ext cx="144462" cy="14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 name="椭圆 27"/>
          <p:cNvSpPr>
            <a:spLocks noChangeAspect="1"/>
          </p:cNvSpPr>
          <p:nvPr/>
        </p:nvSpPr>
        <p:spPr>
          <a:xfrm flipV="1">
            <a:off x="8459788" y="6165850"/>
            <a:ext cx="144462"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椭圆 28"/>
          <p:cNvSpPr>
            <a:spLocks noChangeAspect="1"/>
          </p:cNvSpPr>
          <p:nvPr/>
        </p:nvSpPr>
        <p:spPr>
          <a:xfrm flipV="1">
            <a:off x="8027988" y="5516563"/>
            <a:ext cx="144462" cy="1444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1" name="直接箭头连接符 30"/>
          <p:cNvCxnSpPr/>
          <p:nvPr/>
        </p:nvCxnSpPr>
        <p:spPr>
          <a:xfrm rot="16200000" flipH="1">
            <a:off x="4546600" y="5734050"/>
            <a:ext cx="381000" cy="381000"/>
          </a:xfrm>
          <a:prstGeom prst="straightConnector1">
            <a:avLst/>
          </a:prstGeom>
          <a:ln w="19050">
            <a:solidFill>
              <a:schemeClr val="tx2">
                <a:lumMod val="50000"/>
                <a:lumOff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rot="5400000">
            <a:off x="4946650" y="5768975"/>
            <a:ext cx="454025" cy="339725"/>
          </a:xfrm>
          <a:prstGeom prst="straightConnector1">
            <a:avLst/>
          </a:prstGeom>
          <a:ln w="19050">
            <a:solidFill>
              <a:schemeClr val="tx2">
                <a:lumMod val="50000"/>
                <a:lumOff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29" idx="1"/>
          </p:cNvCxnSpPr>
          <p:nvPr/>
        </p:nvCxnSpPr>
        <p:spPr>
          <a:xfrm rot="5400000" flipH="1" flipV="1">
            <a:off x="7669213" y="5711825"/>
            <a:ext cx="452437" cy="309563"/>
          </a:xfrm>
          <a:prstGeom prst="straightConnector1">
            <a:avLst/>
          </a:prstGeom>
          <a:ln w="19050">
            <a:solidFill>
              <a:schemeClr val="tx2">
                <a:lumMod val="50000"/>
                <a:lumOff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rot="16200000" flipV="1">
            <a:off x="8096250" y="5737225"/>
            <a:ext cx="512763" cy="360363"/>
          </a:xfrm>
          <a:prstGeom prst="straightConnector1">
            <a:avLst/>
          </a:prstGeom>
          <a:ln w="19050">
            <a:solidFill>
              <a:schemeClr val="tx2">
                <a:lumMod val="50000"/>
                <a:lumOff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TextBox 41"/>
          <p:cNvSpPr txBox="1">
            <a:spLocks noChangeArrowheads="1"/>
          </p:cNvSpPr>
          <p:nvPr/>
        </p:nvSpPr>
        <p:spPr bwMode="auto">
          <a:xfrm>
            <a:off x="4719638" y="5824538"/>
            <a:ext cx="411162" cy="646112"/>
          </a:xfrm>
          <a:prstGeom prst="rect">
            <a:avLst/>
          </a:prstGeom>
          <a:noFill/>
          <a:ln w="9525">
            <a:noFill/>
            <a:miter lim="800000"/>
            <a:headEnd/>
            <a:tailEnd/>
          </a:ln>
        </p:spPr>
        <p:txBody>
          <a:bodyPr>
            <a:spAutoFit/>
          </a:bodyPr>
          <a:lstStyle/>
          <a:p>
            <a:r>
              <a:rPr lang="en-US" altLang="zh-CN" sz="3600" b="1">
                <a:latin typeface="Perpetua" pitchFamily="18" charset="0"/>
              </a:rPr>
              <a:t>+</a:t>
            </a:r>
            <a:endParaRPr lang="zh-CN" altLang="en-US" sz="2800" b="1">
              <a:latin typeface="Perpetua" pitchFamily="18" charset="0"/>
            </a:endParaRPr>
          </a:p>
        </p:txBody>
      </p:sp>
      <p:sp>
        <p:nvSpPr>
          <p:cNvPr id="44" name="TextBox 43"/>
          <p:cNvSpPr txBox="1">
            <a:spLocks noChangeArrowheads="1"/>
          </p:cNvSpPr>
          <p:nvPr/>
        </p:nvSpPr>
        <p:spPr bwMode="auto">
          <a:xfrm>
            <a:off x="7897813" y="5237163"/>
            <a:ext cx="409575" cy="646112"/>
          </a:xfrm>
          <a:prstGeom prst="rect">
            <a:avLst/>
          </a:prstGeom>
          <a:noFill/>
          <a:ln w="9525">
            <a:noFill/>
            <a:miter lim="800000"/>
            <a:headEnd/>
            <a:tailEnd/>
          </a:ln>
        </p:spPr>
        <p:txBody>
          <a:bodyPr>
            <a:spAutoFit/>
          </a:bodyPr>
          <a:lstStyle/>
          <a:p>
            <a:r>
              <a:rPr lang="en-US" altLang="zh-CN" sz="3600" b="1">
                <a:latin typeface="Perpetua" pitchFamily="18" charset="0"/>
              </a:rPr>
              <a:t>+</a:t>
            </a:r>
            <a:endParaRPr lang="zh-CN" altLang="en-US" sz="2800" b="1">
              <a:latin typeface="Perpetua" pitchFamily="18" charset="0"/>
            </a:endParaRPr>
          </a:p>
        </p:txBody>
      </p:sp>
      <p:sp>
        <p:nvSpPr>
          <p:cNvPr id="33" name="Title 1"/>
          <p:cNvSpPr>
            <a:spLocks noGrp="1"/>
          </p:cNvSpPr>
          <p:nvPr>
            <p:ph type="title"/>
          </p:nvPr>
        </p:nvSpPr>
        <p:spPr>
          <a:xfrm>
            <a:off x="428596" y="357166"/>
            <a:ext cx="8449718" cy="428628"/>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聚类算法介绍</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
        <p:nvSpPr>
          <p:cNvPr id="21536" name="TextBox 35"/>
          <p:cNvSpPr txBox="1">
            <a:spLocks noChangeArrowheads="1"/>
          </p:cNvSpPr>
          <p:nvPr/>
        </p:nvSpPr>
        <p:spPr bwMode="auto">
          <a:xfrm>
            <a:off x="357188" y="857250"/>
            <a:ext cx="6572250" cy="523875"/>
          </a:xfrm>
          <a:prstGeom prst="rect">
            <a:avLst/>
          </a:prstGeom>
          <a:noFill/>
          <a:ln w="9525">
            <a:noFill/>
            <a:miter lim="800000"/>
            <a:headEnd/>
            <a:tailEnd/>
          </a:ln>
        </p:spPr>
        <p:txBody>
          <a:bodyPr>
            <a:spAutoFit/>
          </a:bodyPr>
          <a:lstStyle/>
          <a:p>
            <a:pPr marL="273050" indent="-273050">
              <a:spcBef>
                <a:spcPts val="575"/>
              </a:spcBef>
              <a:buClr>
                <a:schemeClr val="accent1"/>
              </a:buClr>
              <a:buSzPct val="85000"/>
            </a:pPr>
            <a:r>
              <a:rPr lang="zh-CN" altLang="en-US" sz="2800">
                <a:solidFill>
                  <a:srgbClr val="00B050"/>
                </a:solidFill>
                <a:latin typeface="Arial Narrow" pitchFamily="34" charset="0"/>
                <a:ea typeface="黑体" pitchFamily="2" charset="-122"/>
              </a:rPr>
              <a:t>过程示例</a:t>
            </a:r>
          </a:p>
        </p:txBody>
      </p:sp>
    </p:spTree>
    <p:extLst>
      <p:ext uri="{BB962C8B-B14F-4D97-AF65-F5344CB8AC3E}">
        <p14:creationId xmlns:p14="http://schemas.microsoft.com/office/powerpoint/2010/main" val="273548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p:bldP spid="14" grpId="0"/>
      <p:bldP spid="15" grpId="0" animBg="1"/>
      <p:bldP spid="16" grpId="0" animBg="1"/>
      <p:bldP spid="17" grpId="0" animBg="1"/>
      <p:bldP spid="18" grpId="0" animBg="1"/>
      <p:bldP spid="19" grpId="0" animBg="1"/>
      <p:bldP spid="20" grpId="0" animBg="1"/>
      <p:bldP spid="21" grpId="0"/>
      <p:bldP spid="22" grpId="0"/>
      <p:bldP spid="23" grpId="0"/>
      <p:bldP spid="24" grpId="0" animBg="1"/>
      <p:bldP spid="25" grpId="0" animBg="1"/>
      <p:bldP spid="26" grpId="0" animBg="1"/>
      <p:bldP spid="27" grpId="0" animBg="1"/>
      <p:bldP spid="28" grpId="0" animBg="1"/>
      <p:bldP spid="29" grpId="0" animBg="1"/>
      <p:bldP spid="42" grpId="0"/>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fld id="{A431E8E2-83AB-478E-9CB0-F52D8A6108DA}" type="slidenum">
              <a:rPr lang="en-US" altLang="zh-CN" sz="1400" smtClean="0">
                <a:ea typeface="宋体" charset="-122"/>
              </a:rPr>
              <a:pPr eaLnBrk="1" hangingPunct="1">
                <a:lnSpc>
                  <a:spcPct val="100000"/>
                </a:lnSpc>
                <a:spcBef>
                  <a:spcPct val="0"/>
                </a:spcBef>
                <a:buClrTx/>
                <a:buSzTx/>
                <a:buFontTx/>
                <a:buNone/>
              </a:pPr>
              <a:t>7</a:t>
            </a:fld>
            <a:endParaRPr lang="en-US" altLang="zh-CN" sz="1400">
              <a:ea typeface="宋体" charset="-122"/>
            </a:endParaRPr>
          </a:p>
        </p:txBody>
      </p:sp>
      <p:sp>
        <p:nvSpPr>
          <p:cNvPr id="13315" name="Rectangle 2"/>
          <p:cNvSpPr>
            <a:spLocks noGrp="1" noChangeArrowheads="1"/>
          </p:cNvSpPr>
          <p:nvPr>
            <p:ph type="title"/>
          </p:nvPr>
        </p:nvSpPr>
        <p:spPr>
          <a:xfrm>
            <a:off x="0" y="228600"/>
            <a:ext cx="9144000" cy="914400"/>
          </a:xfrm>
          <a:noFill/>
        </p:spPr>
        <p:txBody>
          <a:bodyPr lIns="92075" tIns="46038" rIns="92075" bIns="46038" anchor="ctr"/>
          <a:lstStyle/>
          <a:p>
            <a:pPr marL="273050" indent="-273050" algn="just" eaLnBrk="1" hangingPunct="1">
              <a:spcBef>
                <a:spcPts val="575"/>
              </a:spcBef>
              <a:buClr>
                <a:schemeClr val="accent1"/>
              </a:buClr>
              <a:buSzPct val="85000"/>
            </a:pPr>
            <a:r>
              <a:rPr lang="en-US" altLang="zh-CN" sz="2800" dirty="0">
                <a:solidFill>
                  <a:srgbClr val="00B050"/>
                </a:solidFill>
                <a:latin typeface="Arial Narrow" pitchFamily="34" charset="0"/>
                <a:ea typeface="黑体" pitchFamily="2" charset="-122"/>
                <a:cs typeface="+mn-cs"/>
              </a:rPr>
              <a:t>KDD Process: A Typical View from ML and Statistics</a:t>
            </a:r>
          </a:p>
        </p:txBody>
      </p:sp>
      <p:sp>
        <p:nvSpPr>
          <p:cNvPr id="13316" name="Line 4"/>
          <p:cNvSpPr>
            <a:spLocks noChangeShapeType="1"/>
          </p:cNvSpPr>
          <p:nvPr/>
        </p:nvSpPr>
        <p:spPr bwMode="auto">
          <a:xfrm flipV="1">
            <a:off x="1533525" y="2362200"/>
            <a:ext cx="381000" cy="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7" name="Line 5"/>
          <p:cNvSpPr>
            <a:spLocks noChangeShapeType="1"/>
          </p:cNvSpPr>
          <p:nvPr/>
        </p:nvSpPr>
        <p:spPr bwMode="auto">
          <a:xfrm flipV="1">
            <a:off x="6562725" y="2362200"/>
            <a:ext cx="457200" cy="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8" name="Text Box 17"/>
          <p:cNvSpPr txBox="1">
            <a:spLocks noChangeArrowheads="1"/>
          </p:cNvSpPr>
          <p:nvPr/>
        </p:nvSpPr>
        <p:spPr bwMode="auto">
          <a:xfrm>
            <a:off x="457217" y="2149475"/>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r>
              <a:rPr lang="zh-CN" altLang="en-US" sz="1800" b="1" dirty="0">
                <a:ea typeface="宋体" charset="-122"/>
              </a:rPr>
              <a:t>输入数据</a:t>
            </a:r>
            <a:endParaRPr lang="en-US" altLang="zh-CN" sz="1600" dirty="0">
              <a:ea typeface="宋体" charset="-122"/>
            </a:endParaRPr>
          </a:p>
        </p:txBody>
      </p:sp>
      <p:sp>
        <p:nvSpPr>
          <p:cNvPr id="13319" name="Rectangle 21"/>
          <p:cNvSpPr>
            <a:spLocks noChangeArrowheads="1"/>
          </p:cNvSpPr>
          <p:nvPr/>
        </p:nvSpPr>
        <p:spPr bwMode="auto">
          <a:xfrm>
            <a:off x="1990725" y="1981200"/>
            <a:ext cx="914400" cy="1066800"/>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sp3d>
        </p:spPr>
        <p:txBody>
          <a:bodyPr wrap="none" anchor="ctr">
            <a:flatTx/>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3320" name="Rectangle 22"/>
          <p:cNvSpPr>
            <a:spLocks noChangeArrowheads="1"/>
          </p:cNvSpPr>
          <p:nvPr/>
        </p:nvSpPr>
        <p:spPr bwMode="auto">
          <a:xfrm>
            <a:off x="3667125" y="1981200"/>
            <a:ext cx="914400" cy="1066800"/>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sp3d>
        </p:spPr>
        <p:txBody>
          <a:bodyPr wrap="none" anchor="ctr">
            <a:flatTx/>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3321" name="WordArt 29"/>
          <p:cNvSpPr>
            <a:spLocks noChangeArrowheads="1" noChangeShapeType="1" noTextEdit="1"/>
          </p:cNvSpPr>
          <p:nvPr/>
        </p:nvSpPr>
        <p:spPr bwMode="auto">
          <a:xfrm rot="823813">
            <a:off x="7096125" y="1676400"/>
            <a:ext cx="1743075" cy="1295400"/>
          </a:xfrm>
          <a:prstGeom prst="rect">
            <a:avLst/>
          </a:prstGeom>
        </p:spPr>
        <p:txBody>
          <a:bodyPr wrap="none" fromWordArt="1">
            <a:prstTxWarp prst="textCascadeUp">
              <a:avLst>
                <a:gd name="adj" fmla="val 44444"/>
              </a:avLst>
            </a:prstTxWarp>
            <a:scene3d>
              <a:camera prst="legacyPerspectiveFront">
                <a:rot lat="20519984" lon="1080000" rev="0"/>
              </a:camera>
              <a:lightRig rig="legacyHarsh2" dir="b"/>
            </a:scene3d>
            <a:sp3d extrusionH="430200" prstMaterial="legacyMatte">
              <a:extrusionClr>
                <a:srgbClr val="FF6600"/>
              </a:extrusionClr>
            </a:sp3d>
          </a:bodyPr>
          <a:lstStyle/>
          <a:p>
            <a:pPr algn="ctr"/>
            <a:r>
              <a:rPr lang="en-US" altLang="zh-CN" kern="10">
                <a:ln w="9525">
                  <a:round/>
                  <a:headEnd/>
                  <a:tailEnd/>
                </a:ln>
                <a:gradFill rotWithShape="1">
                  <a:gsLst>
                    <a:gs pos="0">
                      <a:srgbClr val="FFE701"/>
                    </a:gs>
                    <a:gs pos="100000">
                      <a:srgbClr val="FE3E02"/>
                    </a:gs>
                  </a:gsLst>
                  <a:lin ang="4560000" scaled="1"/>
                </a:gradFill>
                <a:latin typeface="Impact"/>
              </a:rPr>
              <a:t>Pattern</a:t>
            </a:r>
          </a:p>
          <a:p>
            <a:pPr algn="ctr"/>
            <a:r>
              <a:rPr lang="en-US" altLang="zh-CN" kern="10">
                <a:ln w="9525">
                  <a:round/>
                  <a:headEnd/>
                  <a:tailEnd/>
                </a:ln>
                <a:gradFill rotWithShape="1">
                  <a:gsLst>
                    <a:gs pos="0">
                      <a:srgbClr val="FFE701"/>
                    </a:gs>
                    <a:gs pos="100000">
                      <a:srgbClr val="FE3E02"/>
                    </a:gs>
                  </a:gsLst>
                  <a:lin ang="4560000" scaled="1"/>
                </a:gradFill>
                <a:latin typeface="Impact"/>
              </a:rPr>
              <a:t>Information</a:t>
            </a:r>
          </a:p>
          <a:p>
            <a:pPr algn="ctr"/>
            <a:r>
              <a:rPr lang="en-US" altLang="zh-CN" kern="10">
                <a:ln w="9525">
                  <a:round/>
                  <a:headEnd/>
                  <a:tailEnd/>
                </a:ln>
                <a:gradFill rotWithShape="1">
                  <a:gsLst>
                    <a:gs pos="0">
                      <a:srgbClr val="FFE701"/>
                    </a:gs>
                    <a:gs pos="100000">
                      <a:srgbClr val="FE3E02"/>
                    </a:gs>
                  </a:gsLst>
                  <a:lin ang="4560000" scaled="1"/>
                </a:gradFill>
                <a:latin typeface="Impact"/>
              </a:rPr>
              <a:t>Knowledge</a:t>
            </a:r>
            <a:endParaRPr lang="zh-CN" altLang="en-US" kern="10">
              <a:ln w="9525">
                <a:round/>
                <a:headEnd/>
                <a:tailEnd/>
              </a:ln>
              <a:gradFill rotWithShape="1">
                <a:gsLst>
                  <a:gs pos="0">
                    <a:srgbClr val="FFE701"/>
                  </a:gs>
                  <a:gs pos="100000">
                    <a:srgbClr val="FE3E02"/>
                  </a:gs>
                </a:gsLst>
                <a:lin ang="4560000" scaled="1"/>
              </a:gradFill>
              <a:latin typeface="Impact"/>
            </a:endParaRPr>
          </a:p>
        </p:txBody>
      </p:sp>
      <p:sp>
        <p:nvSpPr>
          <p:cNvPr id="13322" name="Text Box 32"/>
          <p:cNvSpPr txBox="1">
            <a:spLocks noChangeArrowheads="1"/>
          </p:cNvSpPr>
          <p:nvPr/>
        </p:nvSpPr>
        <p:spPr bwMode="auto">
          <a:xfrm>
            <a:off x="3514725" y="2134086"/>
            <a:ext cx="1295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lnSpc>
                <a:spcPct val="100000"/>
              </a:lnSpc>
              <a:spcBef>
                <a:spcPct val="0"/>
              </a:spcBef>
              <a:buClrTx/>
              <a:buSzTx/>
              <a:buFontTx/>
              <a:buNone/>
            </a:pPr>
            <a:r>
              <a:rPr lang="zh-CN" altLang="en-US" sz="2000" b="1" dirty="0">
                <a:solidFill>
                  <a:schemeClr val="hlink"/>
                </a:solidFill>
                <a:ea typeface="宋体" charset="-122"/>
              </a:rPr>
              <a:t>数据挖掘</a:t>
            </a:r>
            <a:endParaRPr lang="en-US" altLang="zh-CN" sz="2000" b="1" dirty="0">
              <a:solidFill>
                <a:schemeClr val="hlink"/>
              </a:solidFill>
              <a:ea typeface="宋体" charset="-122"/>
            </a:endParaRPr>
          </a:p>
        </p:txBody>
      </p:sp>
      <p:sp>
        <p:nvSpPr>
          <p:cNvPr id="13323" name="Text Box 44"/>
          <p:cNvSpPr txBox="1">
            <a:spLocks noChangeArrowheads="1"/>
          </p:cNvSpPr>
          <p:nvPr/>
        </p:nvSpPr>
        <p:spPr bwMode="auto">
          <a:xfrm>
            <a:off x="1725365" y="2190484"/>
            <a:ext cx="1447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lnSpc>
                <a:spcPct val="100000"/>
              </a:lnSpc>
              <a:spcBef>
                <a:spcPct val="50000"/>
              </a:spcBef>
              <a:buClrTx/>
              <a:buSzTx/>
              <a:buFontTx/>
              <a:buNone/>
            </a:pPr>
            <a:r>
              <a:rPr lang="zh-CN" altLang="en-US" sz="1400" b="1" dirty="0">
                <a:ea typeface="宋体" charset="-122"/>
              </a:rPr>
              <a:t>数据预处理</a:t>
            </a:r>
            <a:endParaRPr lang="en-US" altLang="zh-CN" sz="1400" b="1" dirty="0">
              <a:ea typeface="宋体" charset="-122"/>
            </a:endParaRPr>
          </a:p>
        </p:txBody>
      </p:sp>
      <p:sp>
        <p:nvSpPr>
          <p:cNvPr id="13324" name="Line 45"/>
          <p:cNvSpPr>
            <a:spLocks noChangeShapeType="1"/>
          </p:cNvSpPr>
          <p:nvPr/>
        </p:nvSpPr>
        <p:spPr bwMode="auto">
          <a:xfrm flipV="1">
            <a:off x="3133725" y="2362200"/>
            <a:ext cx="381000" cy="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25" name="Line 46"/>
          <p:cNvSpPr>
            <a:spLocks noChangeShapeType="1"/>
          </p:cNvSpPr>
          <p:nvPr/>
        </p:nvSpPr>
        <p:spPr bwMode="auto">
          <a:xfrm flipV="1">
            <a:off x="4886325" y="2362200"/>
            <a:ext cx="381000" cy="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26" name="Rectangle 47"/>
          <p:cNvSpPr>
            <a:spLocks noChangeArrowheads="1"/>
          </p:cNvSpPr>
          <p:nvPr/>
        </p:nvSpPr>
        <p:spPr bwMode="auto">
          <a:xfrm>
            <a:off x="5419725" y="1981200"/>
            <a:ext cx="990600" cy="1066800"/>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sp3d>
        </p:spPr>
        <p:txBody>
          <a:bodyPr wrap="none" anchor="ctr">
            <a:flatTx/>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3327" name="Text Box 48"/>
          <p:cNvSpPr txBox="1">
            <a:spLocks noChangeArrowheads="1"/>
          </p:cNvSpPr>
          <p:nvPr/>
        </p:nvSpPr>
        <p:spPr bwMode="auto">
          <a:xfrm>
            <a:off x="5343525" y="2187001"/>
            <a:ext cx="1295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lnSpc>
                <a:spcPct val="100000"/>
              </a:lnSpc>
              <a:spcBef>
                <a:spcPct val="0"/>
              </a:spcBef>
              <a:buClrTx/>
              <a:buSzTx/>
              <a:buFontTx/>
              <a:buNone/>
            </a:pPr>
            <a:r>
              <a:rPr lang="zh-CN" altLang="en-US" sz="1600" b="1" dirty="0">
                <a:ea typeface="宋体" charset="-122"/>
              </a:rPr>
              <a:t>后处理</a:t>
            </a:r>
            <a:endParaRPr lang="en-US" altLang="zh-CN" sz="1600" b="1" dirty="0">
              <a:ea typeface="宋体" charset="-122"/>
            </a:endParaRPr>
          </a:p>
        </p:txBody>
      </p:sp>
      <p:sp>
        <p:nvSpPr>
          <p:cNvPr id="13328" name="Rectangle 49"/>
          <p:cNvSpPr>
            <a:spLocks noGrp="1" noChangeArrowheads="1"/>
          </p:cNvSpPr>
          <p:nvPr>
            <p:ph type="body" idx="1"/>
          </p:nvPr>
        </p:nvSpPr>
        <p:spPr>
          <a:xfrm>
            <a:off x="381000" y="5791200"/>
            <a:ext cx="8153400" cy="457200"/>
          </a:xfrm>
          <a:noFill/>
        </p:spPr>
        <p:txBody>
          <a:bodyPr lIns="92075" tIns="46038" rIns="92075" bIns="46038"/>
          <a:lstStyle/>
          <a:p>
            <a:pPr eaLnBrk="1" hangingPunct="1">
              <a:lnSpc>
                <a:spcPct val="130000"/>
              </a:lnSpc>
            </a:pPr>
            <a:r>
              <a:rPr lang="en-US" altLang="zh-CN" sz="1800">
                <a:ea typeface="宋体" charset="-122"/>
              </a:rPr>
              <a:t>This is a view from typical machine learning and statistics communities</a:t>
            </a:r>
          </a:p>
        </p:txBody>
      </p:sp>
      <p:grpSp>
        <p:nvGrpSpPr>
          <p:cNvPr id="13329" name="Group 52"/>
          <p:cNvGrpSpPr>
            <a:grpSpLocks/>
          </p:cNvGrpSpPr>
          <p:nvPr/>
        </p:nvGrpSpPr>
        <p:grpSpPr bwMode="auto">
          <a:xfrm>
            <a:off x="542925" y="3886200"/>
            <a:ext cx="2362200" cy="1143000"/>
            <a:chOff x="288" y="2880"/>
            <a:chExt cx="1488" cy="720"/>
          </a:xfrm>
        </p:grpSpPr>
        <p:sp>
          <p:nvSpPr>
            <p:cNvPr id="13338" name="Rectangle 50"/>
            <p:cNvSpPr>
              <a:spLocks noChangeArrowheads="1"/>
            </p:cNvSpPr>
            <p:nvPr/>
          </p:nvSpPr>
          <p:spPr bwMode="auto">
            <a:xfrm>
              <a:off x="288" y="2880"/>
              <a:ext cx="1344" cy="7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3339" name="Text Box 51"/>
            <p:cNvSpPr txBox="1">
              <a:spLocks noChangeArrowheads="1"/>
            </p:cNvSpPr>
            <p:nvPr/>
          </p:nvSpPr>
          <p:spPr bwMode="auto">
            <a:xfrm>
              <a:off x="288" y="2943"/>
              <a:ext cx="1488" cy="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60000"/>
                </a:lnSpc>
                <a:spcBef>
                  <a:spcPct val="50000"/>
                </a:spcBef>
                <a:buClrTx/>
                <a:buSzTx/>
                <a:buFontTx/>
                <a:buNone/>
              </a:pPr>
              <a:r>
                <a:rPr lang="en-US" altLang="zh-CN" sz="1600">
                  <a:ea typeface="宋体" charset="-122"/>
                </a:rPr>
                <a:t>Data integration</a:t>
              </a:r>
            </a:p>
            <a:p>
              <a:pPr eaLnBrk="1" hangingPunct="1">
                <a:lnSpc>
                  <a:spcPct val="60000"/>
                </a:lnSpc>
                <a:spcBef>
                  <a:spcPct val="50000"/>
                </a:spcBef>
                <a:buClrTx/>
                <a:buSzTx/>
                <a:buFontTx/>
                <a:buNone/>
              </a:pPr>
              <a:r>
                <a:rPr lang="en-US" altLang="zh-CN" sz="1600">
                  <a:ea typeface="宋体" charset="-122"/>
                </a:rPr>
                <a:t>Normalization</a:t>
              </a:r>
            </a:p>
            <a:p>
              <a:pPr eaLnBrk="1" hangingPunct="1">
                <a:lnSpc>
                  <a:spcPct val="60000"/>
                </a:lnSpc>
                <a:spcBef>
                  <a:spcPct val="50000"/>
                </a:spcBef>
                <a:buClrTx/>
                <a:buSzTx/>
                <a:buFontTx/>
                <a:buNone/>
              </a:pPr>
              <a:r>
                <a:rPr lang="en-US" altLang="zh-CN" sz="1600">
                  <a:ea typeface="宋体" charset="-122"/>
                </a:rPr>
                <a:t>Feature selection</a:t>
              </a:r>
            </a:p>
            <a:p>
              <a:pPr eaLnBrk="1" hangingPunct="1">
                <a:lnSpc>
                  <a:spcPct val="60000"/>
                </a:lnSpc>
                <a:spcBef>
                  <a:spcPct val="50000"/>
                </a:spcBef>
                <a:buClrTx/>
                <a:buSzTx/>
                <a:buFontTx/>
                <a:buNone/>
              </a:pPr>
              <a:r>
                <a:rPr lang="en-US" altLang="zh-CN" sz="1600">
                  <a:ea typeface="宋体" charset="-122"/>
                </a:rPr>
                <a:t>Dimension reduction</a:t>
              </a:r>
            </a:p>
          </p:txBody>
        </p:sp>
      </p:grpSp>
      <p:sp>
        <p:nvSpPr>
          <p:cNvPr id="13330" name="Rectangle 54"/>
          <p:cNvSpPr>
            <a:spLocks noChangeArrowheads="1"/>
          </p:cNvSpPr>
          <p:nvPr/>
        </p:nvSpPr>
        <p:spPr bwMode="auto">
          <a:xfrm>
            <a:off x="3057525" y="3886200"/>
            <a:ext cx="23622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3331" name="Text Box 55"/>
          <p:cNvSpPr txBox="1">
            <a:spLocks noChangeArrowheads="1"/>
          </p:cNvSpPr>
          <p:nvPr/>
        </p:nvSpPr>
        <p:spPr bwMode="auto">
          <a:xfrm>
            <a:off x="3057525" y="3962400"/>
            <a:ext cx="2438400"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50000"/>
              </a:lnSpc>
              <a:spcBef>
                <a:spcPct val="50000"/>
              </a:spcBef>
              <a:buClrTx/>
              <a:buSzTx/>
              <a:buFontTx/>
              <a:buNone/>
            </a:pPr>
            <a:r>
              <a:rPr lang="en-US" altLang="zh-CN" sz="1600">
                <a:ea typeface="宋体" charset="-122"/>
              </a:rPr>
              <a:t>Pattern discovery</a:t>
            </a:r>
          </a:p>
          <a:p>
            <a:pPr eaLnBrk="1" hangingPunct="1">
              <a:lnSpc>
                <a:spcPct val="50000"/>
              </a:lnSpc>
              <a:spcBef>
                <a:spcPct val="50000"/>
              </a:spcBef>
              <a:buClrTx/>
              <a:buSzTx/>
              <a:buFontTx/>
              <a:buNone/>
            </a:pPr>
            <a:r>
              <a:rPr lang="en-US" altLang="zh-CN" sz="1600">
                <a:ea typeface="宋体" charset="-122"/>
              </a:rPr>
              <a:t>Association &amp; correlation</a:t>
            </a:r>
          </a:p>
          <a:p>
            <a:pPr eaLnBrk="1" hangingPunct="1">
              <a:lnSpc>
                <a:spcPct val="50000"/>
              </a:lnSpc>
              <a:spcBef>
                <a:spcPct val="50000"/>
              </a:spcBef>
              <a:buClrTx/>
              <a:buSzTx/>
              <a:buFontTx/>
              <a:buNone/>
            </a:pPr>
            <a:r>
              <a:rPr lang="en-US" altLang="zh-CN" sz="1600">
                <a:ea typeface="宋体" charset="-122"/>
              </a:rPr>
              <a:t>Classification</a:t>
            </a:r>
          </a:p>
          <a:p>
            <a:pPr eaLnBrk="1" hangingPunct="1">
              <a:lnSpc>
                <a:spcPct val="50000"/>
              </a:lnSpc>
              <a:spcBef>
                <a:spcPct val="50000"/>
              </a:spcBef>
              <a:buClrTx/>
              <a:buSzTx/>
              <a:buFontTx/>
              <a:buNone/>
            </a:pPr>
            <a:r>
              <a:rPr lang="en-US" altLang="zh-CN" sz="1600">
                <a:ea typeface="宋体" charset="-122"/>
              </a:rPr>
              <a:t>Clustering</a:t>
            </a:r>
          </a:p>
          <a:p>
            <a:pPr eaLnBrk="1" hangingPunct="1">
              <a:lnSpc>
                <a:spcPct val="50000"/>
              </a:lnSpc>
              <a:spcBef>
                <a:spcPct val="50000"/>
              </a:spcBef>
              <a:buClrTx/>
              <a:buSzTx/>
              <a:buFontTx/>
              <a:buNone/>
            </a:pPr>
            <a:r>
              <a:rPr lang="en-US" altLang="zh-CN" sz="1600">
                <a:ea typeface="宋体" charset="-122"/>
              </a:rPr>
              <a:t>Outlier analysis</a:t>
            </a:r>
          </a:p>
          <a:p>
            <a:pPr eaLnBrk="1" hangingPunct="1">
              <a:lnSpc>
                <a:spcPct val="50000"/>
              </a:lnSpc>
              <a:spcBef>
                <a:spcPct val="50000"/>
              </a:spcBef>
              <a:buClrTx/>
              <a:buSzTx/>
              <a:buFontTx/>
              <a:buNone/>
            </a:pPr>
            <a:r>
              <a:rPr lang="en-US" altLang="zh-CN" sz="1600">
                <a:ea typeface="宋体" charset="-122"/>
              </a:rPr>
              <a:t>… … … …</a:t>
            </a:r>
          </a:p>
        </p:txBody>
      </p:sp>
      <p:grpSp>
        <p:nvGrpSpPr>
          <p:cNvPr id="13332" name="Group 56"/>
          <p:cNvGrpSpPr>
            <a:grpSpLocks/>
          </p:cNvGrpSpPr>
          <p:nvPr/>
        </p:nvGrpSpPr>
        <p:grpSpPr bwMode="auto">
          <a:xfrm>
            <a:off x="5876925" y="3886200"/>
            <a:ext cx="2362200" cy="1143000"/>
            <a:chOff x="288" y="2880"/>
            <a:chExt cx="1488" cy="720"/>
          </a:xfrm>
        </p:grpSpPr>
        <p:sp>
          <p:nvSpPr>
            <p:cNvPr id="13336" name="Rectangle 57"/>
            <p:cNvSpPr>
              <a:spLocks noChangeArrowheads="1"/>
            </p:cNvSpPr>
            <p:nvPr/>
          </p:nvSpPr>
          <p:spPr bwMode="auto">
            <a:xfrm>
              <a:off x="288" y="2880"/>
              <a:ext cx="1344" cy="7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3337" name="Text Box 58"/>
            <p:cNvSpPr txBox="1">
              <a:spLocks noChangeArrowheads="1"/>
            </p:cNvSpPr>
            <p:nvPr/>
          </p:nvSpPr>
          <p:spPr bwMode="auto">
            <a:xfrm>
              <a:off x="288" y="2943"/>
              <a:ext cx="1488" cy="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60000"/>
                </a:lnSpc>
                <a:spcBef>
                  <a:spcPct val="50000"/>
                </a:spcBef>
                <a:buClrTx/>
                <a:buSzTx/>
                <a:buFontTx/>
                <a:buNone/>
              </a:pPr>
              <a:r>
                <a:rPr lang="en-US" altLang="zh-CN" sz="1600">
                  <a:ea typeface="宋体" charset="-122"/>
                </a:rPr>
                <a:t>Pattern evaluation</a:t>
              </a:r>
            </a:p>
            <a:p>
              <a:pPr eaLnBrk="1" hangingPunct="1">
                <a:lnSpc>
                  <a:spcPct val="60000"/>
                </a:lnSpc>
                <a:spcBef>
                  <a:spcPct val="50000"/>
                </a:spcBef>
                <a:buClrTx/>
                <a:buSzTx/>
                <a:buFontTx/>
                <a:buNone/>
              </a:pPr>
              <a:r>
                <a:rPr lang="en-US" altLang="zh-CN" sz="1600">
                  <a:ea typeface="宋体" charset="-122"/>
                </a:rPr>
                <a:t>Pattern selection</a:t>
              </a:r>
            </a:p>
            <a:p>
              <a:pPr eaLnBrk="1" hangingPunct="1">
                <a:lnSpc>
                  <a:spcPct val="60000"/>
                </a:lnSpc>
                <a:spcBef>
                  <a:spcPct val="50000"/>
                </a:spcBef>
                <a:buClrTx/>
                <a:buSzTx/>
                <a:buFontTx/>
                <a:buNone/>
              </a:pPr>
              <a:r>
                <a:rPr lang="en-US" altLang="zh-CN" sz="1600">
                  <a:ea typeface="宋体" charset="-122"/>
                </a:rPr>
                <a:t>Pattern interpretation</a:t>
              </a:r>
            </a:p>
            <a:p>
              <a:pPr eaLnBrk="1" hangingPunct="1">
                <a:lnSpc>
                  <a:spcPct val="60000"/>
                </a:lnSpc>
                <a:spcBef>
                  <a:spcPct val="50000"/>
                </a:spcBef>
                <a:buClrTx/>
                <a:buSzTx/>
                <a:buFontTx/>
                <a:buNone/>
              </a:pPr>
              <a:r>
                <a:rPr lang="en-US" altLang="zh-CN" sz="1600">
                  <a:ea typeface="宋体" charset="-122"/>
                </a:rPr>
                <a:t>Pattern visualization</a:t>
              </a:r>
            </a:p>
          </p:txBody>
        </p:sp>
      </p:grpSp>
      <p:sp>
        <p:nvSpPr>
          <p:cNvPr id="13333" name="AutoShape 62"/>
          <p:cNvSpPr>
            <a:spLocks noChangeArrowheads="1"/>
          </p:cNvSpPr>
          <p:nvPr/>
        </p:nvSpPr>
        <p:spPr bwMode="auto">
          <a:xfrm rot="-10256010">
            <a:off x="1838325" y="2819400"/>
            <a:ext cx="304800" cy="990600"/>
          </a:xfrm>
          <a:prstGeom prst="curvedLeftArrow">
            <a:avLst>
              <a:gd name="adj1" fmla="val 65000"/>
              <a:gd name="adj2" fmla="val 130000"/>
              <a:gd name="adj3" fmla="val 33333"/>
            </a:avLst>
          </a:prstGeom>
          <a:solidFill>
            <a:schemeClr val="accent1"/>
          </a:solidFill>
          <a:ln w="9525">
            <a:solidFill>
              <a:schemeClr val="tx1"/>
            </a:solidFill>
            <a:miter lim="800000"/>
            <a:headEnd/>
            <a:tailEnd/>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3334" name="AutoShape 63"/>
          <p:cNvSpPr>
            <a:spLocks noChangeArrowheads="1"/>
          </p:cNvSpPr>
          <p:nvPr/>
        </p:nvSpPr>
        <p:spPr bwMode="auto">
          <a:xfrm rot="-10256010">
            <a:off x="3667125" y="2819400"/>
            <a:ext cx="304800" cy="990600"/>
          </a:xfrm>
          <a:prstGeom prst="curvedLeftArrow">
            <a:avLst>
              <a:gd name="adj1" fmla="val 65000"/>
              <a:gd name="adj2" fmla="val 130000"/>
              <a:gd name="adj3" fmla="val 33333"/>
            </a:avLst>
          </a:prstGeom>
          <a:solidFill>
            <a:schemeClr val="accent1"/>
          </a:solidFill>
          <a:ln w="9525">
            <a:solidFill>
              <a:schemeClr val="tx1"/>
            </a:solidFill>
            <a:miter lim="800000"/>
            <a:headEnd/>
            <a:tailEnd/>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
        <p:nvSpPr>
          <p:cNvPr id="13335" name="AutoShape 64"/>
          <p:cNvSpPr>
            <a:spLocks noChangeArrowheads="1"/>
          </p:cNvSpPr>
          <p:nvPr/>
        </p:nvSpPr>
        <p:spPr bwMode="auto">
          <a:xfrm rot="-10256010">
            <a:off x="5800725" y="2819400"/>
            <a:ext cx="304800" cy="990600"/>
          </a:xfrm>
          <a:prstGeom prst="curvedLeftArrow">
            <a:avLst>
              <a:gd name="adj1" fmla="val 65000"/>
              <a:gd name="adj2" fmla="val 130000"/>
              <a:gd name="adj3" fmla="val 33333"/>
            </a:avLst>
          </a:prstGeom>
          <a:solidFill>
            <a:schemeClr val="accent1"/>
          </a:solidFill>
          <a:ln w="9525">
            <a:solidFill>
              <a:schemeClr val="tx1"/>
            </a:solidFill>
            <a:miter lim="800000"/>
            <a:headEnd/>
            <a:tailEnd/>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endParaRPr lang="zh-CN" altLang="zh-CN">
              <a:ea typeface="宋体" charset="-122"/>
            </a:endParaRPr>
          </a:p>
        </p:txBody>
      </p:sp>
    </p:spTree>
    <p:extLst>
      <p:ext uri="{BB962C8B-B14F-4D97-AF65-F5344CB8AC3E}">
        <p14:creationId xmlns:p14="http://schemas.microsoft.com/office/powerpoint/2010/main" val="3858056826"/>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71500" y="2071688"/>
            <a:ext cx="2500313" cy="830262"/>
          </a:xfrm>
          <a:prstGeom prst="rect">
            <a:avLst/>
          </a:prstGeom>
          <a:noFill/>
          <a:ln w="9525">
            <a:noFill/>
            <a:miter lim="800000"/>
            <a:headEnd/>
            <a:tailEnd/>
          </a:ln>
        </p:spPr>
        <p:txBody>
          <a:bodyPr>
            <a:spAutoFit/>
          </a:bodyPr>
          <a:lstStyle/>
          <a:p>
            <a:r>
              <a:rPr lang="zh-CN" altLang="en-US" sz="2400">
                <a:latin typeface="黑体" pitchFamily="2" charset="-122"/>
                <a:ea typeface="黑体" pitchFamily="2" charset="-122"/>
              </a:rPr>
              <a:t>第</a:t>
            </a:r>
            <a:r>
              <a:rPr lang="en-US" altLang="zh-CN" sz="2400">
                <a:latin typeface="黑体" pitchFamily="2" charset="-122"/>
                <a:ea typeface="黑体" pitchFamily="2" charset="-122"/>
              </a:rPr>
              <a:t>1</a:t>
            </a:r>
            <a:r>
              <a:rPr lang="zh-CN" altLang="en-US" sz="2400">
                <a:latin typeface="黑体" pitchFamily="2" charset="-122"/>
                <a:ea typeface="黑体" pitchFamily="2" charset="-122"/>
              </a:rPr>
              <a:t>次聚类：</a:t>
            </a:r>
            <a:endParaRPr lang="en-US" altLang="zh-CN" sz="2400">
              <a:latin typeface="黑体" pitchFamily="2" charset="-122"/>
              <a:ea typeface="黑体" pitchFamily="2" charset="-122"/>
            </a:endParaRPr>
          </a:p>
          <a:p>
            <a:r>
              <a:rPr lang="zh-CN" altLang="en-US" sz="2400">
                <a:latin typeface="黑体" pitchFamily="2" charset="-122"/>
                <a:ea typeface="黑体" pitchFamily="2" charset="-122"/>
              </a:rPr>
              <a:t>归类各点</a:t>
            </a:r>
          </a:p>
        </p:txBody>
      </p:sp>
      <p:sp>
        <p:nvSpPr>
          <p:cNvPr id="6" name="椭圆 5"/>
          <p:cNvSpPr>
            <a:spLocks noChangeAspect="1"/>
          </p:cNvSpPr>
          <p:nvPr/>
        </p:nvSpPr>
        <p:spPr>
          <a:xfrm flipV="1">
            <a:off x="4427538" y="2276475"/>
            <a:ext cx="144462" cy="14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椭圆 6"/>
          <p:cNvSpPr>
            <a:spLocks noChangeAspect="1"/>
          </p:cNvSpPr>
          <p:nvPr/>
        </p:nvSpPr>
        <p:spPr>
          <a:xfrm flipV="1">
            <a:off x="5305425" y="2243138"/>
            <a:ext cx="142875" cy="144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椭圆 7"/>
          <p:cNvSpPr>
            <a:spLocks noChangeAspect="1"/>
          </p:cNvSpPr>
          <p:nvPr/>
        </p:nvSpPr>
        <p:spPr>
          <a:xfrm flipV="1">
            <a:off x="4859338" y="2781300"/>
            <a:ext cx="144462" cy="1428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椭圆 8"/>
          <p:cNvSpPr>
            <a:spLocks noChangeAspect="1"/>
          </p:cNvSpPr>
          <p:nvPr/>
        </p:nvSpPr>
        <p:spPr>
          <a:xfrm flipV="1">
            <a:off x="7608888" y="2768600"/>
            <a:ext cx="144462"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椭圆 9"/>
          <p:cNvSpPr>
            <a:spLocks noChangeAspect="1"/>
          </p:cNvSpPr>
          <p:nvPr/>
        </p:nvSpPr>
        <p:spPr>
          <a:xfrm flipV="1">
            <a:off x="8459788" y="2852738"/>
            <a:ext cx="144462" cy="144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10"/>
          <p:cNvSpPr>
            <a:spLocks noChangeAspect="1"/>
          </p:cNvSpPr>
          <p:nvPr/>
        </p:nvSpPr>
        <p:spPr>
          <a:xfrm flipV="1">
            <a:off x="8027988" y="2205038"/>
            <a:ext cx="144462" cy="1444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2" name="直接箭头连接符 11"/>
          <p:cNvCxnSpPr/>
          <p:nvPr/>
        </p:nvCxnSpPr>
        <p:spPr>
          <a:xfrm rot="16200000" flipH="1">
            <a:off x="4546600" y="2420938"/>
            <a:ext cx="381000" cy="381000"/>
          </a:xfrm>
          <a:prstGeom prst="straightConnector1">
            <a:avLst/>
          </a:prstGeom>
          <a:ln w="19050">
            <a:solidFill>
              <a:schemeClr val="tx2">
                <a:lumMod val="50000"/>
                <a:lumOff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rot="5400000">
            <a:off x="4947444" y="2456656"/>
            <a:ext cx="452438" cy="339725"/>
          </a:xfrm>
          <a:prstGeom prst="straightConnector1">
            <a:avLst/>
          </a:prstGeom>
          <a:ln w="19050">
            <a:solidFill>
              <a:schemeClr val="tx2">
                <a:lumMod val="50000"/>
                <a:lumOff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11" idx="1"/>
          </p:cNvCxnSpPr>
          <p:nvPr/>
        </p:nvCxnSpPr>
        <p:spPr>
          <a:xfrm rot="5400000" flipH="1" flipV="1">
            <a:off x="7668419" y="2399506"/>
            <a:ext cx="454025" cy="309563"/>
          </a:xfrm>
          <a:prstGeom prst="straightConnector1">
            <a:avLst/>
          </a:prstGeom>
          <a:ln w="19050">
            <a:solidFill>
              <a:schemeClr val="tx2">
                <a:lumMod val="50000"/>
                <a:lumOff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rot="16200000" flipV="1">
            <a:off x="8097044" y="2424906"/>
            <a:ext cx="511175" cy="360363"/>
          </a:xfrm>
          <a:prstGeom prst="straightConnector1">
            <a:avLst/>
          </a:prstGeom>
          <a:ln w="19050">
            <a:solidFill>
              <a:schemeClr val="tx2">
                <a:lumMod val="50000"/>
                <a:lumOff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4067175" y="1989138"/>
            <a:ext cx="1873250" cy="1079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椭圆 16"/>
          <p:cNvSpPr/>
          <p:nvPr/>
        </p:nvSpPr>
        <p:spPr>
          <a:xfrm>
            <a:off x="7019925" y="2060575"/>
            <a:ext cx="1944688" cy="12239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TextBox 17"/>
          <p:cNvSpPr txBox="1">
            <a:spLocks noChangeArrowheads="1"/>
          </p:cNvSpPr>
          <p:nvPr/>
        </p:nvSpPr>
        <p:spPr bwMode="auto">
          <a:xfrm>
            <a:off x="323850" y="3554413"/>
            <a:ext cx="8712200" cy="522287"/>
          </a:xfrm>
          <a:prstGeom prst="rect">
            <a:avLst/>
          </a:prstGeom>
          <a:noFill/>
          <a:ln w="9525">
            <a:noFill/>
            <a:miter lim="800000"/>
            <a:headEnd/>
            <a:tailEnd/>
          </a:ln>
        </p:spPr>
        <p:txBody>
          <a:bodyPr>
            <a:spAutoFit/>
          </a:bodyPr>
          <a:lstStyle/>
          <a:p>
            <a:r>
              <a:rPr lang="en-US" altLang="zh-CN" sz="2800">
                <a:latin typeface="Perpetua" pitchFamily="18" charset="0"/>
              </a:rPr>
              <a:t>-----------------------------------------------</a:t>
            </a:r>
            <a:endParaRPr lang="zh-CN" altLang="en-US" sz="2800">
              <a:latin typeface="Perpetua" pitchFamily="18" charset="0"/>
            </a:endParaRPr>
          </a:p>
        </p:txBody>
      </p:sp>
      <p:sp>
        <p:nvSpPr>
          <p:cNvPr id="19" name="TextBox 18"/>
          <p:cNvSpPr txBox="1">
            <a:spLocks noChangeArrowheads="1"/>
          </p:cNvSpPr>
          <p:nvPr/>
        </p:nvSpPr>
        <p:spPr bwMode="auto">
          <a:xfrm>
            <a:off x="547688" y="4479925"/>
            <a:ext cx="2952750" cy="461963"/>
          </a:xfrm>
          <a:prstGeom prst="rect">
            <a:avLst/>
          </a:prstGeom>
          <a:noFill/>
          <a:ln w="9525">
            <a:noFill/>
            <a:miter lim="800000"/>
            <a:headEnd/>
            <a:tailEnd/>
          </a:ln>
        </p:spPr>
        <p:txBody>
          <a:bodyPr>
            <a:spAutoFit/>
          </a:bodyPr>
          <a:lstStyle/>
          <a:p>
            <a:r>
              <a:rPr lang="zh-CN" altLang="en-US" sz="2400">
                <a:latin typeface="黑体" pitchFamily="2" charset="-122"/>
                <a:ea typeface="黑体" pitchFamily="2" charset="-122"/>
              </a:rPr>
              <a:t>重新计算聚类中心</a:t>
            </a:r>
          </a:p>
        </p:txBody>
      </p:sp>
      <p:sp>
        <p:nvSpPr>
          <p:cNvPr id="20" name="椭圆 19"/>
          <p:cNvSpPr>
            <a:spLocks noChangeAspect="1"/>
          </p:cNvSpPr>
          <p:nvPr/>
        </p:nvSpPr>
        <p:spPr>
          <a:xfrm flipV="1">
            <a:off x="4284663" y="4652963"/>
            <a:ext cx="142875" cy="144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椭圆 20"/>
          <p:cNvSpPr>
            <a:spLocks noChangeAspect="1"/>
          </p:cNvSpPr>
          <p:nvPr/>
        </p:nvSpPr>
        <p:spPr>
          <a:xfrm flipV="1">
            <a:off x="5219700" y="4652963"/>
            <a:ext cx="144463" cy="144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椭圆 21"/>
          <p:cNvSpPr>
            <a:spLocks noChangeAspect="1"/>
          </p:cNvSpPr>
          <p:nvPr/>
        </p:nvSpPr>
        <p:spPr>
          <a:xfrm flipV="1">
            <a:off x="4716463" y="5157788"/>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椭圆 22"/>
          <p:cNvSpPr>
            <a:spLocks noChangeAspect="1"/>
          </p:cNvSpPr>
          <p:nvPr/>
        </p:nvSpPr>
        <p:spPr>
          <a:xfrm flipV="1">
            <a:off x="7451725" y="5157788"/>
            <a:ext cx="144463"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椭圆 23"/>
          <p:cNvSpPr>
            <a:spLocks noChangeAspect="1"/>
          </p:cNvSpPr>
          <p:nvPr/>
        </p:nvSpPr>
        <p:spPr>
          <a:xfrm flipV="1">
            <a:off x="8388350" y="5157788"/>
            <a:ext cx="144463"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椭圆 24"/>
          <p:cNvSpPr>
            <a:spLocks noChangeAspect="1"/>
          </p:cNvSpPr>
          <p:nvPr/>
        </p:nvSpPr>
        <p:spPr>
          <a:xfrm flipV="1">
            <a:off x="7885113" y="4581525"/>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6" name="椭圆 25"/>
          <p:cNvSpPr/>
          <p:nvPr/>
        </p:nvSpPr>
        <p:spPr>
          <a:xfrm>
            <a:off x="3924300" y="4365625"/>
            <a:ext cx="1871663" cy="1079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椭圆 26"/>
          <p:cNvSpPr/>
          <p:nvPr/>
        </p:nvSpPr>
        <p:spPr>
          <a:xfrm>
            <a:off x="7019925" y="4437063"/>
            <a:ext cx="1873250" cy="1079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1" name="TextBox 30"/>
          <p:cNvSpPr txBox="1">
            <a:spLocks noChangeArrowheads="1"/>
          </p:cNvSpPr>
          <p:nvPr/>
        </p:nvSpPr>
        <p:spPr bwMode="auto">
          <a:xfrm>
            <a:off x="4643438" y="4508500"/>
            <a:ext cx="411162" cy="647700"/>
          </a:xfrm>
          <a:prstGeom prst="rect">
            <a:avLst/>
          </a:prstGeom>
          <a:noFill/>
          <a:ln w="9525">
            <a:noFill/>
            <a:miter lim="800000"/>
            <a:headEnd/>
            <a:tailEnd/>
          </a:ln>
        </p:spPr>
        <p:txBody>
          <a:bodyPr>
            <a:spAutoFit/>
          </a:bodyPr>
          <a:lstStyle/>
          <a:p>
            <a:r>
              <a:rPr lang="en-US" altLang="zh-CN" sz="3600" b="1">
                <a:latin typeface="Perpetua" pitchFamily="18" charset="0"/>
              </a:rPr>
              <a:t>+</a:t>
            </a:r>
            <a:endParaRPr lang="zh-CN" altLang="en-US" sz="2800" b="1">
              <a:latin typeface="Perpetua" pitchFamily="18" charset="0"/>
            </a:endParaRPr>
          </a:p>
        </p:txBody>
      </p:sp>
      <p:sp>
        <p:nvSpPr>
          <p:cNvPr id="32" name="TextBox 31"/>
          <p:cNvSpPr txBox="1">
            <a:spLocks noChangeArrowheads="1"/>
          </p:cNvSpPr>
          <p:nvPr/>
        </p:nvSpPr>
        <p:spPr bwMode="auto">
          <a:xfrm>
            <a:off x="7740650" y="4724400"/>
            <a:ext cx="411163" cy="647700"/>
          </a:xfrm>
          <a:prstGeom prst="rect">
            <a:avLst/>
          </a:prstGeom>
          <a:noFill/>
          <a:ln w="9525">
            <a:noFill/>
            <a:miter lim="800000"/>
            <a:headEnd/>
            <a:tailEnd/>
          </a:ln>
        </p:spPr>
        <p:txBody>
          <a:bodyPr>
            <a:spAutoFit/>
          </a:bodyPr>
          <a:lstStyle/>
          <a:p>
            <a:r>
              <a:rPr lang="en-US" altLang="zh-CN" sz="3600" b="1">
                <a:latin typeface="Perpetua" pitchFamily="18" charset="0"/>
              </a:rPr>
              <a:t>+</a:t>
            </a:r>
            <a:endParaRPr lang="zh-CN" altLang="en-US" sz="2800" b="1">
              <a:latin typeface="Perpetua" pitchFamily="18" charset="0"/>
            </a:endParaRPr>
          </a:p>
        </p:txBody>
      </p:sp>
      <p:sp>
        <p:nvSpPr>
          <p:cNvPr id="28" name="Title 1"/>
          <p:cNvSpPr>
            <a:spLocks noGrp="1"/>
          </p:cNvSpPr>
          <p:nvPr>
            <p:ph type="title"/>
          </p:nvPr>
        </p:nvSpPr>
        <p:spPr>
          <a:xfrm>
            <a:off x="428596" y="357166"/>
            <a:ext cx="8449718" cy="428628"/>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聚类算法介绍</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
        <p:nvSpPr>
          <p:cNvPr id="22556" name="TextBox 28"/>
          <p:cNvSpPr txBox="1">
            <a:spLocks noChangeArrowheads="1"/>
          </p:cNvSpPr>
          <p:nvPr/>
        </p:nvSpPr>
        <p:spPr bwMode="auto">
          <a:xfrm>
            <a:off x="357188" y="857250"/>
            <a:ext cx="6572250" cy="523875"/>
          </a:xfrm>
          <a:prstGeom prst="rect">
            <a:avLst/>
          </a:prstGeom>
          <a:noFill/>
          <a:ln w="9525">
            <a:noFill/>
            <a:miter lim="800000"/>
            <a:headEnd/>
            <a:tailEnd/>
          </a:ln>
        </p:spPr>
        <p:txBody>
          <a:bodyPr>
            <a:spAutoFit/>
          </a:bodyPr>
          <a:lstStyle/>
          <a:p>
            <a:pPr marL="273050" indent="-273050">
              <a:spcBef>
                <a:spcPts val="575"/>
              </a:spcBef>
              <a:buClr>
                <a:schemeClr val="accent1"/>
              </a:buClr>
              <a:buSzPct val="85000"/>
            </a:pPr>
            <a:r>
              <a:rPr lang="zh-CN" altLang="en-US" sz="2800">
                <a:solidFill>
                  <a:srgbClr val="00B050"/>
                </a:solidFill>
                <a:latin typeface="Arial Narrow" pitchFamily="34" charset="0"/>
                <a:ea typeface="黑体" pitchFamily="2" charset="-122"/>
              </a:rPr>
              <a:t>过程示例</a:t>
            </a:r>
            <a:r>
              <a:rPr lang="en-US" altLang="zh-CN" sz="2800">
                <a:solidFill>
                  <a:srgbClr val="00B050"/>
                </a:solidFill>
                <a:latin typeface="Arial Narrow" pitchFamily="34" charset="0"/>
                <a:ea typeface="黑体" pitchFamily="2" charset="-122"/>
              </a:rPr>
              <a:t>(cont.)</a:t>
            </a:r>
            <a:endParaRPr lang="zh-CN" altLang="en-US" sz="2800">
              <a:solidFill>
                <a:srgbClr val="00B050"/>
              </a:solidFill>
              <a:latin typeface="Arial Narrow" pitchFamily="34" charset="0"/>
              <a:ea typeface="黑体" pitchFamily="2" charset="-122"/>
            </a:endParaRPr>
          </a:p>
        </p:txBody>
      </p:sp>
    </p:spTree>
    <p:extLst>
      <p:ext uri="{BB962C8B-B14F-4D97-AF65-F5344CB8AC3E}">
        <p14:creationId xmlns:p14="http://schemas.microsoft.com/office/powerpoint/2010/main" val="54947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animBg="1"/>
      <p:bldP spid="10" grpId="0" animBg="1"/>
      <p:bldP spid="11" grpId="0" animBg="1"/>
      <p:bldP spid="16" grpId="0" animBg="1"/>
      <p:bldP spid="17" grpId="0" animBg="1"/>
      <p:bldP spid="18" grpId="0"/>
      <p:bldP spid="19" grpId="0"/>
      <p:bldP spid="20" grpId="0" animBg="1"/>
      <p:bldP spid="21" grpId="0" animBg="1"/>
      <p:bldP spid="22" grpId="0" animBg="1"/>
      <p:bldP spid="23" grpId="0" animBg="1"/>
      <p:bldP spid="24" grpId="0" animBg="1"/>
      <p:bldP spid="25" grpId="0" animBg="1"/>
      <p:bldP spid="26" grpId="0" animBg="1"/>
      <p:bldP spid="27" grpId="0" animBg="1"/>
      <p:bldP spid="31" grpId="0"/>
      <p:bldP spid="3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1025" y="2090738"/>
            <a:ext cx="2682875" cy="830262"/>
          </a:xfrm>
          <a:prstGeom prst="rect">
            <a:avLst/>
          </a:prstGeom>
          <a:noFill/>
          <a:ln w="9525">
            <a:noFill/>
            <a:miter lim="800000"/>
            <a:headEnd/>
            <a:tailEnd/>
          </a:ln>
        </p:spPr>
        <p:txBody>
          <a:bodyPr>
            <a:spAutoFit/>
          </a:bodyPr>
          <a:lstStyle/>
          <a:p>
            <a:r>
              <a:rPr lang="zh-CN" altLang="en-US" sz="2400" dirty="0">
                <a:latin typeface="黑体" pitchFamily="2" charset="-122"/>
                <a:ea typeface="黑体" pitchFamily="2" charset="-122"/>
              </a:rPr>
              <a:t>第</a:t>
            </a:r>
            <a:r>
              <a:rPr lang="en-US" altLang="zh-CN" sz="2400" dirty="0">
                <a:latin typeface="黑体" pitchFamily="2" charset="-122"/>
                <a:ea typeface="黑体" pitchFamily="2" charset="-122"/>
              </a:rPr>
              <a:t>2</a:t>
            </a:r>
            <a:r>
              <a:rPr lang="zh-CN" altLang="en-US" sz="2400" dirty="0">
                <a:latin typeface="黑体" pitchFamily="2" charset="-122"/>
                <a:ea typeface="黑体" pitchFamily="2" charset="-122"/>
              </a:rPr>
              <a:t>次聚类：</a:t>
            </a:r>
            <a:endParaRPr lang="en-US" altLang="zh-CN" sz="2400" dirty="0">
              <a:latin typeface="黑体" pitchFamily="2" charset="-122"/>
              <a:ea typeface="黑体" pitchFamily="2" charset="-122"/>
            </a:endParaRPr>
          </a:p>
          <a:p>
            <a:r>
              <a:rPr lang="zh-CN" altLang="en-US" sz="2400" dirty="0">
                <a:latin typeface="黑体" pitchFamily="2" charset="-122"/>
                <a:ea typeface="黑体" pitchFamily="2" charset="-122"/>
              </a:rPr>
              <a:t>计算距离</a:t>
            </a:r>
          </a:p>
        </p:txBody>
      </p:sp>
      <p:sp>
        <p:nvSpPr>
          <p:cNvPr id="18" name="TextBox 17"/>
          <p:cNvSpPr txBox="1">
            <a:spLocks noChangeArrowheads="1"/>
          </p:cNvSpPr>
          <p:nvPr/>
        </p:nvSpPr>
        <p:spPr bwMode="auto">
          <a:xfrm>
            <a:off x="179388" y="3500438"/>
            <a:ext cx="8713787" cy="523875"/>
          </a:xfrm>
          <a:prstGeom prst="rect">
            <a:avLst/>
          </a:prstGeom>
          <a:noFill/>
          <a:ln w="9525">
            <a:noFill/>
            <a:miter lim="800000"/>
            <a:headEnd/>
            <a:tailEnd/>
          </a:ln>
        </p:spPr>
        <p:txBody>
          <a:bodyPr>
            <a:spAutoFit/>
          </a:bodyPr>
          <a:lstStyle/>
          <a:p>
            <a:r>
              <a:rPr lang="en-US" altLang="zh-CN" sz="2800">
                <a:latin typeface="Perpetua" pitchFamily="18" charset="0"/>
              </a:rPr>
              <a:t>-----------------------------------------------</a:t>
            </a:r>
            <a:endParaRPr lang="zh-CN" altLang="en-US" sz="2800">
              <a:latin typeface="Perpetua" pitchFamily="18" charset="0"/>
            </a:endParaRPr>
          </a:p>
        </p:txBody>
      </p:sp>
      <p:sp>
        <p:nvSpPr>
          <p:cNvPr id="19" name="TextBox 18"/>
          <p:cNvSpPr txBox="1">
            <a:spLocks noChangeArrowheads="1"/>
          </p:cNvSpPr>
          <p:nvPr/>
        </p:nvSpPr>
        <p:spPr bwMode="auto">
          <a:xfrm>
            <a:off x="641350" y="4391025"/>
            <a:ext cx="3168650" cy="830263"/>
          </a:xfrm>
          <a:prstGeom prst="rect">
            <a:avLst/>
          </a:prstGeom>
          <a:noFill/>
          <a:ln w="9525">
            <a:noFill/>
            <a:miter lim="800000"/>
            <a:headEnd/>
            <a:tailEnd/>
          </a:ln>
        </p:spPr>
        <p:txBody>
          <a:bodyPr>
            <a:spAutoFit/>
          </a:bodyPr>
          <a:lstStyle/>
          <a:p>
            <a:r>
              <a:rPr lang="zh-CN" altLang="en-US" sz="2400">
                <a:latin typeface="黑体" pitchFamily="2" charset="-122"/>
                <a:ea typeface="黑体" pitchFamily="2" charset="-122"/>
              </a:rPr>
              <a:t>第</a:t>
            </a:r>
            <a:r>
              <a:rPr lang="en-US" altLang="zh-CN" sz="2400">
                <a:latin typeface="黑体" pitchFamily="2" charset="-122"/>
                <a:ea typeface="黑体" pitchFamily="2" charset="-122"/>
              </a:rPr>
              <a:t>2</a:t>
            </a:r>
            <a:r>
              <a:rPr lang="zh-CN" altLang="en-US" sz="2400">
                <a:latin typeface="黑体" pitchFamily="2" charset="-122"/>
                <a:ea typeface="黑体" pitchFamily="2" charset="-122"/>
              </a:rPr>
              <a:t>次聚类：</a:t>
            </a:r>
            <a:endParaRPr lang="en-US" altLang="zh-CN" sz="2400">
              <a:latin typeface="黑体" pitchFamily="2" charset="-122"/>
              <a:ea typeface="黑体" pitchFamily="2" charset="-122"/>
            </a:endParaRPr>
          </a:p>
          <a:p>
            <a:r>
              <a:rPr lang="zh-CN" altLang="en-US" sz="2400">
                <a:latin typeface="黑体" pitchFamily="2" charset="-122"/>
                <a:ea typeface="黑体" pitchFamily="2" charset="-122"/>
              </a:rPr>
              <a:t>归类各点</a:t>
            </a:r>
          </a:p>
        </p:txBody>
      </p:sp>
      <p:sp>
        <p:nvSpPr>
          <p:cNvPr id="20" name="椭圆 19"/>
          <p:cNvSpPr>
            <a:spLocks noChangeAspect="1"/>
          </p:cNvSpPr>
          <p:nvPr/>
        </p:nvSpPr>
        <p:spPr>
          <a:xfrm flipV="1">
            <a:off x="4284663" y="4652963"/>
            <a:ext cx="142875" cy="144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椭圆 20"/>
          <p:cNvSpPr>
            <a:spLocks noChangeAspect="1"/>
          </p:cNvSpPr>
          <p:nvPr/>
        </p:nvSpPr>
        <p:spPr>
          <a:xfrm flipV="1">
            <a:off x="5219700" y="4652963"/>
            <a:ext cx="144463" cy="144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椭圆 21"/>
          <p:cNvSpPr>
            <a:spLocks noChangeAspect="1"/>
          </p:cNvSpPr>
          <p:nvPr/>
        </p:nvSpPr>
        <p:spPr>
          <a:xfrm flipV="1">
            <a:off x="4716463" y="5157788"/>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椭圆 22"/>
          <p:cNvSpPr>
            <a:spLocks noChangeAspect="1"/>
          </p:cNvSpPr>
          <p:nvPr/>
        </p:nvSpPr>
        <p:spPr>
          <a:xfrm flipV="1">
            <a:off x="7451725" y="5157788"/>
            <a:ext cx="144463"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椭圆 23"/>
          <p:cNvSpPr>
            <a:spLocks noChangeAspect="1"/>
          </p:cNvSpPr>
          <p:nvPr/>
        </p:nvSpPr>
        <p:spPr>
          <a:xfrm flipV="1">
            <a:off x="8388350" y="5157788"/>
            <a:ext cx="144463"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椭圆 24"/>
          <p:cNvSpPr>
            <a:spLocks noChangeAspect="1"/>
          </p:cNvSpPr>
          <p:nvPr/>
        </p:nvSpPr>
        <p:spPr>
          <a:xfrm flipV="1">
            <a:off x="7885113" y="4581525"/>
            <a:ext cx="142875" cy="142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6" name="椭圆 25"/>
          <p:cNvSpPr/>
          <p:nvPr/>
        </p:nvSpPr>
        <p:spPr>
          <a:xfrm>
            <a:off x="3924300" y="4365625"/>
            <a:ext cx="1871663" cy="1079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椭圆 26"/>
          <p:cNvSpPr/>
          <p:nvPr/>
        </p:nvSpPr>
        <p:spPr>
          <a:xfrm>
            <a:off x="7019925" y="4437063"/>
            <a:ext cx="1873250" cy="1079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 name="TextBox 27"/>
          <p:cNvSpPr txBox="1">
            <a:spLocks noChangeArrowheads="1"/>
          </p:cNvSpPr>
          <p:nvPr/>
        </p:nvSpPr>
        <p:spPr bwMode="auto">
          <a:xfrm>
            <a:off x="4572000" y="4365625"/>
            <a:ext cx="576263" cy="830263"/>
          </a:xfrm>
          <a:prstGeom prst="rect">
            <a:avLst/>
          </a:prstGeom>
          <a:noFill/>
          <a:ln w="9525">
            <a:noFill/>
            <a:miter lim="800000"/>
            <a:headEnd/>
            <a:tailEnd/>
          </a:ln>
        </p:spPr>
        <p:txBody>
          <a:bodyPr>
            <a:spAutoFit/>
          </a:bodyPr>
          <a:lstStyle/>
          <a:p>
            <a:r>
              <a:rPr lang="en-US" altLang="zh-CN" sz="4800">
                <a:latin typeface="Perpetua" pitchFamily="18" charset="0"/>
              </a:rPr>
              <a:t>+</a:t>
            </a:r>
            <a:endParaRPr lang="zh-CN" altLang="en-US" sz="4000">
              <a:latin typeface="Perpetua" pitchFamily="18" charset="0"/>
            </a:endParaRPr>
          </a:p>
        </p:txBody>
      </p:sp>
      <p:sp>
        <p:nvSpPr>
          <p:cNvPr id="29" name="TextBox 28"/>
          <p:cNvSpPr txBox="1">
            <a:spLocks noChangeArrowheads="1"/>
          </p:cNvSpPr>
          <p:nvPr/>
        </p:nvSpPr>
        <p:spPr bwMode="auto">
          <a:xfrm>
            <a:off x="7740650" y="4581525"/>
            <a:ext cx="576263" cy="830263"/>
          </a:xfrm>
          <a:prstGeom prst="rect">
            <a:avLst/>
          </a:prstGeom>
          <a:noFill/>
          <a:ln w="9525">
            <a:noFill/>
            <a:miter lim="800000"/>
            <a:headEnd/>
            <a:tailEnd/>
          </a:ln>
        </p:spPr>
        <p:txBody>
          <a:bodyPr>
            <a:spAutoFit/>
          </a:bodyPr>
          <a:lstStyle/>
          <a:p>
            <a:r>
              <a:rPr lang="en-US" altLang="zh-CN" sz="4800">
                <a:latin typeface="Perpetua" pitchFamily="18" charset="0"/>
              </a:rPr>
              <a:t>+</a:t>
            </a:r>
            <a:endParaRPr lang="zh-CN" altLang="en-US" sz="4000">
              <a:latin typeface="Perpetua" pitchFamily="18" charset="0"/>
            </a:endParaRPr>
          </a:p>
        </p:txBody>
      </p:sp>
      <p:sp>
        <p:nvSpPr>
          <p:cNvPr id="31" name="椭圆 30"/>
          <p:cNvSpPr>
            <a:spLocks noChangeAspect="1"/>
          </p:cNvSpPr>
          <p:nvPr/>
        </p:nvSpPr>
        <p:spPr>
          <a:xfrm flipV="1">
            <a:off x="4356100" y="2492375"/>
            <a:ext cx="144463" cy="14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 name="椭圆 31"/>
          <p:cNvSpPr>
            <a:spLocks noChangeAspect="1"/>
          </p:cNvSpPr>
          <p:nvPr/>
        </p:nvSpPr>
        <p:spPr>
          <a:xfrm flipV="1">
            <a:off x="5435600" y="2492375"/>
            <a:ext cx="144463" cy="14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椭圆 32"/>
          <p:cNvSpPr>
            <a:spLocks noChangeAspect="1"/>
          </p:cNvSpPr>
          <p:nvPr/>
        </p:nvSpPr>
        <p:spPr>
          <a:xfrm flipV="1">
            <a:off x="4787900" y="3213100"/>
            <a:ext cx="144463" cy="14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4" name="椭圆 33"/>
          <p:cNvSpPr>
            <a:spLocks noChangeAspect="1"/>
          </p:cNvSpPr>
          <p:nvPr/>
        </p:nvSpPr>
        <p:spPr>
          <a:xfrm flipV="1">
            <a:off x="7524750" y="2997200"/>
            <a:ext cx="142875" cy="14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5" name="椭圆 34"/>
          <p:cNvSpPr>
            <a:spLocks noChangeAspect="1"/>
          </p:cNvSpPr>
          <p:nvPr/>
        </p:nvSpPr>
        <p:spPr>
          <a:xfrm flipV="1">
            <a:off x="8459788" y="2997200"/>
            <a:ext cx="144462" cy="14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椭圆 35"/>
          <p:cNvSpPr>
            <a:spLocks noChangeAspect="1"/>
          </p:cNvSpPr>
          <p:nvPr/>
        </p:nvSpPr>
        <p:spPr>
          <a:xfrm flipV="1">
            <a:off x="7885113" y="2205038"/>
            <a:ext cx="142875" cy="144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3" name="直接箭头连接符 42"/>
          <p:cNvCxnSpPr/>
          <p:nvPr/>
        </p:nvCxnSpPr>
        <p:spPr>
          <a:xfrm>
            <a:off x="4500563" y="2565400"/>
            <a:ext cx="358775" cy="71438"/>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4" idx="6"/>
          </p:cNvCxnSpPr>
          <p:nvPr/>
        </p:nvCxnSpPr>
        <p:spPr>
          <a:xfrm flipV="1">
            <a:off x="7667625" y="2852738"/>
            <a:ext cx="288925" cy="215900"/>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TextBox 45"/>
          <p:cNvSpPr txBox="1">
            <a:spLocks noChangeArrowheads="1"/>
          </p:cNvSpPr>
          <p:nvPr/>
        </p:nvSpPr>
        <p:spPr bwMode="auto">
          <a:xfrm>
            <a:off x="4643438" y="2349500"/>
            <a:ext cx="411162" cy="584200"/>
          </a:xfrm>
          <a:prstGeom prst="rect">
            <a:avLst/>
          </a:prstGeom>
          <a:noFill/>
          <a:ln w="9525">
            <a:noFill/>
            <a:miter lim="800000"/>
            <a:headEnd/>
            <a:tailEnd/>
          </a:ln>
        </p:spPr>
        <p:txBody>
          <a:bodyPr>
            <a:spAutoFit/>
          </a:bodyPr>
          <a:lstStyle/>
          <a:p>
            <a:r>
              <a:rPr lang="en-US" altLang="zh-CN" sz="3200">
                <a:latin typeface="Perpetua" pitchFamily="18" charset="0"/>
              </a:rPr>
              <a:t>+</a:t>
            </a:r>
            <a:endParaRPr lang="zh-CN" altLang="en-US" sz="2400">
              <a:latin typeface="Perpetua" pitchFamily="18" charset="0"/>
            </a:endParaRPr>
          </a:p>
        </p:txBody>
      </p:sp>
      <p:sp>
        <p:nvSpPr>
          <p:cNvPr id="47" name="TextBox 46"/>
          <p:cNvSpPr txBox="1">
            <a:spLocks noChangeArrowheads="1"/>
          </p:cNvSpPr>
          <p:nvPr/>
        </p:nvSpPr>
        <p:spPr bwMode="auto">
          <a:xfrm>
            <a:off x="7812088" y="2598738"/>
            <a:ext cx="411162" cy="584200"/>
          </a:xfrm>
          <a:prstGeom prst="rect">
            <a:avLst/>
          </a:prstGeom>
          <a:noFill/>
          <a:ln w="9525">
            <a:noFill/>
            <a:miter lim="800000"/>
            <a:headEnd/>
            <a:tailEnd/>
          </a:ln>
        </p:spPr>
        <p:txBody>
          <a:bodyPr>
            <a:spAutoFit/>
          </a:bodyPr>
          <a:lstStyle/>
          <a:p>
            <a:r>
              <a:rPr lang="en-US" altLang="zh-CN" sz="3200">
                <a:latin typeface="Perpetua" pitchFamily="18" charset="0"/>
              </a:rPr>
              <a:t>+</a:t>
            </a:r>
            <a:endParaRPr lang="zh-CN" altLang="en-US" sz="2400">
              <a:latin typeface="Perpetua" pitchFamily="18" charset="0"/>
            </a:endParaRPr>
          </a:p>
        </p:txBody>
      </p:sp>
      <p:cxnSp>
        <p:nvCxnSpPr>
          <p:cNvPr id="50" name="直接箭头连接符 49"/>
          <p:cNvCxnSpPr/>
          <p:nvPr/>
        </p:nvCxnSpPr>
        <p:spPr>
          <a:xfrm rot="5400000" flipH="1" flipV="1">
            <a:off x="4656138" y="2984500"/>
            <a:ext cx="406400" cy="0"/>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rot="5400000">
            <a:off x="5201444" y="2296319"/>
            <a:ext cx="58738" cy="596900"/>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36" idx="0"/>
          </p:cNvCxnSpPr>
          <p:nvPr/>
        </p:nvCxnSpPr>
        <p:spPr>
          <a:xfrm rot="16200000" flipH="1">
            <a:off x="7776369" y="2529681"/>
            <a:ext cx="431800" cy="71438"/>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rot="10800000">
            <a:off x="8075613" y="2971800"/>
            <a:ext cx="452437" cy="71438"/>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TextBox 67"/>
          <p:cNvSpPr txBox="1">
            <a:spLocks noChangeArrowheads="1"/>
          </p:cNvSpPr>
          <p:nvPr/>
        </p:nvSpPr>
        <p:spPr bwMode="auto">
          <a:xfrm>
            <a:off x="712788" y="5838825"/>
            <a:ext cx="4464050" cy="461963"/>
          </a:xfrm>
          <a:prstGeom prst="rect">
            <a:avLst/>
          </a:prstGeom>
          <a:noFill/>
          <a:ln w="9525">
            <a:noFill/>
            <a:miter lim="800000"/>
            <a:headEnd/>
            <a:tailEnd/>
          </a:ln>
        </p:spPr>
        <p:txBody>
          <a:bodyPr>
            <a:spAutoFit/>
          </a:bodyPr>
          <a:lstStyle/>
          <a:p>
            <a:r>
              <a:rPr lang="zh-CN" altLang="en-US" sz="2400">
                <a:latin typeface="黑体" pitchFamily="2" charset="-122"/>
                <a:ea typeface="黑体" pitchFamily="2" charset="-122"/>
              </a:rPr>
              <a:t>聚类无变化，迭代终止</a:t>
            </a:r>
          </a:p>
        </p:txBody>
      </p:sp>
      <p:sp>
        <p:nvSpPr>
          <p:cNvPr id="23582" name="TextBox 36"/>
          <p:cNvSpPr txBox="1">
            <a:spLocks noChangeArrowheads="1"/>
          </p:cNvSpPr>
          <p:nvPr/>
        </p:nvSpPr>
        <p:spPr bwMode="auto">
          <a:xfrm>
            <a:off x="357188" y="857250"/>
            <a:ext cx="6572250" cy="523875"/>
          </a:xfrm>
          <a:prstGeom prst="rect">
            <a:avLst/>
          </a:prstGeom>
          <a:noFill/>
          <a:ln w="9525">
            <a:noFill/>
            <a:miter lim="800000"/>
            <a:headEnd/>
            <a:tailEnd/>
          </a:ln>
        </p:spPr>
        <p:txBody>
          <a:bodyPr>
            <a:spAutoFit/>
          </a:bodyPr>
          <a:lstStyle/>
          <a:p>
            <a:pPr marL="273050" indent="-273050">
              <a:spcBef>
                <a:spcPts val="575"/>
              </a:spcBef>
              <a:buClr>
                <a:schemeClr val="accent1"/>
              </a:buClr>
              <a:buSzPct val="85000"/>
            </a:pPr>
            <a:r>
              <a:rPr lang="zh-CN" altLang="en-US" sz="2800">
                <a:solidFill>
                  <a:srgbClr val="00B050"/>
                </a:solidFill>
                <a:latin typeface="Arial Narrow" pitchFamily="34" charset="0"/>
                <a:ea typeface="黑体" pitchFamily="2" charset="-122"/>
              </a:rPr>
              <a:t>过程示例</a:t>
            </a:r>
            <a:r>
              <a:rPr lang="en-US" altLang="zh-CN" sz="2800">
                <a:solidFill>
                  <a:srgbClr val="00B050"/>
                </a:solidFill>
                <a:latin typeface="Arial Narrow" pitchFamily="34" charset="0"/>
                <a:ea typeface="黑体" pitchFamily="2" charset="-122"/>
              </a:rPr>
              <a:t>(Cont.)</a:t>
            </a:r>
            <a:endParaRPr lang="zh-CN" altLang="en-US" sz="2800">
              <a:solidFill>
                <a:srgbClr val="00B050"/>
              </a:solidFill>
              <a:latin typeface="Arial Narrow" pitchFamily="34" charset="0"/>
              <a:ea typeface="黑体" pitchFamily="2" charset="-122"/>
            </a:endParaRPr>
          </a:p>
        </p:txBody>
      </p:sp>
      <p:sp>
        <p:nvSpPr>
          <p:cNvPr id="38" name="Title 1"/>
          <p:cNvSpPr>
            <a:spLocks noGrp="1"/>
          </p:cNvSpPr>
          <p:nvPr>
            <p:ph type="title"/>
          </p:nvPr>
        </p:nvSpPr>
        <p:spPr>
          <a:xfrm>
            <a:off x="428596" y="357166"/>
            <a:ext cx="8449718" cy="428628"/>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聚类算法介绍</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Tree>
    <p:extLst>
      <p:ext uri="{BB962C8B-B14F-4D97-AF65-F5344CB8AC3E}">
        <p14:creationId xmlns:p14="http://schemas.microsoft.com/office/powerpoint/2010/main" val="196149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19" grpId="0"/>
      <p:bldP spid="20" grpId="0" animBg="1"/>
      <p:bldP spid="21" grpId="0" animBg="1"/>
      <p:bldP spid="22" grpId="0" animBg="1"/>
      <p:bldP spid="23" grpId="0" animBg="1"/>
      <p:bldP spid="24" grpId="0" animBg="1"/>
      <p:bldP spid="25" grpId="0" animBg="1"/>
      <p:bldP spid="26" grpId="0" animBg="1"/>
      <p:bldP spid="27" grpId="0" animBg="1"/>
      <p:bldP spid="28" grpId="0"/>
      <p:bldP spid="29" grpId="0"/>
      <p:bldP spid="31" grpId="0" animBg="1"/>
      <p:bldP spid="32" grpId="0" animBg="1"/>
      <p:bldP spid="33" grpId="0" animBg="1"/>
      <p:bldP spid="34" grpId="0" animBg="1"/>
      <p:bldP spid="35" grpId="0" animBg="1"/>
      <p:bldP spid="36" grpId="0" animBg="1"/>
      <p:bldP spid="46" grpId="0"/>
      <p:bldP spid="47" grpId="0"/>
      <p:bldP spid="6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1600200"/>
            <a:ext cx="8343900" cy="4997450"/>
          </a:xfrm>
        </p:spPr>
        <p:txBody>
          <a:bodyPr>
            <a:normAutofit/>
          </a:bodyPr>
          <a:lstStyle/>
          <a:p>
            <a:pPr marL="274320" indent="-274320" algn="just" eaLnBrk="1" fontAlgn="auto" hangingPunct="1">
              <a:spcBef>
                <a:spcPts val="580"/>
              </a:spcBef>
              <a:spcAft>
                <a:spcPts val="0"/>
              </a:spcAft>
              <a:buFont typeface="Wingdings 2"/>
              <a:buChar char=""/>
              <a:defRPr/>
            </a:pPr>
            <a:r>
              <a:rPr lang="zh-CN" altLang="en-US" sz="2400" dirty="0">
                <a:latin typeface="Arial Narrow" pitchFamily="34" charset="0"/>
                <a:ea typeface="黑体" pitchFamily="2" charset="-122"/>
              </a:rPr>
              <a:t>第</a:t>
            </a:r>
            <a:r>
              <a:rPr lang="en-US" altLang="zh-CN" sz="2400" dirty="0">
                <a:latin typeface="Arial Narrow" pitchFamily="34" charset="0"/>
                <a:ea typeface="黑体" pitchFamily="2" charset="-122"/>
              </a:rPr>
              <a:t> </a:t>
            </a:r>
            <a:r>
              <a:rPr lang="en-US" altLang="zh-CN" sz="2400" dirty="0" err="1">
                <a:latin typeface="Arial Narrow" pitchFamily="34" charset="0"/>
                <a:ea typeface="黑体" pitchFamily="2" charset="-122"/>
              </a:rPr>
              <a:t>i</a:t>
            </a:r>
            <a:r>
              <a:rPr lang="zh-CN" altLang="en-US" sz="2400" dirty="0">
                <a:latin typeface="Arial Narrow" pitchFamily="34" charset="0"/>
                <a:ea typeface="黑体" pitchFamily="2" charset="-122"/>
              </a:rPr>
              <a:t>轮迭代：</a:t>
            </a:r>
            <a:endParaRPr lang="en-US" altLang="zh-CN" sz="2400" dirty="0">
              <a:latin typeface="Arial Narrow" pitchFamily="34" charset="0"/>
              <a:ea typeface="黑体" pitchFamily="2" charset="-122"/>
            </a:endParaRPr>
          </a:p>
          <a:p>
            <a:pPr marL="548640" lvl="1" algn="just" eaLnBrk="1" fontAlgn="auto" hangingPunct="1">
              <a:spcBef>
                <a:spcPts val="370"/>
              </a:spcBef>
              <a:spcAft>
                <a:spcPts val="0"/>
              </a:spcAft>
              <a:buFont typeface="Wingdings" pitchFamily="2" charset="2"/>
              <a:buChar char="Ø"/>
              <a:defRPr/>
            </a:pPr>
            <a:r>
              <a:rPr lang="zh-CN" altLang="en-US" dirty="0">
                <a:solidFill>
                  <a:srgbClr val="0000FF"/>
                </a:solidFill>
                <a:latin typeface="Arial Narrow" pitchFamily="34" charset="0"/>
                <a:ea typeface="黑体" pitchFamily="2" charset="-122"/>
              </a:rPr>
              <a:t>生成新的</a:t>
            </a:r>
            <a:r>
              <a:rPr lang="en-US" altLang="zh-CN" dirty="0">
                <a:solidFill>
                  <a:srgbClr val="0000FF"/>
                </a:solidFill>
                <a:latin typeface="Arial Narrow" pitchFamily="34" charset="0"/>
                <a:ea typeface="黑体" pitchFamily="2" charset="-122"/>
              </a:rPr>
              <a:t>clusters</a:t>
            </a:r>
            <a:r>
              <a:rPr lang="zh-CN" altLang="en-US" dirty="0">
                <a:solidFill>
                  <a:srgbClr val="0000FF"/>
                </a:solidFill>
                <a:latin typeface="Arial Narrow" pitchFamily="34" charset="0"/>
                <a:ea typeface="黑体" pitchFamily="2" charset="-122"/>
              </a:rPr>
              <a:t>，并计算</a:t>
            </a:r>
            <a:r>
              <a:rPr lang="en-US" altLang="zh-CN" dirty="0">
                <a:solidFill>
                  <a:srgbClr val="0000FF"/>
                </a:solidFill>
                <a:latin typeface="Arial Narrow" pitchFamily="34" charset="0"/>
                <a:ea typeface="黑体" pitchFamily="2" charset="-122"/>
              </a:rPr>
              <a:t>cluster centers</a:t>
            </a:r>
          </a:p>
          <a:p>
            <a:pPr marL="548640" lvl="1" algn="just" eaLnBrk="1" fontAlgn="auto" hangingPunct="1">
              <a:spcBef>
                <a:spcPts val="370"/>
              </a:spcBef>
              <a:spcAft>
                <a:spcPts val="0"/>
              </a:spcAft>
              <a:buFont typeface="Wingdings" pitchFamily="2" charset="2"/>
              <a:buChar char="Ø"/>
              <a:defRPr/>
            </a:pPr>
            <a:endParaRPr lang="en-US" altLang="zh-CN" dirty="0">
              <a:latin typeface="Arial Narrow" pitchFamily="34" charset="0"/>
              <a:ea typeface="黑体" pitchFamily="2" charset="-122"/>
            </a:endParaRPr>
          </a:p>
          <a:p>
            <a:pPr marL="274320" indent="-274320" algn="just" eaLnBrk="1" fontAlgn="auto" hangingPunct="1">
              <a:spcBef>
                <a:spcPts val="580"/>
              </a:spcBef>
              <a:spcAft>
                <a:spcPts val="0"/>
              </a:spcAft>
              <a:buFont typeface="Wingdings 2"/>
              <a:buChar char=""/>
              <a:defRPr/>
            </a:pPr>
            <a:r>
              <a:rPr lang="zh-CN" altLang="en-US" sz="2400" dirty="0">
                <a:latin typeface="Arial Narrow" pitchFamily="34" charset="0"/>
                <a:ea typeface="黑体" pitchFamily="2" charset="-122"/>
              </a:rPr>
              <a:t>第</a:t>
            </a:r>
            <a:r>
              <a:rPr lang="en-US" altLang="zh-CN" sz="2400" dirty="0">
                <a:latin typeface="Arial Narrow" pitchFamily="34" charset="0"/>
                <a:ea typeface="黑体" pitchFamily="2" charset="-122"/>
              </a:rPr>
              <a:t> i+1</a:t>
            </a:r>
            <a:r>
              <a:rPr lang="zh-CN" altLang="en-US" sz="2400" dirty="0">
                <a:latin typeface="Arial Narrow" pitchFamily="34" charset="0"/>
                <a:ea typeface="黑体" pitchFamily="2" charset="-122"/>
              </a:rPr>
              <a:t>轮迭代：</a:t>
            </a:r>
            <a:endParaRPr lang="en-US" altLang="zh-CN" sz="2400" dirty="0">
              <a:latin typeface="Arial Narrow" pitchFamily="34" charset="0"/>
              <a:ea typeface="黑体" pitchFamily="2" charset="-122"/>
            </a:endParaRPr>
          </a:p>
          <a:p>
            <a:pPr marL="548640" lvl="1" algn="just" eaLnBrk="1" fontAlgn="auto" hangingPunct="1">
              <a:spcBef>
                <a:spcPts val="370"/>
              </a:spcBef>
              <a:spcAft>
                <a:spcPts val="0"/>
              </a:spcAft>
              <a:buFont typeface="Wingdings" pitchFamily="2" charset="2"/>
              <a:buChar char="Ø"/>
              <a:defRPr/>
            </a:pPr>
            <a:r>
              <a:rPr lang="zh-CN" altLang="en-US" dirty="0">
                <a:solidFill>
                  <a:srgbClr val="0000FF"/>
                </a:solidFill>
                <a:latin typeface="Arial Narrow" pitchFamily="34" charset="0"/>
                <a:ea typeface="黑体" pitchFamily="2" charset="-122"/>
              </a:rPr>
              <a:t>根据第</a:t>
            </a:r>
            <a:r>
              <a:rPr lang="en-US" altLang="zh-CN" dirty="0" err="1">
                <a:solidFill>
                  <a:srgbClr val="0000FF"/>
                </a:solidFill>
                <a:latin typeface="Arial Narrow" pitchFamily="34" charset="0"/>
                <a:ea typeface="黑体" pitchFamily="2" charset="-122"/>
              </a:rPr>
              <a:t>i</a:t>
            </a:r>
            <a:r>
              <a:rPr lang="zh-CN" altLang="en-US" dirty="0">
                <a:solidFill>
                  <a:srgbClr val="0000FF"/>
                </a:solidFill>
                <a:latin typeface="Arial Narrow" pitchFamily="34" charset="0"/>
                <a:ea typeface="黑体" pitchFamily="2" charset="-122"/>
              </a:rPr>
              <a:t>轮迭代中生成的</a:t>
            </a:r>
            <a:r>
              <a:rPr lang="en-US" altLang="zh-CN" dirty="0">
                <a:solidFill>
                  <a:srgbClr val="0000FF"/>
                </a:solidFill>
                <a:latin typeface="Arial Narrow" pitchFamily="34" charset="0"/>
                <a:ea typeface="黑体" pitchFamily="2" charset="-122"/>
              </a:rPr>
              <a:t>clusters</a:t>
            </a:r>
            <a:r>
              <a:rPr lang="zh-CN" altLang="en-US" dirty="0">
                <a:solidFill>
                  <a:srgbClr val="0000FF"/>
                </a:solidFill>
                <a:latin typeface="Arial Narrow" pitchFamily="34" charset="0"/>
                <a:ea typeface="黑体" pitchFamily="2" charset="-122"/>
              </a:rPr>
              <a:t>和计算出的</a:t>
            </a:r>
            <a:r>
              <a:rPr lang="en-US" altLang="zh-CN" dirty="0">
                <a:solidFill>
                  <a:srgbClr val="0000FF"/>
                </a:solidFill>
                <a:latin typeface="Arial Narrow" pitchFamily="34" charset="0"/>
                <a:ea typeface="黑体" pitchFamily="2" charset="-122"/>
              </a:rPr>
              <a:t>cluster centers</a:t>
            </a:r>
            <a:r>
              <a:rPr lang="zh-CN" altLang="en-US" dirty="0">
                <a:solidFill>
                  <a:srgbClr val="0000FF"/>
                </a:solidFill>
                <a:latin typeface="Arial Narrow" pitchFamily="34" charset="0"/>
                <a:ea typeface="黑体" pitchFamily="2" charset="-122"/>
              </a:rPr>
              <a:t>，进行新一轮的聚类</a:t>
            </a:r>
            <a:endParaRPr lang="en-US" altLang="zh-CN" dirty="0">
              <a:solidFill>
                <a:srgbClr val="0000FF"/>
              </a:solidFill>
              <a:latin typeface="Arial Narrow" pitchFamily="34" charset="0"/>
              <a:ea typeface="黑体" pitchFamily="2" charset="-122"/>
            </a:endParaRPr>
          </a:p>
          <a:p>
            <a:pPr marL="548640" lvl="1" algn="just" eaLnBrk="1" fontAlgn="auto" hangingPunct="1">
              <a:spcBef>
                <a:spcPts val="370"/>
              </a:spcBef>
              <a:spcAft>
                <a:spcPts val="0"/>
              </a:spcAft>
              <a:buFont typeface="Wingdings" pitchFamily="2" charset="2"/>
              <a:buChar char="Ø"/>
              <a:defRPr/>
            </a:pPr>
            <a:endParaRPr lang="en-US" altLang="zh-CN" dirty="0">
              <a:solidFill>
                <a:srgbClr val="0000FF"/>
              </a:solidFill>
              <a:latin typeface="Arial Narrow" pitchFamily="34" charset="0"/>
              <a:ea typeface="黑体" pitchFamily="2" charset="-122"/>
            </a:endParaRPr>
          </a:p>
          <a:p>
            <a:pPr marL="548640" lvl="1" algn="just" eaLnBrk="1" fontAlgn="auto" hangingPunct="1">
              <a:spcBef>
                <a:spcPts val="370"/>
              </a:spcBef>
              <a:spcAft>
                <a:spcPts val="0"/>
              </a:spcAft>
              <a:buFont typeface="Wingdings" pitchFamily="2" charset="2"/>
              <a:buChar char="Ø"/>
              <a:defRPr/>
            </a:pPr>
            <a:endParaRPr lang="en-US" altLang="zh-CN" dirty="0">
              <a:solidFill>
                <a:srgbClr val="0000FF"/>
              </a:solidFill>
              <a:latin typeface="Arial Narrow" pitchFamily="34" charset="0"/>
              <a:ea typeface="黑体" pitchFamily="2" charset="-122"/>
            </a:endParaRPr>
          </a:p>
          <a:p>
            <a:pPr marL="342900" lvl="1" indent="-342900" algn="just" eaLnBrk="1" fontAlgn="auto" hangingPunct="1">
              <a:spcBef>
                <a:spcPts val="370"/>
              </a:spcBef>
              <a:spcAft>
                <a:spcPts val="0"/>
              </a:spcAft>
              <a:buClr>
                <a:schemeClr val="accent1"/>
              </a:buClr>
              <a:buFont typeface="Wingdings 2"/>
              <a:buChar char=""/>
              <a:defRPr/>
            </a:pPr>
            <a:r>
              <a:rPr lang="zh-CN" altLang="en-US" dirty="0">
                <a:latin typeface="Arial Narrow" pitchFamily="34" charset="0"/>
                <a:ea typeface="黑体" pitchFamily="2" charset="-122"/>
              </a:rPr>
              <a:t>如此不断迭代直到满足终止条件</a:t>
            </a:r>
          </a:p>
          <a:p>
            <a:pPr marL="274320" indent="-274320" algn="just" eaLnBrk="1" fontAlgn="auto" hangingPunct="1">
              <a:spcBef>
                <a:spcPts val="580"/>
              </a:spcBef>
              <a:spcAft>
                <a:spcPts val="0"/>
              </a:spcAft>
              <a:buFont typeface="Wingdings 2"/>
              <a:buChar char=""/>
              <a:defRPr/>
            </a:pPr>
            <a:endParaRPr lang="zh-CN" altLang="en-US" dirty="0">
              <a:latin typeface="Arial Narrow" pitchFamily="34" charset="0"/>
              <a:ea typeface="黑体" pitchFamily="2" charset="-122"/>
            </a:endParaRPr>
          </a:p>
        </p:txBody>
      </p:sp>
      <p:sp>
        <p:nvSpPr>
          <p:cNvPr id="5" name="Title 1"/>
          <p:cNvSpPr>
            <a:spLocks noGrp="1"/>
          </p:cNvSpPr>
          <p:nvPr>
            <p:ph type="title"/>
          </p:nvPr>
        </p:nvSpPr>
        <p:spPr>
          <a:xfrm>
            <a:off x="428596" y="357166"/>
            <a:ext cx="8449718" cy="428628"/>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聚类算法介绍</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
        <p:nvSpPr>
          <p:cNvPr id="24580" name="Rectangle 5"/>
          <p:cNvSpPr>
            <a:spLocks noChangeArrowheads="1"/>
          </p:cNvSpPr>
          <p:nvPr/>
        </p:nvSpPr>
        <p:spPr bwMode="auto">
          <a:xfrm>
            <a:off x="496888" y="882650"/>
            <a:ext cx="4673600" cy="522288"/>
          </a:xfrm>
          <a:prstGeom prst="rect">
            <a:avLst/>
          </a:prstGeom>
          <a:noFill/>
          <a:ln w="9525">
            <a:noFill/>
            <a:miter lim="800000"/>
            <a:headEnd/>
            <a:tailEnd/>
          </a:ln>
        </p:spPr>
        <p:txBody>
          <a:bodyPr wrap="none">
            <a:spAutoFit/>
          </a:bodyPr>
          <a:lstStyle/>
          <a:p>
            <a:r>
              <a:rPr lang="en-US" altLang="zh-CN" sz="2800">
                <a:solidFill>
                  <a:srgbClr val="00B050"/>
                </a:solidFill>
                <a:latin typeface="黑体" pitchFamily="2" charset="-122"/>
                <a:ea typeface="黑体" pitchFamily="2" charset="-122"/>
              </a:rPr>
              <a:t>K-Means</a:t>
            </a:r>
            <a:r>
              <a:rPr lang="zh-CN" altLang="en-US" sz="2800">
                <a:solidFill>
                  <a:srgbClr val="00B050"/>
                </a:solidFill>
                <a:latin typeface="黑体" pitchFamily="2" charset="-122"/>
                <a:ea typeface="黑体" pitchFamily="2" charset="-122"/>
              </a:rPr>
              <a:t>是个不断迭代的过程</a:t>
            </a:r>
          </a:p>
        </p:txBody>
      </p:sp>
    </p:spTree>
    <p:extLst>
      <p:ext uri="{BB962C8B-B14F-4D97-AF65-F5344CB8AC3E}">
        <p14:creationId xmlns:p14="http://schemas.microsoft.com/office/powerpoint/2010/main" val="12453753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sz="quarter" idx="1"/>
          </p:nvPr>
        </p:nvSpPr>
        <p:spPr>
          <a:xfrm>
            <a:off x="469900" y="1625600"/>
            <a:ext cx="8305800" cy="4525963"/>
          </a:xfrm>
        </p:spPr>
        <p:txBody>
          <a:bodyPr/>
          <a:lstStyle/>
          <a:p>
            <a:pPr eaLnBrk="1" hangingPunct="1"/>
            <a:r>
              <a:rPr lang="zh-CN" altLang="en-US" sz="2400" dirty="0">
                <a:latin typeface="Arial Narrow" pitchFamily="34" charset="0"/>
                <a:ea typeface="黑体" pitchFamily="2" charset="-122"/>
              </a:rPr>
              <a:t>对初始</a:t>
            </a:r>
            <a:r>
              <a:rPr lang="en-US" altLang="zh-CN" sz="2400" dirty="0">
                <a:latin typeface="Arial Narrow" pitchFamily="34" charset="0"/>
                <a:ea typeface="黑体" pitchFamily="2" charset="-122"/>
              </a:rPr>
              <a:t>cluster centers</a:t>
            </a:r>
            <a:r>
              <a:rPr lang="zh-CN" altLang="en-US" sz="2400" dirty="0">
                <a:latin typeface="Arial Narrow" pitchFamily="34" charset="0"/>
                <a:ea typeface="黑体" pitchFamily="2" charset="-122"/>
              </a:rPr>
              <a:t>的选取会影响到最终的聚类结果</a:t>
            </a:r>
            <a:endParaRPr lang="en-US" altLang="zh-CN" sz="2400" dirty="0">
              <a:latin typeface="Arial Narrow" pitchFamily="34" charset="0"/>
              <a:ea typeface="黑体" pitchFamily="2" charset="-122"/>
            </a:endParaRPr>
          </a:p>
          <a:p>
            <a:pPr eaLnBrk="1" hangingPunct="1"/>
            <a:endParaRPr lang="en-US" altLang="zh-CN" sz="2400" dirty="0">
              <a:latin typeface="Arial Narrow" pitchFamily="34" charset="0"/>
              <a:ea typeface="黑体" pitchFamily="2" charset="-122"/>
            </a:endParaRPr>
          </a:p>
          <a:p>
            <a:pPr eaLnBrk="1" hangingPunct="1"/>
            <a:r>
              <a:rPr lang="zh-CN" altLang="en-US" sz="2400" dirty="0">
                <a:latin typeface="Arial Narrow" pitchFamily="34" charset="0"/>
                <a:ea typeface="黑体" pitchFamily="2" charset="-122"/>
              </a:rPr>
              <a:t>由此带来的结果是：</a:t>
            </a:r>
            <a:r>
              <a:rPr lang="zh-CN" altLang="en-US" sz="2400" dirty="0">
                <a:solidFill>
                  <a:srgbClr val="FF0000"/>
                </a:solidFill>
                <a:latin typeface="Arial Narrow" pitchFamily="34" charset="0"/>
                <a:ea typeface="黑体" pitchFamily="2" charset="-122"/>
              </a:rPr>
              <a:t>能得到局部最优解，不保证得到全局最优解</a:t>
            </a:r>
            <a:endParaRPr lang="en-US" altLang="zh-CN" sz="2400" dirty="0">
              <a:solidFill>
                <a:srgbClr val="FF0000"/>
              </a:solidFill>
              <a:latin typeface="Arial Narrow" pitchFamily="34" charset="0"/>
              <a:ea typeface="黑体" pitchFamily="2" charset="-122"/>
            </a:endParaRPr>
          </a:p>
          <a:p>
            <a:pPr eaLnBrk="1" hangingPunct="1"/>
            <a:endParaRPr lang="en-US" altLang="zh-CN" sz="2400" dirty="0">
              <a:latin typeface="Arial Narrow" pitchFamily="34" charset="0"/>
              <a:ea typeface="黑体" pitchFamily="2" charset="-122"/>
            </a:endParaRPr>
          </a:p>
          <a:p>
            <a:pPr eaLnBrk="1" hangingPunct="1"/>
            <a:r>
              <a:rPr lang="zh-CN" altLang="en-US" sz="2400" dirty="0">
                <a:latin typeface="Arial Narrow" pitchFamily="34" charset="0"/>
                <a:ea typeface="黑体" pitchFamily="2" charset="-122"/>
              </a:rPr>
              <a:t>相似度计算和比较时的计算量较大</a:t>
            </a:r>
          </a:p>
        </p:txBody>
      </p:sp>
      <p:sp>
        <p:nvSpPr>
          <p:cNvPr id="5" name="Title 1"/>
          <p:cNvSpPr>
            <a:spLocks noGrp="1"/>
          </p:cNvSpPr>
          <p:nvPr>
            <p:ph type="title"/>
          </p:nvPr>
        </p:nvSpPr>
        <p:spPr>
          <a:xfrm>
            <a:off x="428596" y="357166"/>
            <a:ext cx="8449718" cy="428628"/>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聚类算法介绍</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
        <p:nvSpPr>
          <p:cNvPr id="25604" name="Rectangle 5"/>
          <p:cNvSpPr>
            <a:spLocks noChangeArrowheads="1"/>
          </p:cNvSpPr>
          <p:nvPr/>
        </p:nvSpPr>
        <p:spPr bwMode="auto">
          <a:xfrm>
            <a:off x="360363" y="869950"/>
            <a:ext cx="3595687" cy="522288"/>
          </a:xfrm>
          <a:prstGeom prst="rect">
            <a:avLst/>
          </a:prstGeom>
          <a:noFill/>
          <a:ln w="9525">
            <a:noFill/>
            <a:miter lim="800000"/>
            <a:headEnd/>
            <a:tailEnd/>
          </a:ln>
        </p:spPr>
        <p:txBody>
          <a:bodyPr wrap="none">
            <a:spAutoFit/>
          </a:bodyPr>
          <a:lstStyle/>
          <a:p>
            <a:r>
              <a:rPr lang="en-US" altLang="zh-CN" sz="2800">
                <a:solidFill>
                  <a:srgbClr val="00B050"/>
                </a:solidFill>
                <a:latin typeface="黑体" pitchFamily="2" charset="-122"/>
                <a:ea typeface="黑体" pitchFamily="2" charset="-122"/>
              </a:rPr>
              <a:t>K-Means</a:t>
            </a:r>
            <a:r>
              <a:rPr lang="zh-CN" altLang="en-US" sz="2800">
                <a:solidFill>
                  <a:srgbClr val="00B050"/>
                </a:solidFill>
                <a:latin typeface="黑体" pitchFamily="2" charset="-122"/>
                <a:ea typeface="黑体" pitchFamily="2" charset="-122"/>
              </a:rPr>
              <a:t>算法的局限性</a:t>
            </a:r>
          </a:p>
        </p:txBody>
      </p:sp>
    </p:spTree>
    <p:extLst>
      <p:ext uri="{BB962C8B-B14F-4D97-AF65-F5344CB8AC3E}">
        <p14:creationId xmlns:p14="http://schemas.microsoft.com/office/powerpoint/2010/main" val="1283653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p:cNvSpPr>
            <a:spLocks noGrp="1"/>
          </p:cNvSpPr>
          <p:nvPr>
            <p:ph sz="quarter" idx="1"/>
          </p:nvPr>
        </p:nvSpPr>
        <p:spPr>
          <a:xfrm>
            <a:off x="250825" y="1557338"/>
            <a:ext cx="8601075" cy="4924425"/>
          </a:xfrm>
        </p:spPr>
        <p:txBody>
          <a:bodyPr/>
          <a:lstStyle/>
          <a:p>
            <a:pPr algn="just" eaLnBrk="1" hangingPunct="1"/>
            <a:r>
              <a:rPr lang="zh-CN" altLang="en-US" sz="2400" dirty="0">
                <a:latin typeface="黑体" pitchFamily="2" charset="-122"/>
                <a:ea typeface="黑体" pitchFamily="2" charset="-122"/>
              </a:rPr>
              <a:t>如果样本数据有</a:t>
            </a:r>
            <a:r>
              <a:rPr lang="en-US" altLang="zh-CN" sz="2400" dirty="0">
                <a:latin typeface="黑体" pitchFamily="2" charset="-122"/>
                <a:ea typeface="黑体" pitchFamily="2" charset="-122"/>
              </a:rPr>
              <a:t>n</a:t>
            </a:r>
            <a:r>
              <a:rPr lang="zh-CN" altLang="en-US" sz="2400" dirty="0">
                <a:latin typeface="黑体" pitchFamily="2" charset="-122"/>
                <a:ea typeface="黑体" pitchFamily="2" charset="-122"/>
              </a:rPr>
              <a:t>个，预期生成</a:t>
            </a:r>
            <a:r>
              <a:rPr lang="en-US" altLang="zh-CN" sz="2400" dirty="0">
                <a:latin typeface="黑体" pitchFamily="2" charset="-122"/>
                <a:ea typeface="黑体" pitchFamily="2" charset="-122"/>
              </a:rPr>
              <a:t>k</a:t>
            </a:r>
            <a:r>
              <a:rPr lang="zh-CN" altLang="en-US" sz="2400" dirty="0">
                <a:latin typeface="黑体" pitchFamily="2" charset="-122"/>
                <a:ea typeface="黑体" pitchFamily="2" charset="-122"/>
              </a:rPr>
              <a:t>个</a:t>
            </a:r>
            <a:r>
              <a:rPr lang="en-US" altLang="zh-CN" sz="2400" dirty="0">
                <a:latin typeface="黑体" pitchFamily="2" charset="-122"/>
                <a:ea typeface="黑体" pitchFamily="2" charset="-122"/>
              </a:rPr>
              <a:t>cluster</a:t>
            </a:r>
            <a:r>
              <a:rPr lang="zh-CN" altLang="en-US" sz="2400" dirty="0">
                <a:latin typeface="黑体" pitchFamily="2" charset="-122"/>
                <a:ea typeface="黑体" pitchFamily="2" charset="-122"/>
              </a:rPr>
              <a:t>，则</a:t>
            </a:r>
            <a:r>
              <a:rPr lang="en-US" altLang="zh-CN" sz="2400" dirty="0">
                <a:latin typeface="黑体" pitchFamily="2" charset="-122"/>
                <a:ea typeface="黑体" pitchFamily="2" charset="-122"/>
              </a:rPr>
              <a:t>K-Means</a:t>
            </a:r>
            <a:r>
              <a:rPr lang="zh-CN" altLang="en-US" sz="2400" dirty="0">
                <a:latin typeface="黑体" pitchFamily="2" charset="-122"/>
                <a:ea typeface="黑体" pitchFamily="2" charset="-122"/>
              </a:rPr>
              <a:t>算法</a:t>
            </a:r>
            <a:r>
              <a:rPr lang="en-US" altLang="zh-CN" sz="2400" dirty="0">
                <a:latin typeface="黑体" pitchFamily="2" charset="-122"/>
                <a:ea typeface="黑体" pitchFamily="2" charset="-122"/>
              </a:rPr>
              <a:t>t</a:t>
            </a:r>
            <a:r>
              <a:rPr lang="zh-CN" altLang="en-US" sz="2400" dirty="0">
                <a:latin typeface="黑体" pitchFamily="2" charset="-122"/>
                <a:ea typeface="黑体" pitchFamily="2" charset="-122"/>
              </a:rPr>
              <a:t>次迭代过程的时间复杂度为</a:t>
            </a:r>
            <a:r>
              <a:rPr lang="en-US" altLang="zh-CN" sz="2400" dirty="0">
                <a:latin typeface="黑体" pitchFamily="2" charset="-122"/>
                <a:ea typeface="黑体" pitchFamily="2" charset="-122"/>
              </a:rPr>
              <a:t>O(</a:t>
            </a:r>
            <a:r>
              <a:rPr lang="en-US" altLang="zh-CN" sz="2400" dirty="0" err="1">
                <a:latin typeface="黑体" pitchFamily="2" charset="-122"/>
                <a:ea typeface="黑体" pitchFamily="2" charset="-122"/>
              </a:rPr>
              <a:t>nkt</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，需要计算</a:t>
            </a:r>
            <a:r>
              <a:rPr lang="en-US" altLang="zh-CN" sz="2400" dirty="0" err="1">
                <a:latin typeface="黑体" pitchFamily="2" charset="-122"/>
                <a:ea typeface="黑体" pitchFamily="2" charset="-122"/>
              </a:rPr>
              <a:t>ntk</a:t>
            </a:r>
            <a:r>
              <a:rPr lang="zh-CN" altLang="en-US" sz="2400" dirty="0">
                <a:latin typeface="黑体" pitchFamily="2" charset="-122"/>
                <a:ea typeface="黑体" pitchFamily="2" charset="-122"/>
              </a:rPr>
              <a:t>次相似度</a:t>
            </a:r>
            <a:endParaRPr lang="en-US" altLang="zh-CN" sz="2400" dirty="0">
              <a:latin typeface="黑体" pitchFamily="2" charset="-122"/>
              <a:ea typeface="黑体" pitchFamily="2" charset="-122"/>
            </a:endParaRPr>
          </a:p>
          <a:p>
            <a:pPr algn="just" eaLnBrk="1" hangingPunct="1"/>
            <a:endParaRPr lang="en-US" altLang="zh-CN" sz="2400" dirty="0">
              <a:latin typeface="黑体" pitchFamily="2" charset="-122"/>
              <a:ea typeface="黑体" pitchFamily="2" charset="-122"/>
            </a:endParaRPr>
          </a:p>
          <a:p>
            <a:pPr algn="just" eaLnBrk="1" hangingPunct="1"/>
            <a:endParaRPr lang="en-US" altLang="zh-CN" sz="2400" dirty="0">
              <a:latin typeface="黑体" pitchFamily="2" charset="-122"/>
              <a:ea typeface="黑体" pitchFamily="2" charset="-122"/>
            </a:endParaRPr>
          </a:p>
          <a:p>
            <a:pPr algn="just" eaLnBrk="1" hangingPunct="1"/>
            <a:r>
              <a:rPr lang="zh-CN" altLang="en-US" sz="2400" dirty="0">
                <a:latin typeface="黑体" pitchFamily="2" charset="-122"/>
                <a:ea typeface="黑体" pitchFamily="2" charset="-122"/>
              </a:rPr>
              <a:t>如果能够</a:t>
            </a:r>
            <a:r>
              <a:rPr lang="zh-CN" altLang="en-US" sz="2400" dirty="0">
                <a:solidFill>
                  <a:srgbClr val="FF0000"/>
                </a:solidFill>
                <a:latin typeface="黑体" pitchFamily="2" charset="-122"/>
                <a:ea typeface="黑体" pitchFamily="2" charset="-122"/>
              </a:rPr>
              <a:t>将各个点到</a:t>
            </a:r>
            <a:r>
              <a:rPr lang="en-US" altLang="zh-CN" sz="2400" dirty="0">
                <a:solidFill>
                  <a:srgbClr val="FF0000"/>
                </a:solidFill>
                <a:latin typeface="黑体" pitchFamily="2" charset="-122"/>
                <a:ea typeface="黑体" pitchFamily="2" charset="-122"/>
              </a:rPr>
              <a:t>cluster center</a:t>
            </a:r>
            <a:r>
              <a:rPr lang="zh-CN" altLang="en-US" sz="2400" dirty="0">
                <a:solidFill>
                  <a:srgbClr val="FF0000"/>
                </a:solidFill>
                <a:latin typeface="黑体" pitchFamily="2" charset="-122"/>
                <a:ea typeface="黑体" pitchFamily="2" charset="-122"/>
              </a:rPr>
              <a:t>相似度的计算工作分摊到不同的机器上并行地计算</a:t>
            </a:r>
            <a:r>
              <a:rPr lang="zh-CN" altLang="en-US" sz="2400" dirty="0">
                <a:latin typeface="黑体" pitchFamily="2" charset="-122"/>
                <a:ea typeface="黑体" pitchFamily="2" charset="-122"/>
              </a:rPr>
              <a:t>，则能够大幅提高计算速度</a:t>
            </a:r>
            <a:endParaRPr lang="en-US" altLang="zh-CN" sz="2400" dirty="0">
              <a:latin typeface="黑体" pitchFamily="2" charset="-122"/>
              <a:ea typeface="黑体" pitchFamily="2" charset="-122"/>
            </a:endParaRPr>
          </a:p>
          <a:p>
            <a:pPr algn="just" eaLnBrk="1" hangingPunct="1"/>
            <a:endParaRPr lang="en-US" altLang="zh-CN" sz="2400" dirty="0">
              <a:latin typeface="黑体" pitchFamily="2" charset="-122"/>
              <a:ea typeface="黑体" pitchFamily="2" charset="-122"/>
            </a:endParaRPr>
          </a:p>
          <a:p>
            <a:pPr algn="just" eaLnBrk="1" hangingPunct="1"/>
            <a:endParaRPr lang="en-US" altLang="zh-CN" sz="2400" dirty="0">
              <a:latin typeface="黑体" pitchFamily="2" charset="-122"/>
              <a:ea typeface="黑体" pitchFamily="2" charset="-122"/>
            </a:endParaRPr>
          </a:p>
          <a:p>
            <a:pPr algn="just" eaLnBrk="1" hangingPunct="1"/>
            <a:r>
              <a:rPr lang="zh-CN" altLang="en-US" sz="2400" dirty="0">
                <a:latin typeface="黑体" pitchFamily="2" charset="-122"/>
                <a:ea typeface="黑体" pitchFamily="2" charset="-122"/>
              </a:rPr>
              <a:t>本课将介绍利用</a:t>
            </a:r>
            <a:r>
              <a:rPr lang="en-US" altLang="zh-CN" sz="2400" dirty="0">
                <a:latin typeface="黑体" pitchFamily="2" charset="-122"/>
                <a:ea typeface="黑体" pitchFamily="2" charset="-122"/>
              </a:rPr>
              <a:t>MapReduce</a:t>
            </a:r>
            <a:r>
              <a:rPr lang="zh-CN" altLang="en-US" sz="2400" dirty="0">
                <a:latin typeface="黑体" pitchFamily="2" charset="-122"/>
                <a:ea typeface="黑体" pitchFamily="2" charset="-122"/>
              </a:rPr>
              <a:t>来将</a:t>
            </a:r>
            <a:r>
              <a:rPr lang="en-US" altLang="zh-CN" sz="2400" dirty="0">
                <a:latin typeface="黑体" pitchFamily="2" charset="-122"/>
                <a:ea typeface="黑体" pitchFamily="2" charset="-122"/>
              </a:rPr>
              <a:t>K-Means</a:t>
            </a:r>
            <a:r>
              <a:rPr lang="zh-CN" altLang="en-US" sz="2400" dirty="0">
                <a:latin typeface="黑体" pitchFamily="2" charset="-122"/>
                <a:ea typeface="黑体" pitchFamily="2" charset="-122"/>
              </a:rPr>
              <a:t>聚类过程并行化</a:t>
            </a:r>
          </a:p>
        </p:txBody>
      </p:sp>
      <p:sp>
        <p:nvSpPr>
          <p:cNvPr id="6" name="Title 1"/>
          <p:cNvSpPr>
            <a:spLocks noGrp="1"/>
          </p:cNvSpPr>
          <p:nvPr>
            <p:ph type="title"/>
          </p:nvPr>
        </p:nvSpPr>
        <p:spPr>
          <a:xfrm>
            <a:off x="428596" y="357166"/>
            <a:ext cx="8449718" cy="428628"/>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eaLnBrk="1" fontAlgn="auto" hangingPunct="1">
              <a:lnSpc>
                <a:spcPct val="120000"/>
              </a:lnSpc>
              <a:spcBef>
                <a:spcPts val="580"/>
              </a:spcBef>
              <a:spcAft>
                <a:spcPts val="600"/>
              </a:spcAft>
              <a:defRPr/>
            </a:pP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聚类算法介绍</a:t>
            </a:r>
            <a:endParaRPr lang="en-US" altLang="zh-CN" sz="2400" dirty="0">
              <a:ln>
                <a:solidFill>
                  <a:srgbClr val="FF0000"/>
                </a:solidFill>
              </a:ln>
              <a:solidFill>
                <a:srgbClr val="C00000"/>
              </a:solidFill>
              <a:latin typeface="Arial Narrow" pitchFamily="34" charset="0"/>
              <a:ea typeface="黑体" pitchFamily="2" charset="-122"/>
              <a:cs typeface="+mj-cs"/>
            </a:endParaRPr>
          </a:p>
        </p:txBody>
      </p:sp>
      <p:sp>
        <p:nvSpPr>
          <p:cNvPr id="26628" name="Rectangle 6"/>
          <p:cNvSpPr>
            <a:spLocks noChangeArrowheads="1"/>
          </p:cNvSpPr>
          <p:nvPr/>
        </p:nvSpPr>
        <p:spPr bwMode="auto">
          <a:xfrm>
            <a:off x="409575" y="869950"/>
            <a:ext cx="3956050" cy="522288"/>
          </a:xfrm>
          <a:prstGeom prst="rect">
            <a:avLst/>
          </a:prstGeom>
          <a:noFill/>
          <a:ln w="9525">
            <a:noFill/>
            <a:miter lim="800000"/>
            <a:headEnd/>
            <a:tailEnd/>
          </a:ln>
        </p:spPr>
        <p:txBody>
          <a:bodyPr wrap="none">
            <a:spAutoFit/>
          </a:bodyPr>
          <a:lstStyle/>
          <a:p>
            <a:r>
              <a:rPr lang="en-US" altLang="zh-CN" sz="2800">
                <a:solidFill>
                  <a:srgbClr val="00B050"/>
                </a:solidFill>
                <a:latin typeface="黑体" pitchFamily="2" charset="-122"/>
                <a:ea typeface="黑体" pitchFamily="2" charset="-122"/>
              </a:rPr>
              <a:t>K-Means</a:t>
            </a:r>
            <a:r>
              <a:rPr lang="zh-CN" altLang="en-US" sz="2800">
                <a:solidFill>
                  <a:srgbClr val="00B050"/>
                </a:solidFill>
                <a:latin typeface="黑体" pitchFamily="2" charset="-122"/>
                <a:ea typeface="黑体" pitchFamily="2" charset="-122"/>
              </a:rPr>
              <a:t>计算性能的瓶颈</a:t>
            </a:r>
          </a:p>
        </p:txBody>
      </p:sp>
    </p:spTree>
    <p:extLst>
      <p:ext uri="{BB962C8B-B14F-4D97-AF65-F5344CB8AC3E}">
        <p14:creationId xmlns:p14="http://schemas.microsoft.com/office/powerpoint/2010/main" val="5710117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11150" y="1933575"/>
            <a:ext cx="8362950" cy="4264025"/>
          </a:xfrm>
        </p:spPr>
        <p:txBody>
          <a:bodyPr>
            <a:normAutofit/>
          </a:bodyPr>
          <a:lstStyle/>
          <a:p>
            <a:pPr marL="274320" indent="-274320" algn="just" eaLnBrk="1" fontAlgn="auto" hangingPunct="1">
              <a:spcBef>
                <a:spcPts val="580"/>
              </a:spcBef>
              <a:spcAft>
                <a:spcPts val="0"/>
              </a:spcAft>
              <a:buFont typeface="Wingdings 2"/>
              <a:buChar char=""/>
              <a:defRPr/>
            </a:pPr>
            <a:r>
              <a:rPr lang="zh-CN" altLang="en-US" sz="2400" dirty="0">
                <a:latin typeface="Arial Narrow" pitchFamily="34" charset="0"/>
                <a:ea typeface="黑体" pitchFamily="2" charset="-122"/>
              </a:rPr>
              <a:t>在进行</a:t>
            </a:r>
            <a:r>
              <a:rPr lang="en-US" altLang="zh-CN" sz="2400" dirty="0">
                <a:latin typeface="Arial Narrow" pitchFamily="34" charset="0"/>
                <a:ea typeface="黑体" pitchFamily="2" charset="-122"/>
              </a:rPr>
              <a:t>K-Means</a:t>
            </a:r>
            <a:r>
              <a:rPr lang="zh-CN" altLang="en-US" sz="2400" dirty="0">
                <a:latin typeface="Arial Narrow" pitchFamily="34" charset="0"/>
                <a:ea typeface="黑体" pitchFamily="2" charset="-122"/>
              </a:rPr>
              <a:t>聚类中，在处理每一个数据点时</a:t>
            </a:r>
            <a:endParaRPr lang="en-US" altLang="zh-CN" sz="2400" dirty="0">
              <a:latin typeface="Arial Narrow" pitchFamily="34" charset="0"/>
              <a:ea typeface="黑体" pitchFamily="2" charset="-122"/>
            </a:endParaRPr>
          </a:p>
          <a:p>
            <a:pPr marL="274320" indent="-274320" algn="just" eaLnBrk="1" fontAlgn="auto" hangingPunct="1">
              <a:spcBef>
                <a:spcPts val="580"/>
              </a:spcBef>
              <a:spcAft>
                <a:spcPts val="0"/>
              </a:spcAft>
              <a:buFont typeface="Wingdings 2"/>
              <a:buChar char=""/>
              <a:defRPr/>
            </a:pPr>
            <a:endParaRPr lang="en-US" altLang="zh-CN" sz="2400" dirty="0">
              <a:latin typeface="Arial Narrow" pitchFamily="34" charset="0"/>
              <a:ea typeface="黑体" pitchFamily="2" charset="-122"/>
            </a:endParaRPr>
          </a:p>
          <a:p>
            <a:pPr marL="274320" indent="-274320" algn="just" eaLnBrk="1" fontAlgn="auto" hangingPunct="1">
              <a:spcBef>
                <a:spcPts val="580"/>
              </a:spcBef>
              <a:spcAft>
                <a:spcPts val="0"/>
              </a:spcAft>
              <a:buFont typeface="Wingdings 2"/>
              <a:buChar char=""/>
              <a:defRPr/>
            </a:pPr>
            <a:r>
              <a:rPr lang="zh-CN" altLang="en-US" sz="2400" dirty="0">
                <a:solidFill>
                  <a:srgbClr val="0000FF"/>
                </a:solidFill>
                <a:latin typeface="Arial Narrow" pitchFamily="34" charset="0"/>
                <a:ea typeface="黑体" pitchFamily="2" charset="-122"/>
              </a:rPr>
              <a:t>只需要知道</a:t>
            </a:r>
            <a:r>
              <a:rPr lang="zh-CN" altLang="en-US" sz="2400" dirty="0">
                <a:latin typeface="Arial Narrow" pitchFamily="34" charset="0"/>
                <a:ea typeface="黑体" pitchFamily="2" charset="-122"/>
              </a:rPr>
              <a:t>各个</a:t>
            </a:r>
            <a:r>
              <a:rPr lang="en-US" altLang="zh-CN" sz="2400" dirty="0">
                <a:latin typeface="Arial Narrow" pitchFamily="34" charset="0"/>
                <a:ea typeface="黑体" pitchFamily="2" charset="-122"/>
              </a:rPr>
              <a:t>cluster </a:t>
            </a:r>
            <a:r>
              <a:rPr lang="zh-CN" altLang="en-US" sz="2400" dirty="0">
                <a:latin typeface="Arial Narrow" pitchFamily="34" charset="0"/>
                <a:ea typeface="黑体" pitchFamily="2" charset="-122"/>
              </a:rPr>
              <a:t>的中心信息</a:t>
            </a:r>
            <a:endParaRPr lang="en-US" altLang="zh-CN" sz="2400" dirty="0">
              <a:latin typeface="Arial Narrow" pitchFamily="34" charset="0"/>
              <a:ea typeface="黑体" pitchFamily="2" charset="-122"/>
            </a:endParaRPr>
          </a:p>
          <a:p>
            <a:pPr marL="274320" indent="-274320" algn="just" eaLnBrk="1" fontAlgn="auto" hangingPunct="1">
              <a:spcBef>
                <a:spcPts val="580"/>
              </a:spcBef>
              <a:spcAft>
                <a:spcPts val="0"/>
              </a:spcAft>
              <a:buFont typeface="Wingdings 2"/>
              <a:buChar char=""/>
              <a:defRPr/>
            </a:pPr>
            <a:endParaRPr lang="en-US" altLang="zh-CN" sz="2400" dirty="0">
              <a:latin typeface="Arial Narrow" pitchFamily="34" charset="0"/>
              <a:ea typeface="黑体" pitchFamily="2" charset="-122"/>
            </a:endParaRPr>
          </a:p>
          <a:p>
            <a:pPr marL="274320" indent="-274320" algn="just" eaLnBrk="1" fontAlgn="auto" hangingPunct="1">
              <a:spcBef>
                <a:spcPts val="580"/>
              </a:spcBef>
              <a:spcAft>
                <a:spcPts val="0"/>
              </a:spcAft>
              <a:buFont typeface="Wingdings 2"/>
              <a:buChar char=""/>
              <a:defRPr/>
            </a:pPr>
            <a:r>
              <a:rPr lang="zh-CN" altLang="en-US" sz="2400" dirty="0">
                <a:solidFill>
                  <a:srgbClr val="0000FF"/>
                </a:solidFill>
                <a:latin typeface="Arial Narrow" pitchFamily="34" charset="0"/>
                <a:ea typeface="黑体" pitchFamily="2" charset="-122"/>
              </a:rPr>
              <a:t>不需要知道</a:t>
            </a:r>
            <a:r>
              <a:rPr lang="zh-CN" altLang="en-US" sz="2400" dirty="0">
                <a:latin typeface="Arial Narrow" pitchFamily="34" charset="0"/>
                <a:ea typeface="黑体" pitchFamily="2" charset="-122"/>
              </a:rPr>
              <a:t>关于其他数据点的任何信息</a:t>
            </a:r>
            <a:endParaRPr lang="en-US" altLang="zh-CN" sz="2400" dirty="0">
              <a:latin typeface="Arial Narrow" pitchFamily="34" charset="0"/>
              <a:ea typeface="黑体" pitchFamily="2" charset="-122"/>
            </a:endParaRPr>
          </a:p>
          <a:p>
            <a:pPr marL="548640" lvl="1" algn="just" eaLnBrk="1" fontAlgn="auto" hangingPunct="1">
              <a:spcBef>
                <a:spcPts val="370"/>
              </a:spcBef>
              <a:spcAft>
                <a:spcPts val="0"/>
              </a:spcAft>
              <a:buFont typeface="Wingdings 2"/>
              <a:buChar char=""/>
              <a:defRPr/>
            </a:pPr>
            <a:endParaRPr lang="en-US" altLang="zh-CN" dirty="0">
              <a:latin typeface="Arial Narrow" pitchFamily="34" charset="0"/>
              <a:ea typeface="黑体" pitchFamily="2" charset="-122"/>
            </a:endParaRPr>
          </a:p>
          <a:p>
            <a:pPr marL="342900" lvl="1" indent="-342900" algn="just" eaLnBrk="1" fontAlgn="auto" hangingPunct="1">
              <a:spcBef>
                <a:spcPts val="370"/>
              </a:spcBef>
              <a:spcAft>
                <a:spcPts val="0"/>
              </a:spcAft>
              <a:buClr>
                <a:schemeClr val="accent1"/>
              </a:buClr>
              <a:buFont typeface="Wingdings 2"/>
              <a:buChar char=""/>
              <a:defRPr/>
            </a:pPr>
            <a:r>
              <a:rPr lang="zh-CN" altLang="en-US" dirty="0">
                <a:latin typeface="Arial Narrow" pitchFamily="34" charset="0"/>
                <a:ea typeface="黑体" pitchFamily="2" charset="-122"/>
              </a:rPr>
              <a:t>所以，</a:t>
            </a:r>
            <a:r>
              <a:rPr lang="zh-CN" altLang="en-US" dirty="0">
                <a:solidFill>
                  <a:srgbClr val="FF0000"/>
                </a:solidFill>
                <a:latin typeface="Arial Narrow" pitchFamily="34" charset="0"/>
                <a:ea typeface="黑体" pitchFamily="2" charset="-122"/>
              </a:rPr>
              <a:t>如果涉及到全局信息，只需要知道关于各个</a:t>
            </a:r>
            <a:r>
              <a:rPr lang="en-US" altLang="zh-CN" dirty="0">
                <a:solidFill>
                  <a:srgbClr val="FF0000"/>
                </a:solidFill>
                <a:latin typeface="Arial Narrow" pitchFamily="34" charset="0"/>
                <a:ea typeface="黑体" pitchFamily="2" charset="-122"/>
              </a:rPr>
              <a:t>cluster center</a:t>
            </a:r>
            <a:r>
              <a:rPr lang="zh-CN" altLang="en-US" dirty="0">
                <a:solidFill>
                  <a:srgbClr val="FF0000"/>
                </a:solidFill>
                <a:latin typeface="Arial Narrow" pitchFamily="34" charset="0"/>
                <a:ea typeface="黑体" pitchFamily="2" charset="-122"/>
              </a:rPr>
              <a:t>的信息即可</a:t>
            </a:r>
          </a:p>
        </p:txBody>
      </p:sp>
      <p:sp>
        <p:nvSpPr>
          <p:cNvPr id="5" name="Rectangle 4"/>
          <p:cNvSpPr/>
          <p:nvPr/>
        </p:nvSpPr>
        <p:spPr>
          <a:xfrm>
            <a:off x="402186" y="412234"/>
            <a:ext cx="7751213" cy="604781"/>
          </a:xfrm>
          <a:prstGeom prst="rect">
            <a:avLst/>
          </a:prstGeom>
        </p:spPr>
        <p:txBody>
          <a:bodyPr bIns="91440"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fontAlgn="auto">
              <a:lnSpc>
                <a:spcPct val="120000"/>
              </a:lnSpc>
              <a:spcBef>
                <a:spcPts val="580"/>
              </a:spcBef>
              <a:spcAft>
                <a:spcPts val="600"/>
              </a:spcAft>
              <a:defRPr/>
            </a:pPr>
            <a:r>
              <a:rPr lang="en-US" altLang="zh-CN" sz="3200" dirty="0">
                <a:ln>
                  <a:solidFill>
                    <a:srgbClr val="FF0000"/>
                  </a:solidFill>
                </a:ln>
                <a:solidFill>
                  <a:srgbClr val="C00000"/>
                </a:solidFill>
                <a:latin typeface="黑体" pitchFamily="2" charset="-122"/>
                <a:ea typeface="黑体" pitchFamily="2" charset="-122"/>
                <a:cs typeface="+mj-cs"/>
              </a:rPr>
              <a:t>2.</a:t>
            </a:r>
            <a:r>
              <a:rPr lang="zh-CN" altLang="en-US" sz="3200" dirty="0">
                <a:ln>
                  <a:solidFill>
                    <a:srgbClr val="FF0000"/>
                  </a:solidFill>
                </a:ln>
                <a:solidFill>
                  <a:srgbClr val="C00000"/>
                </a:solidFill>
                <a:latin typeface="黑体" pitchFamily="2" charset="-122"/>
                <a:ea typeface="黑体" pitchFamily="2" charset="-122"/>
                <a:cs typeface="+mj-cs"/>
              </a:rPr>
              <a:t>基于</a:t>
            </a:r>
            <a:r>
              <a:rPr lang="en-US" altLang="zh-CN" sz="3200" dirty="0">
                <a:ln>
                  <a:solidFill>
                    <a:srgbClr val="FF0000"/>
                  </a:solidFill>
                </a:ln>
                <a:solidFill>
                  <a:srgbClr val="C00000"/>
                </a:solidFill>
                <a:latin typeface="黑体" pitchFamily="2" charset="-122"/>
                <a:ea typeface="黑体" pitchFamily="2" charset="-122"/>
                <a:cs typeface="+mj-cs"/>
              </a:rPr>
              <a:t>MapReduce</a:t>
            </a:r>
            <a:r>
              <a:rPr lang="zh-CN" altLang="en-US" sz="3200" dirty="0">
                <a:ln>
                  <a:solidFill>
                    <a:srgbClr val="FF0000"/>
                  </a:solidFill>
                </a:ln>
                <a:solidFill>
                  <a:srgbClr val="C00000"/>
                </a:solidFill>
                <a:latin typeface="黑体" pitchFamily="2" charset="-122"/>
                <a:ea typeface="黑体" pitchFamily="2" charset="-122"/>
                <a:cs typeface="+mj-cs"/>
              </a:rPr>
              <a:t>的</a:t>
            </a:r>
            <a:r>
              <a:rPr lang="en-US" altLang="zh-CN" sz="3200" dirty="0">
                <a:ln>
                  <a:solidFill>
                    <a:srgbClr val="FF0000"/>
                  </a:solidFill>
                </a:ln>
                <a:solidFill>
                  <a:srgbClr val="C00000"/>
                </a:solidFill>
                <a:latin typeface="黑体" pitchFamily="2" charset="-122"/>
                <a:ea typeface="黑体" pitchFamily="2" charset="-122"/>
                <a:cs typeface="+mj-cs"/>
              </a:rPr>
              <a:t>K-Means</a:t>
            </a:r>
            <a:r>
              <a:rPr lang="zh-CN" altLang="en-US" sz="3200" dirty="0">
                <a:ln>
                  <a:solidFill>
                    <a:srgbClr val="FF0000"/>
                  </a:solidFill>
                </a:ln>
                <a:solidFill>
                  <a:srgbClr val="C00000"/>
                </a:solidFill>
                <a:latin typeface="黑体" pitchFamily="2" charset="-122"/>
                <a:ea typeface="黑体" pitchFamily="2" charset="-122"/>
                <a:cs typeface="+mj-cs"/>
              </a:rPr>
              <a:t>并行算法设计</a:t>
            </a:r>
            <a:endParaRPr lang="en-US" altLang="zh-CN" sz="3200" dirty="0">
              <a:ln>
                <a:solidFill>
                  <a:srgbClr val="FF0000"/>
                </a:solidFill>
              </a:ln>
              <a:solidFill>
                <a:srgbClr val="C00000"/>
              </a:solidFill>
              <a:latin typeface="黑体" pitchFamily="2" charset="-122"/>
              <a:ea typeface="黑体" pitchFamily="2" charset="-122"/>
              <a:cs typeface="+mj-cs"/>
            </a:endParaRPr>
          </a:p>
        </p:txBody>
      </p:sp>
      <p:sp>
        <p:nvSpPr>
          <p:cNvPr id="27652" name="Rectangle 5"/>
          <p:cNvSpPr>
            <a:spLocks noChangeArrowheads="1"/>
          </p:cNvSpPr>
          <p:nvPr/>
        </p:nvSpPr>
        <p:spPr bwMode="auto">
          <a:xfrm>
            <a:off x="407988" y="1085850"/>
            <a:ext cx="2698750" cy="522288"/>
          </a:xfrm>
          <a:prstGeom prst="rect">
            <a:avLst/>
          </a:prstGeom>
          <a:noFill/>
          <a:ln w="9525">
            <a:noFill/>
            <a:miter lim="800000"/>
            <a:headEnd/>
            <a:tailEnd/>
          </a:ln>
        </p:spPr>
        <p:txBody>
          <a:bodyPr wrap="none">
            <a:spAutoFit/>
          </a:bodyPr>
          <a:lstStyle/>
          <a:p>
            <a:r>
              <a:rPr lang="zh-CN" altLang="en-US" sz="2800">
                <a:solidFill>
                  <a:srgbClr val="00B050"/>
                </a:solidFill>
                <a:latin typeface="黑体" pitchFamily="2" charset="-122"/>
                <a:ea typeface="黑体" pitchFamily="2" charset="-122"/>
              </a:rPr>
              <a:t>考虑数据相关度</a:t>
            </a:r>
          </a:p>
        </p:txBody>
      </p:sp>
    </p:spTree>
    <p:extLst>
      <p:ext uri="{BB962C8B-B14F-4D97-AF65-F5344CB8AC3E}">
        <p14:creationId xmlns:p14="http://schemas.microsoft.com/office/powerpoint/2010/main" val="21750861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2"/>
          <p:cNvSpPr>
            <a:spLocks noGrp="1"/>
          </p:cNvSpPr>
          <p:nvPr>
            <p:ph sz="quarter" idx="1"/>
          </p:nvPr>
        </p:nvSpPr>
        <p:spPr>
          <a:xfrm>
            <a:off x="387350" y="1638300"/>
            <a:ext cx="8351838" cy="4924425"/>
          </a:xfrm>
        </p:spPr>
        <p:txBody>
          <a:bodyPr/>
          <a:lstStyle/>
          <a:p>
            <a:pPr eaLnBrk="1" hangingPunct="1"/>
            <a:r>
              <a:rPr lang="zh-CN" altLang="en-US" sz="2400">
                <a:latin typeface="黑体" pitchFamily="2" charset="-122"/>
                <a:ea typeface="黑体" pitchFamily="2" charset="-122"/>
              </a:rPr>
              <a:t>将所有的数据分布到不同的</a:t>
            </a:r>
            <a:r>
              <a:rPr lang="en-US" altLang="zh-CN" sz="2400">
                <a:latin typeface="黑体" pitchFamily="2" charset="-122"/>
                <a:ea typeface="黑体" pitchFamily="2" charset="-122"/>
              </a:rPr>
              <a:t>MapReduce</a:t>
            </a:r>
            <a:r>
              <a:rPr lang="zh-CN" altLang="en-US" sz="2400">
                <a:latin typeface="黑体" pitchFamily="2" charset="-122"/>
                <a:ea typeface="黑体" pitchFamily="2" charset="-122"/>
              </a:rPr>
              <a:t>节点上，每个节点只对自己的数据进行计算</a:t>
            </a:r>
            <a:endParaRPr lang="en-US" altLang="zh-CN" sz="2400">
              <a:latin typeface="黑体" pitchFamily="2" charset="-122"/>
              <a:ea typeface="黑体" pitchFamily="2" charset="-122"/>
            </a:endParaRPr>
          </a:p>
          <a:p>
            <a:pPr eaLnBrk="1" hangingPunct="1"/>
            <a:endParaRPr lang="en-US" altLang="zh-CN" sz="2400">
              <a:latin typeface="黑体" pitchFamily="2" charset="-122"/>
              <a:ea typeface="黑体" pitchFamily="2" charset="-122"/>
            </a:endParaRPr>
          </a:p>
          <a:p>
            <a:pPr eaLnBrk="1" hangingPunct="1"/>
            <a:r>
              <a:rPr lang="zh-CN" altLang="en-US" sz="2400">
                <a:latin typeface="黑体" pitchFamily="2" charset="-122"/>
                <a:ea typeface="黑体" pitchFamily="2" charset="-122"/>
              </a:rPr>
              <a:t>每个</a:t>
            </a:r>
            <a:r>
              <a:rPr lang="en-US" altLang="zh-CN" sz="2400">
                <a:latin typeface="黑体" pitchFamily="2" charset="-122"/>
                <a:ea typeface="黑体" pitchFamily="2" charset="-122"/>
              </a:rPr>
              <a:t>Map</a:t>
            </a:r>
            <a:r>
              <a:rPr lang="zh-CN" altLang="en-US" sz="2400">
                <a:latin typeface="黑体" pitchFamily="2" charset="-122"/>
                <a:ea typeface="黑体" pitchFamily="2" charset="-122"/>
              </a:rPr>
              <a:t>节点能够读取上一次迭代生成的</a:t>
            </a:r>
            <a:r>
              <a:rPr lang="en-US" altLang="zh-CN" sz="2400">
                <a:latin typeface="黑体" pitchFamily="2" charset="-122"/>
                <a:ea typeface="黑体" pitchFamily="2" charset="-122"/>
              </a:rPr>
              <a:t>cluster centers</a:t>
            </a:r>
            <a:r>
              <a:rPr lang="zh-CN" altLang="en-US" sz="2400">
                <a:latin typeface="黑体" pitchFamily="2" charset="-122"/>
                <a:ea typeface="黑体" pitchFamily="2" charset="-122"/>
              </a:rPr>
              <a:t>，并判断自己的各个数据点应该属于哪一个</a:t>
            </a:r>
            <a:r>
              <a:rPr lang="en-US" altLang="zh-CN" sz="2400">
                <a:latin typeface="黑体" pitchFamily="2" charset="-122"/>
                <a:ea typeface="黑体" pitchFamily="2" charset="-122"/>
              </a:rPr>
              <a:t>cluster</a:t>
            </a:r>
          </a:p>
          <a:p>
            <a:pPr eaLnBrk="1" hangingPunct="1"/>
            <a:endParaRPr lang="en-US" altLang="zh-CN" sz="2400">
              <a:latin typeface="黑体" pitchFamily="2" charset="-122"/>
              <a:ea typeface="黑体" pitchFamily="2" charset="-122"/>
            </a:endParaRPr>
          </a:p>
          <a:p>
            <a:pPr eaLnBrk="1" hangingPunct="1"/>
            <a:r>
              <a:rPr lang="en-US" altLang="zh-CN" sz="2400">
                <a:latin typeface="黑体" pitchFamily="2" charset="-122"/>
                <a:ea typeface="黑体" pitchFamily="2" charset="-122"/>
              </a:rPr>
              <a:t>Reduce</a:t>
            </a:r>
            <a:r>
              <a:rPr lang="zh-CN" altLang="en-US" sz="2400">
                <a:latin typeface="黑体" pitchFamily="2" charset="-122"/>
                <a:ea typeface="黑体" pitchFamily="2" charset="-122"/>
              </a:rPr>
              <a:t>节点综合每个属于每个</a:t>
            </a:r>
            <a:r>
              <a:rPr lang="en-US" altLang="zh-CN" sz="2400">
                <a:latin typeface="黑体" pitchFamily="2" charset="-122"/>
                <a:ea typeface="黑体" pitchFamily="2" charset="-122"/>
              </a:rPr>
              <a:t>cluster</a:t>
            </a:r>
            <a:r>
              <a:rPr lang="zh-CN" altLang="en-US" sz="2400">
                <a:latin typeface="黑体" pitchFamily="2" charset="-122"/>
                <a:ea typeface="黑体" pitchFamily="2" charset="-122"/>
              </a:rPr>
              <a:t>的数据点，计算出新的</a:t>
            </a:r>
            <a:r>
              <a:rPr lang="en-US" altLang="zh-CN" sz="2400">
                <a:latin typeface="黑体" pitchFamily="2" charset="-122"/>
                <a:ea typeface="黑体" pitchFamily="2" charset="-122"/>
              </a:rPr>
              <a:t>cluster centers</a:t>
            </a:r>
          </a:p>
          <a:p>
            <a:pPr eaLnBrk="1" hangingPunct="1"/>
            <a:endParaRPr lang="zh-CN" altLang="en-US" sz="2400">
              <a:latin typeface="黑体" pitchFamily="2" charset="-122"/>
              <a:ea typeface="黑体" pitchFamily="2" charset="-122"/>
            </a:endParaRPr>
          </a:p>
          <a:p>
            <a:pPr eaLnBrk="1" hangingPunct="1"/>
            <a:endParaRPr lang="zh-CN" altLang="en-US" sz="2400">
              <a:latin typeface="黑体" pitchFamily="2" charset="-122"/>
              <a:ea typeface="黑体" pitchFamily="2" charset="-122"/>
            </a:endParaRPr>
          </a:p>
        </p:txBody>
      </p:sp>
      <p:sp>
        <p:nvSpPr>
          <p:cNvPr id="5" name="Rectangle 4"/>
          <p:cNvSpPr/>
          <p:nvPr/>
        </p:nvSpPr>
        <p:spPr>
          <a:xfrm>
            <a:off x="1164186" y="158234"/>
            <a:ext cx="7751213" cy="604781"/>
          </a:xfrm>
          <a:prstGeom prst="rect">
            <a:avLst/>
          </a:prstGeom>
        </p:spPr>
        <p:txBody>
          <a:bodyPr bIns="91440"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fontAlgn="auto">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基于</a:t>
            </a:r>
            <a:r>
              <a:rPr lang="en-US" altLang="zh-CN" sz="2400" dirty="0">
                <a:ln>
                  <a:solidFill>
                    <a:srgbClr val="FF0000"/>
                  </a:solidFill>
                </a:ln>
                <a:solidFill>
                  <a:srgbClr val="C00000"/>
                </a:solidFill>
                <a:latin typeface="黑体" pitchFamily="2" charset="-122"/>
                <a:ea typeface="黑体" pitchFamily="2" charset="-122"/>
                <a:cs typeface="+mj-cs"/>
              </a:rPr>
              <a:t>MapReduce</a:t>
            </a:r>
            <a:r>
              <a:rPr lang="zh-CN" altLang="en-US" sz="2400" dirty="0">
                <a:ln>
                  <a:solidFill>
                    <a:srgbClr val="FF0000"/>
                  </a:solidFill>
                </a:ln>
                <a:solidFill>
                  <a:srgbClr val="C00000"/>
                </a:solidFill>
                <a:latin typeface="黑体" pitchFamily="2" charset="-122"/>
                <a:ea typeface="黑体" pitchFamily="2" charset="-122"/>
                <a:cs typeface="+mj-cs"/>
              </a:rPr>
              <a:t>的</a:t>
            </a: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并行算法设计</a:t>
            </a:r>
            <a:endParaRPr lang="en-US" altLang="zh-CN" sz="2400" dirty="0">
              <a:ln>
                <a:solidFill>
                  <a:srgbClr val="FF0000"/>
                </a:solidFill>
              </a:ln>
              <a:solidFill>
                <a:srgbClr val="C00000"/>
              </a:solidFill>
              <a:latin typeface="黑体" pitchFamily="2" charset="-122"/>
              <a:ea typeface="黑体" pitchFamily="2" charset="-122"/>
              <a:cs typeface="+mj-cs"/>
            </a:endParaRPr>
          </a:p>
        </p:txBody>
      </p:sp>
      <p:sp>
        <p:nvSpPr>
          <p:cNvPr id="28676" name="Rectangle 5"/>
          <p:cNvSpPr>
            <a:spLocks noChangeArrowheads="1"/>
          </p:cNvSpPr>
          <p:nvPr/>
        </p:nvSpPr>
        <p:spPr bwMode="auto">
          <a:xfrm>
            <a:off x="457200" y="933450"/>
            <a:ext cx="5749925" cy="522288"/>
          </a:xfrm>
          <a:prstGeom prst="rect">
            <a:avLst/>
          </a:prstGeom>
          <a:noFill/>
          <a:ln w="9525">
            <a:noFill/>
            <a:miter lim="800000"/>
            <a:headEnd/>
            <a:tailEnd/>
          </a:ln>
        </p:spPr>
        <p:txBody>
          <a:bodyPr wrap="none">
            <a:spAutoFit/>
          </a:bodyPr>
          <a:lstStyle/>
          <a:p>
            <a:r>
              <a:rPr lang="en-US" altLang="zh-CN" sz="2800">
                <a:solidFill>
                  <a:srgbClr val="00B050"/>
                </a:solidFill>
                <a:latin typeface="黑体" pitchFamily="2" charset="-122"/>
                <a:ea typeface="黑体" pitchFamily="2" charset="-122"/>
              </a:rPr>
              <a:t>MapReduce</a:t>
            </a:r>
            <a:r>
              <a:rPr lang="zh-CN" altLang="en-US" sz="2800">
                <a:solidFill>
                  <a:srgbClr val="00B050"/>
                </a:solidFill>
                <a:latin typeface="黑体" pitchFamily="2" charset="-122"/>
                <a:ea typeface="黑体" pitchFamily="2" charset="-122"/>
              </a:rPr>
              <a:t>并行化聚类算法设计思路</a:t>
            </a:r>
          </a:p>
        </p:txBody>
      </p:sp>
    </p:spTree>
    <p:extLst>
      <p:ext uri="{BB962C8B-B14F-4D97-AF65-F5344CB8AC3E}">
        <p14:creationId xmlns:p14="http://schemas.microsoft.com/office/powerpoint/2010/main" val="17213131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08000" y="825500"/>
            <a:ext cx="8051800" cy="4572000"/>
          </a:xfrm>
        </p:spPr>
        <p:txBody>
          <a:bodyPr>
            <a:normAutofit lnSpcReduction="10000"/>
          </a:bodyPr>
          <a:lstStyle/>
          <a:p>
            <a:pPr marL="0" indent="-274320" eaLnBrk="1" fontAlgn="auto" hangingPunct="1">
              <a:spcBef>
                <a:spcPts val="580"/>
              </a:spcBef>
              <a:spcAft>
                <a:spcPts val="0"/>
              </a:spcAft>
              <a:buFont typeface="Wingdings 2"/>
              <a:buNone/>
              <a:defRPr/>
            </a:pPr>
            <a:r>
              <a:rPr lang="zh-CN" altLang="en-US" sz="2800" dirty="0">
                <a:solidFill>
                  <a:srgbClr val="00B050"/>
                </a:solidFill>
                <a:latin typeface="黑体" pitchFamily="2" charset="-122"/>
                <a:ea typeface="黑体" pitchFamily="2" charset="-122"/>
              </a:rPr>
              <a:t>需要全局共享的数据</a:t>
            </a:r>
          </a:p>
          <a:p>
            <a:pPr marL="274320" indent="-274320" eaLnBrk="1" fontAlgn="auto" hangingPunct="1">
              <a:spcBef>
                <a:spcPts val="580"/>
              </a:spcBef>
              <a:spcAft>
                <a:spcPts val="0"/>
              </a:spcAft>
              <a:buFont typeface="Wingdings 2"/>
              <a:buNone/>
              <a:defRPr/>
            </a:pPr>
            <a:endParaRPr lang="en-US" altLang="zh-CN" dirty="0"/>
          </a:p>
          <a:p>
            <a:pPr marL="274320" indent="-274320" eaLnBrk="1" fontAlgn="auto" hangingPunct="1">
              <a:spcBef>
                <a:spcPts val="580"/>
              </a:spcBef>
              <a:spcAft>
                <a:spcPts val="0"/>
              </a:spcAft>
              <a:buFont typeface="Wingdings 2"/>
              <a:buChar char=""/>
              <a:defRPr/>
            </a:pPr>
            <a:r>
              <a:rPr lang="zh-CN" altLang="en-US" dirty="0">
                <a:latin typeface="黑体" pitchFamily="2" charset="-122"/>
                <a:ea typeface="黑体" pitchFamily="2" charset="-122"/>
              </a:rPr>
              <a:t>每一个节点需要访问如下的全局文件</a:t>
            </a:r>
            <a:endParaRPr lang="en-US" altLang="zh-CN" dirty="0">
              <a:latin typeface="黑体" pitchFamily="2" charset="-122"/>
              <a:ea typeface="黑体" pitchFamily="2" charset="-122"/>
            </a:endParaRPr>
          </a:p>
          <a:p>
            <a:pPr marL="548640" lvl="1" eaLnBrk="1" fontAlgn="auto" hangingPunct="1">
              <a:spcBef>
                <a:spcPts val="370"/>
              </a:spcBef>
              <a:spcAft>
                <a:spcPts val="0"/>
              </a:spcAft>
              <a:buFont typeface="Wingdings 2" pitchFamily="18" charset="2"/>
              <a:buChar char=""/>
              <a:defRPr/>
            </a:pPr>
            <a:r>
              <a:rPr lang="zh-CN" altLang="en-US" dirty="0">
                <a:solidFill>
                  <a:srgbClr val="0000FF"/>
                </a:solidFill>
                <a:latin typeface="黑体" pitchFamily="2" charset="-122"/>
                <a:ea typeface="黑体" pitchFamily="2" charset="-122"/>
              </a:rPr>
              <a:t> 当前的迭代计数</a:t>
            </a:r>
            <a:endParaRPr lang="en-US" altLang="zh-CN" dirty="0">
              <a:solidFill>
                <a:srgbClr val="0000FF"/>
              </a:solidFill>
              <a:latin typeface="黑体" pitchFamily="2" charset="-122"/>
              <a:ea typeface="黑体" pitchFamily="2" charset="-122"/>
            </a:endParaRPr>
          </a:p>
          <a:p>
            <a:pPr marL="548640" lvl="1" eaLnBrk="1" fontAlgn="auto" hangingPunct="1">
              <a:spcBef>
                <a:spcPts val="370"/>
              </a:spcBef>
              <a:spcAft>
                <a:spcPts val="0"/>
              </a:spcAft>
              <a:buFont typeface="Wingdings 2" pitchFamily="18" charset="2"/>
              <a:buChar char=""/>
              <a:defRPr/>
            </a:pPr>
            <a:r>
              <a:rPr lang="en-US" altLang="zh-CN" dirty="0">
                <a:solidFill>
                  <a:srgbClr val="0000FF"/>
                </a:solidFill>
                <a:latin typeface="黑体" pitchFamily="2" charset="-122"/>
                <a:ea typeface="黑体" pitchFamily="2" charset="-122"/>
              </a:rPr>
              <a:t> K</a:t>
            </a:r>
            <a:r>
              <a:rPr lang="zh-CN" altLang="en-US" dirty="0">
                <a:solidFill>
                  <a:srgbClr val="0000FF"/>
                </a:solidFill>
                <a:latin typeface="黑体" pitchFamily="2" charset="-122"/>
                <a:ea typeface="黑体" pitchFamily="2" charset="-122"/>
              </a:rPr>
              <a:t>个表示不同聚类中心的如下的数据结构</a:t>
            </a:r>
            <a:r>
              <a:rPr lang="en-US" altLang="zh-CN" dirty="0">
                <a:solidFill>
                  <a:srgbClr val="0000FF"/>
                </a:solidFill>
                <a:latin typeface="黑体" pitchFamily="2" charset="-122"/>
                <a:ea typeface="黑体" pitchFamily="2" charset="-122"/>
              </a:rPr>
              <a:t>    </a:t>
            </a:r>
          </a:p>
          <a:p>
            <a:pPr marL="548640" lvl="1" eaLnBrk="1" fontAlgn="auto" hangingPunct="1">
              <a:spcBef>
                <a:spcPts val="370"/>
              </a:spcBef>
              <a:spcAft>
                <a:spcPts val="0"/>
              </a:spcAft>
              <a:buFont typeface="Wingdings 2"/>
              <a:buNone/>
              <a:defRPr/>
            </a:pPr>
            <a:r>
              <a:rPr lang="en-US" altLang="zh-CN" dirty="0">
                <a:solidFill>
                  <a:srgbClr val="0000FF"/>
                </a:solidFill>
                <a:latin typeface="黑体" pitchFamily="2" charset="-122"/>
                <a:ea typeface="黑体" pitchFamily="2" charset="-122"/>
              </a:rPr>
              <a:t>       </a:t>
            </a:r>
          </a:p>
          <a:p>
            <a:pPr marL="548640" lvl="1" eaLnBrk="1" fontAlgn="auto" hangingPunct="1">
              <a:spcBef>
                <a:spcPts val="370"/>
              </a:spcBef>
              <a:spcAft>
                <a:spcPts val="0"/>
              </a:spcAft>
              <a:buFont typeface="Wingdings 2"/>
              <a:buNone/>
              <a:defRPr/>
            </a:pPr>
            <a:r>
              <a:rPr lang="en-US" altLang="zh-CN" dirty="0">
                <a:solidFill>
                  <a:srgbClr val="0000FF"/>
                </a:solidFill>
                <a:latin typeface="黑体" pitchFamily="2" charset="-122"/>
                <a:ea typeface="黑体" pitchFamily="2" charset="-122"/>
              </a:rPr>
              <a:t>       </a:t>
            </a:r>
            <a:r>
              <a:rPr lang="en-US" altLang="zh-CN" dirty="0">
                <a:latin typeface="Arial Narrow" pitchFamily="34" charset="0"/>
                <a:ea typeface="黑体" pitchFamily="2" charset="-122"/>
              </a:rPr>
              <a:t>cluster id</a:t>
            </a:r>
          </a:p>
          <a:p>
            <a:pPr marL="548640" lvl="1" eaLnBrk="1" fontAlgn="auto" hangingPunct="1">
              <a:spcBef>
                <a:spcPts val="370"/>
              </a:spcBef>
              <a:spcAft>
                <a:spcPts val="0"/>
              </a:spcAft>
              <a:buFont typeface="Wingdings 2"/>
              <a:buNone/>
              <a:defRPr/>
            </a:pPr>
            <a:r>
              <a:rPr lang="en-US" altLang="zh-CN" dirty="0">
                <a:latin typeface="Arial Narrow" pitchFamily="34" charset="0"/>
                <a:ea typeface="黑体" pitchFamily="2" charset="-122"/>
              </a:rPr>
              <a:t>               cluster center</a:t>
            </a:r>
          </a:p>
          <a:p>
            <a:pPr marL="548640" lvl="1" eaLnBrk="1" fontAlgn="auto" hangingPunct="1">
              <a:spcBef>
                <a:spcPts val="370"/>
              </a:spcBef>
              <a:spcAft>
                <a:spcPts val="0"/>
              </a:spcAft>
              <a:buFont typeface="Wingdings 2"/>
              <a:buNone/>
              <a:defRPr/>
            </a:pPr>
            <a:r>
              <a:rPr lang="zh-CN" altLang="en-US" dirty="0">
                <a:latin typeface="Arial Narrow" pitchFamily="34" charset="0"/>
                <a:ea typeface="黑体" pitchFamily="2" charset="-122"/>
              </a:rPr>
              <a:t>               属于该</a:t>
            </a:r>
            <a:r>
              <a:rPr lang="en-US" altLang="zh-CN" dirty="0">
                <a:latin typeface="Arial Narrow" pitchFamily="34" charset="0"/>
                <a:ea typeface="黑体" pitchFamily="2" charset="-122"/>
              </a:rPr>
              <a:t>cluster  center</a:t>
            </a:r>
            <a:r>
              <a:rPr lang="zh-CN" altLang="en-US" dirty="0">
                <a:latin typeface="Arial Narrow" pitchFamily="34" charset="0"/>
                <a:ea typeface="黑体" pitchFamily="2" charset="-122"/>
              </a:rPr>
              <a:t>的数据点的个数</a:t>
            </a:r>
            <a:endParaRPr lang="en-US" altLang="zh-CN" dirty="0">
              <a:latin typeface="Arial Narrow" pitchFamily="34" charset="0"/>
              <a:ea typeface="黑体" pitchFamily="2" charset="-122"/>
            </a:endParaRPr>
          </a:p>
          <a:p>
            <a:pPr marL="274320" indent="-274320" eaLnBrk="1" fontAlgn="auto" hangingPunct="1">
              <a:spcBef>
                <a:spcPts val="580"/>
              </a:spcBef>
              <a:spcAft>
                <a:spcPts val="0"/>
              </a:spcAft>
              <a:buFont typeface="Wingdings 2"/>
              <a:buChar char=""/>
              <a:defRPr/>
            </a:pPr>
            <a:endParaRPr lang="en-US" altLang="zh-CN" dirty="0">
              <a:latin typeface="黑体" pitchFamily="2" charset="-122"/>
              <a:ea typeface="黑体" pitchFamily="2" charset="-122"/>
            </a:endParaRPr>
          </a:p>
          <a:p>
            <a:pPr marL="274320" indent="-274320" eaLnBrk="1" fontAlgn="auto" hangingPunct="1">
              <a:spcBef>
                <a:spcPts val="580"/>
              </a:spcBef>
              <a:spcAft>
                <a:spcPts val="0"/>
              </a:spcAft>
              <a:buFont typeface="Wingdings 2"/>
              <a:buChar char=""/>
              <a:defRPr/>
            </a:pPr>
            <a:r>
              <a:rPr lang="zh-CN" altLang="en-US" dirty="0">
                <a:latin typeface="黑体" pitchFamily="2" charset="-122"/>
                <a:ea typeface="黑体" pitchFamily="2" charset="-122"/>
              </a:rPr>
              <a:t>这是</a:t>
            </a:r>
            <a:r>
              <a:rPr lang="zh-CN" altLang="en-US" dirty="0">
                <a:solidFill>
                  <a:srgbClr val="FF0000"/>
                </a:solidFill>
                <a:latin typeface="黑体" pitchFamily="2" charset="-122"/>
                <a:ea typeface="黑体" pitchFamily="2" charset="-122"/>
              </a:rPr>
              <a:t>唯一的全局文件</a:t>
            </a:r>
          </a:p>
        </p:txBody>
      </p:sp>
      <p:sp>
        <p:nvSpPr>
          <p:cNvPr id="8" name="图文框 7"/>
          <p:cNvSpPr/>
          <p:nvPr/>
        </p:nvSpPr>
        <p:spPr>
          <a:xfrm>
            <a:off x="1377950" y="3136900"/>
            <a:ext cx="6264275" cy="1562100"/>
          </a:xfrm>
          <a:prstGeom prst="frame">
            <a:avLst>
              <a:gd name="adj1" fmla="val 221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latin typeface="Arial Narrow" pitchFamily="34" charset="0"/>
            </a:endParaRPr>
          </a:p>
        </p:txBody>
      </p:sp>
      <p:sp>
        <p:nvSpPr>
          <p:cNvPr id="6" name="Rectangle 5"/>
          <p:cNvSpPr/>
          <p:nvPr/>
        </p:nvSpPr>
        <p:spPr>
          <a:xfrm>
            <a:off x="1164186" y="158234"/>
            <a:ext cx="7751213" cy="604781"/>
          </a:xfrm>
          <a:prstGeom prst="rect">
            <a:avLst/>
          </a:prstGeom>
        </p:spPr>
        <p:txBody>
          <a:bodyPr bIns="91440"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fontAlgn="auto">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基于</a:t>
            </a:r>
            <a:r>
              <a:rPr lang="en-US" altLang="zh-CN" sz="2400" dirty="0">
                <a:ln>
                  <a:solidFill>
                    <a:srgbClr val="FF0000"/>
                  </a:solidFill>
                </a:ln>
                <a:solidFill>
                  <a:srgbClr val="C00000"/>
                </a:solidFill>
                <a:latin typeface="黑体" pitchFamily="2" charset="-122"/>
                <a:ea typeface="黑体" pitchFamily="2" charset="-122"/>
                <a:cs typeface="+mj-cs"/>
              </a:rPr>
              <a:t>MapReduce</a:t>
            </a:r>
            <a:r>
              <a:rPr lang="zh-CN" altLang="en-US" sz="2400" dirty="0">
                <a:ln>
                  <a:solidFill>
                    <a:srgbClr val="FF0000"/>
                  </a:solidFill>
                </a:ln>
                <a:solidFill>
                  <a:srgbClr val="C00000"/>
                </a:solidFill>
                <a:latin typeface="黑体" pitchFamily="2" charset="-122"/>
                <a:ea typeface="黑体" pitchFamily="2" charset="-122"/>
                <a:cs typeface="+mj-cs"/>
              </a:rPr>
              <a:t>的</a:t>
            </a: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并行算法设计</a:t>
            </a:r>
            <a:endParaRPr lang="en-US" altLang="zh-CN" sz="2400" dirty="0">
              <a:ln>
                <a:solidFill>
                  <a:srgbClr val="FF0000"/>
                </a:solidFill>
              </a:ln>
              <a:solidFill>
                <a:srgbClr val="C00000"/>
              </a:solidFill>
              <a:latin typeface="黑体" pitchFamily="2" charset="-122"/>
              <a:ea typeface="黑体" pitchFamily="2" charset="-122"/>
              <a:cs typeface="+mj-cs"/>
            </a:endParaRPr>
          </a:p>
        </p:txBody>
      </p:sp>
    </p:spTree>
    <p:extLst>
      <p:ext uri="{BB962C8B-B14F-4D97-AF65-F5344CB8AC3E}">
        <p14:creationId xmlns:p14="http://schemas.microsoft.com/office/powerpoint/2010/main" val="16167250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下箭头 47"/>
          <p:cNvSpPr/>
          <p:nvPr/>
        </p:nvSpPr>
        <p:spPr>
          <a:xfrm>
            <a:off x="2268538" y="2746375"/>
            <a:ext cx="484187" cy="792163"/>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38" name="下箭头 37"/>
          <p:cNvSpPr/>
          <p:nvPr/>
        </p:nvSpPr>
        <p:spPr>
          <a:xfrm>
            <a:off x="7688263" y="2746375"/>
            <a:ext cx="484187" cy="792163"/>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37" name="下箭头 36"/>
          <p:cNvSpPr/>
          <p:nvPr/>
        </p:nvSpPr>
        <p:spPr>
          <a:xfrm>
            <a:off x="4859338" y="2746375"/>
            <a:ext cx="485775" cy="792163"/>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36" name="下箭头 35"/>
          <p:cNvSpPr/>
          <p:nvPr/>
        </p:nvSpPr>
        <p:spPr>
          <a:xfrm>
            <a:off x="3276600" y="4114800"/>
            <a:ext cx="484188" cy="792163"/>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cxnSp>
        <p:nvCxnSpPr>
          <p:cNvPr id="15" name="直接箭头连接符 14"/>
          <p:cNvCxnSpPr/>
          <p:nvPr/>
        </p:nvCxnSpPr>
        <p:spPr>
          <a:xfrm>
            <a:off x="900113" y="2601913"/>
            <a:ext cx="1079500" cy="0"/>
          </a:xfrm>
          <a:prstGeom prst="straightConnector1">
            <a:avLst/>
          </a:prstGeom>
          <a:ln w="38100" cmpd="sng">
            <a:solidFill>
              <a:srgbClr val="7030A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0" name="下箭头 9"/>
          <p:cNvSpPr/>
          <p:nvPr/>
        </p:nvSpPr>
        <p:spPr>
          <a:xfrm>
            <a:off x="7615238" y="1306513"/>
            <a:ext cx="485775" cy="977900"/>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下箭头 8"/>
          <p:cNvSpPr/>
          <p:nvPr/>
        </p:nvSpPr>
        <p:spPr>
          <a:xfrm>
            <a:off x="4806950" y="1306513"/>
            <a:ext cx="485775" cy="977900"/>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下箭头 7"/>
          <p:cNvSpPr/>
          <p:nvPr/>
        </p:nvSpPr>
        <p:spPr>
          <a:xfrm>
            <a:off x="2268538" y="1306513"/>
            <a:ext cx="484187" cy="977900"/>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4" name="圆角矩形 3"/>
          <p:cNvSpPr/>
          <p:nvPr/>
        </p:nvSpPr>
        <p:spPr>
          <a:xfrm>
            <a:off x="1476375" y="990600"/>
            <a:ext cx="7488238" cy="460375"/>
          </a:xfrm>
          <a:prstGeom prst="round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latin typeface="黑体" pitchFamily="2" charset="-122"/>
                <a:ea typeface="黑体" pitchFamily="2" charset="-122"/>
              </a:rPr>
              <a:t>原始数据点数据文件</a:t>
            </a:r>
          </a:p>
        </p:txBody>
      </p:sp>
      <p:sp>
        <p:nvSpPr>
          <p:cNvPr id="5" name="圆角矩形 4"/>
          <p:cNvSpPr/>
          <p:nvPr/>
        </p:nvSpPr>
        <p:spPr>
          <a:xfrm>
            <a:off x="1979613" y="2314575"/>
            <a:ext cx="1296987" cy="503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b="1" dirty="0">
                <a:latin typeface="Arial Narrow" pitchFamily="34" charset="0"/>
              </a:rPr>
              <a:t>Mapper1</a:t>
            </a:r>
            <a:endParaRPr lang="zh-CN" altLang="en-US" b="1" dirty="0">
              <a:latin typeface="Arial Narrow" pitchFamily="34" charset="0"/>
            </a:endParaRPr>
          </a:p>
        </p:txBody>
      </p:sp>
      <p:sp>
        <p:nvSpPr>
          <p:cNvPr id="11" name="圆角矩形 10"/>
          <p:cNvSpPr/>
          <p:nvPr/>
        </p:nvSpPr>
        <p:spPr>
          <a:xfrm>
            <a:off x="4427538" y="2314575"/>
            <a:ext cx="1296987" cy="503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b="1" dirty="0">
                <a:latin typeface="Arial Narrow" pitchFamily="34" charset="0"/>
              </a:rPr>
              <a:t>Mapper2</a:t>
            </a:r>
            <a:endParaRPr lang="zh-CN" altLang="en-US" b="1" dirty="0">
              <a:latin typeface="Arial Narrow" pitchFamily="34" charset="0"/>
            </a:endParaRPr>
          </a:p>
        </p:txBody>
      </p:sp>
      <p:sp>
        <p:nvSpPr>
          <p:cNvPr id="12" name="圆角矩形 11"/>
          <p:cNvSpPr/>
          <p:nvPr/>
        </p:nvSpPr>
        <p:spPr>
          <a:xfrm>
            <a:off x="7235825" y="2314575"/>
            <a:ext cx="1296988" cy="503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b="1" dirty="0">
                <a:latin typeface="Arial Narrow" pitchFamily="34" charset="0"/>
              </a:rPr>
              <a:t>Mapper3</a:t>
            </a:r>
            <a:endParaRPr lang="zh-CN" altLang="en-US" b="1" dirty="0">
              <a:latin typeface="Arial Narrow" pitchFamily="34" charset="0"/>
            </a:endParaRPr>
          </a:p>
        </p:txBody>
      </p:sp>
      <p:sp>
        <p:nvSpPr>
          <p:cNvPr id="13" name="立方体 12"/>
          <p:cNvSpPr/>
          <p:nvPr/>
        </p:nvSpPr>
        <p:spPr>
          <a:xfrm>
            <a:off x="279400" y="2026444"/>
            <a:ext cx="692200" cy="4464496"/>
          </a:xfrm>
          <a:prstGeom prst="cube">
            <a:avLst/>
          </a:prstGeom>
          <a:solidFill>
            <a:schemeClr val="accent6">
              <a:lumMod val="60000"/>
              <a:lumOff val="40000"/>
            </a:schemeClr>
          </a:solidFill>
          <a:effectLst>
            <a:innerShdw blurRad="63500" dist="50800" dir="18900000">
              <a:srgbClr val="FFFF00">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dirty="0">
                <a:solidFill>
                  <a:schemeClr val="tx1"/>
                </a:solidFill>
                <a:latin typeface="黑体" pitchFamily="2" charset="-122"/>
                <a:ea typeface="黑体" pitchFamily="2" charset="-122"/>
              </a:rPr>
              <a:t>聚类中心信息</a:t>
            </a:r>
          </a:p>
        </p:txBody>
      </p:sp>
      <p:cxnSp>
        <p:nvCxnSpPr>
          <p:cNvPr id="24" name="直接连接符 23"/>
          <p:cNvCxnSpPr/>
          <p:nvPr/>
        </p:nvCxnSpPr>
        <p:spPr>
          <a:xfrm rot="5400000" flipH="1" flipV="1">
            <a:off x="1259681" y="2242344"/>
            <a:ext cx="719138"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619250" y="1882775"/>
            <a:ext cx="3024188"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a:off x="4428332" y="2097881"/>
            <a:ext cx="431800" cy="1587"/>
          </a:xfrm>
          <a:prstGeom prst="straightConnector1">
            <a:avLst/>
          </a:prstGeom>
          <a:ln w="38100">
            <a:solidFill>
              <a:srgbClr val="7030A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500563" y="1882775"/>
            <a:ext cx="3024187"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rot="5400000">
            <a:off x="7308850" y="2097088"/>
            <a:ext cx="430213" cy="1587"/>
          </a:xfrm>
          <a:prstGeom prst="straightConnector1">
            <a:avLst/>
          </a:prstGeom>
          <a:ln w="38100">
            <a:solidFill>
              <a:srgbClr val="7030A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1331913" y="3538538"/>
            <a:ext cx="7561262" cy="57626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b="1" dirty="0">
                <a:solidFill>
                  <a:srgbClr val="FFFF00"/>
                </a:solidFill>
                <a:latin typeface="Arial Narrow" pitchFamily="34" charset="0"/>
              </a:rPr>
              <a:t>Shuffle and Sort</a:t>
            </a:r>
            <a:endParaRPr lang="zh-CN" altLang="en-US" b="1" dirty="0">
              <a:solidFill>
                <a:srgbClr val="FFFF00"/>
              </a:solidFill>
              <a:latin typeface="Arial Narrow" pitchFamily="34" charset="0"/>
            </a:endParaRPr>
          </a:p>
        </p:txBody>
      </p:sp>
      <p:sp>
        <p:nvSpPr>
          <p:cNvPr id="39" name="圆角矩形 38"/>
          <p:cNvSpPr/>
          <p:nvPr/>
        </p:nvSpPr>
        <p:spPr>
          <a:xfrm>
            <a:off x="2843213" y="4906963"/>
            <a:ext cx="1296987" cy="503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b="1" dirty="0">
                <a:latin typeface="Arial Narrow" pitchFamily="34" charset="0"/>
              </a:rPr>
              <a:t>Reducer1</a:t>
            </a:r>
            <a:endParaRPr lang="zh-CN" altLang="en-US" b="1" dirty="0">
              <a:latin typeface="Arial Narrow" pitchFamily="34" charset="0"/>
            </a:endParaRPr>
          </a:p>
        </p:txBody>
      </p:sp>
      <p:sp>
        <p:nvSpPr>
          <p:cNvPr id="40" name="圆角矩形 39"/>
          <p:cNvSpPr/>
          <p:nvPr/>
        </p:nvSpPr>
        <p:spPr>
          <a:xfrm>
            <a:off x="6156325" y="4906963"/>
            <a:ext cx="1295400" cy="503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b="1" dirty="0">
                <a:latin typeface="Arial Narrow" pitchFamily="34" charset="0"/>
              </a:rPr>
              <a:t>Reducer2</a:t>
            </a:r>
            <a:endParaRPr lang="zh-CN" altLang="en-US" b="1" dirty="0">
              <a:latin typeface="Arial Narrow" pitchFamily="34" charset="0"/>
            </a:endParaRPr>
          </a:p>
        </p:txBody>
      </p:sp>
      <p:sp>
        <p:nvSpPr>
          <p:cNvPr id="41" name="下箭头 40"/>
          <p:cNvSpPr/>
          <p:nvPr/>
        </p:nvSpPr>
        <p:spPr>
          <a:xfrm>
            <a:off x="6588125" y="4114800"/>
            <a:ext cx="484188" cy="792163"/>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43" name="圆角右箭头 42"/>
          <p:cNvSpPr/>
          <p:nvPr/>
        </p:nvSpPr>
        <p:spPr>
          <a:xfrm rot="10800000">
            <a:off x="971550" y="5410200"/>
            <a:ext cx="2520950" cy="504825"/>
          </a:xfrm>
          <a:prstGeom prst="bentArrow">
            <a:avLst>
              <a:gd name="adj1" fmla="val 25000"/>
              <a:gd name="adj2" fmla="val 41377"/>
              <a:gd name="adj3" fmla="val 25000"/>
              <a:gd name="adj4" fmla="val 36191"/>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44" name="圆角右箭头 43"/>
          <p:cNvSpPr/>
          <p:nvPr/>
        </p:nvSpPr>
        <p:spPr>
          <a:xfrm rot="10800000">
            <a:off x="971550" y="5410200"/>
            <a:ext cx="5976938" cy="865188"/>
          </a:xfrm>
          <a:prstGeom prst="bentArrow">
            <a:avLst>
              <a:gd name="adj1" fmla="val 25000"/>
              <a:gd name="adj2" fmla="val 13310"/>
              <a:gd name="adj3" fmla="val 25000"/>
              <a:gd name="adj4" fmla="val 36191"/>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47" name="矩形 46"/>
          <p:cNvSpPr/>
          <p:nvPr/>
        </p:nvSpPr>
        <p:spPr>
          <a:xfrm>
            <a:off x="1258888" y="1666875"/>
            <a:ext cx="7416800" cy="4911725"/>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Rectangle 26"/>
          <p:cNvSpPr/>
          <p:nvPr/>
        </p:nvSpPr>
        <p:spPr>
          <a:xfrm>
            <a:off x="1164186" y="158234"/>
            <a:ext cx="7751213" cy="604781"/>
          </a:xfrm>
          <a:prstGeom prst="rect">
            <a:avLst/>
          </a:prstGeom>
        </p:spPr>
        <p:txBody>
          <a:bodyPr bIns="91440"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fontAlgn="auto">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基于</a:t>
            </a:r>
            <a:r>
              <a:rPr lang="en-US" altLang="zh-CN" sz="2400" dirty="0">
                <a:ln>
                  <a:solidFill>
                    <a:srgbClr val="FF0000"/>
                  </a:solidFill>
                </a:ln>
                <a:solidFill>
                  <a:srgbClr val="C00000"/>
                </a:solidFill>
                <a:latin typeface="黑体" pitchFamily="2" charset="-122"/>
                <a:ea typeface="黑体" pitchFamily="2" charset="-122"/>
                <a:cs typeface="+mj-cs"/>
              </a:rPr>
              <a:t>MapReduce</a:t>
            </a:r>
            <a:r>
              <a:rPr lang="zh-CN" altLang="en-US" sz="2400" dirty="0">
                <a:ln>
                  <a:solidFill>
                    <a:srgbClr val="FF0000"/>
                  </a:solidFill>
                </a:ln>
                <a:solidFill>
                  <a:srgbClr val="C00000"/>
                </a:solidFill>
                <a:latin typeface="黑体" pitchFamily="2" charset="-122"/>
                <a:ea typeface="黑体" pitchFamily="2" charset="-122"/>
                <a:cs typeface="+mj-cs"/>
              </a:rPr>
              <a:t>的</a:t>
            </a: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并行算法设计</a:t>
            </a:r>
            <a:endParaRPr lang="en-US" altLang="zh-CN" sz="2400" dirty="0">
              <a:ln>
                <a:solidFill>
                  <a:srgbClr val="FF0000"/>
                </a:solidFill>
              </a:ln>
              <a:solidFill>
                <a:srgbClr val="C00000"/>
              </a:solidFill>
              <a:latin typeface="黑体" pitchFamily="2" charset="-122"/>
              <a:ea typeface="黑体" pitchFamily="2" charset="-122"/>
              <a:cs typeface="+mj-cs"/>
            </a:endParaRPr>
          </a:p>
        </p:txBody>
      </p:sp>
    </p:spTree>
    <p:extLst>
      <p:ext uri="{BB962C8B-B14F-4D97-AF65-F5344CB8AC3E}">
        <p14:creationId xmlns:p14="http://schemas.microsoft.com/office/powerpoint/2010/main" val="147233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0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2000"/>
                                        <p:tgtEl>
                                          <p:spTgt spid="24"/>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20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2000"/>
                                        <p:tgtEl>
                                          <p:spTgt spid="28"/>
                                        </p:tgtEl>
                                      </p:cBhvr>
                                    </p:animEffect>
                                  </p:childTnLst>
                                </p:cTn>
                              </p:par>
                              <p:par>
                                <p:cTn id="40" presetID="10" presetClass="entr" presetSubtype="0"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000"/>
                                        <p:tgtEl>
                                          <p:spTgt spid="31"/>
                                        </p:tgtEl>
                                      </p:cBhvr>
                                    </p:animEffect>
                                  </p:childTnLst>
                                </p:cTn>
                              </p:par>
                              <p:par>
                                <p:cTn id="43" presetID="10"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20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box(in)">
                                      <p:cBhvr>
                                        <p:cTn id="50" dur="500"/>
                                        <p:tgtEl>
                                          <p:spTgt spid="48"/>
                                        </p:tgtEl>
                                      </p:cBhvr>
                                    </p:animEffect>
                                  </p:childTnLst>
                                </p:cTn>
                              </p:par>
                              <p:par>
                                <p:cTn id="51" presetID="4" presetClass="entr" presetSubtype="16"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box(in)">
                                      <p:cBhvr>
                                        <p:cTn id="53" dur="500"/>
                                        <p:tgtEl>
                                          <p:spTgt spid="37"/>
                                        </p:tgtEl>
                                      </p:cBhvr>
                                    </p:animEffect>
                                  </p:childTnLst>
                                </p:cTn>
                              </p:par>
                              <p:par>
                                <p:cTn id="54" presetID="4" presetClass="entr" presetSubtype="16" fill="hold" grpId="0"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box(in)">
                                      <p:cBhvr>
                                        <p:cTn id="56" dur="500"/>
                                        <p:tgtEl>
                                          <p:spTgt spid="38"/>
                                        </p:tgtEl>
                                      </p:cBhvr>
                                    </p:animEffect>
                                  </p:childTnLst>
                                </p:cTn>
                              </p:par>
                              <p:par>
                                <p:cTn id="57" presetID="4" presetClass="entr" presetSubtype="16"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box(in)">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4" presetClass="entr" presetSubtype="16" fill="hold" grpId="0" nodeType="click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box(in)">
                                      <p:cBhvr>
                                        <p:cTn id="64" dur="500"/>
                                        <p:tgtEl>
                                          <p:spTgt spid="39"/>
                                        </p:tgtEl>
                                      </p:cBhvr>
                                    </p:animEffect>
                                  </p:childTnLst>
                                </p:cTn>
                              </p:par>
                              <p:par>
                                <p:cTn id="65" presetID="4" presetClass="entr" presetSubtype="16"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box(in)">
                                      <p:cBhvr>
                                        <p:cTn id="67" dur="500"/>
                                        <p:tgtEl>
                                          <p:spTgt spid="36"/>
                                        </p:tgtEl>
                                      </p:cBhvr>
                                    </p:animEffect>
                                  </p:childTnLst>
                                </p:cTn>
                              </p:par>
                              <p:par>
                                <p:cTn id="68" presetID="4" presetClass="entr" presetSubtype="16"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box(in)">
                                      <p:cBhvr>
                                        <p:cTn id="70" dur="500"/>
                                        <p:tgtEl>
                                          <p:spTgt spid="41"/>
                                        </p:tgtEl>
                                      </p:cBhvr>
                                    </p:animEffect>
                                  </p:childTnLst>
                                </p:cTn>
                              </p:par>
                              <p:par>
                                <p:cTn id="71" presetID="4" presetClass="entr" presetSubtype="16"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box(in)">
                                      <p:cBhvr>
                                        <p:cTn id="73" dur="500"/>
                                        <p:tgtEl>
                                          <p:spTgt spid="40"/>
                                        </p:tgtEl>
                                      </p:cBhvr>
                                    </p:animEffect>
                                  </p:childTnLst>
                                </p:cTn>
                              </p:par>
                            </p:childTnLst>
                          </p:cTn>
                        </p:par>
                      </p:childTnLst>
                    </p:cTn>
                  </p:par>
                  <p:par>
                    <p:cTn id="74" fill="hold">
                      <p:stCondLst>
                        <p:cond delay="indefinite"/>
                      </p:stCondLst>
                      <p:childTnLst>
                        <p:par>
                          <p:cTn id="75" fill="hold">
                            <p:stCondLst>
                              <p:cond delay="0"/>
                            </p:stCondLst>
                            <p:childTnLst>
                              <p:par>
                                <p:cTn id="76" presetID="4" presetClass="entr" presetSubtype="16" fill="hold" nodeType="click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box(in)">
                                      <p:cBhvr>
                                        <p:cTn id="78" dur="500"/>
                                        <p:tgtEl>
                                          <p:spTgt spid="43"/>
                                        </p:tgtEl>
                                      </p:cBhvr>
                                    </p:animEffect>
                                  </p:childTnLst>
                                </p:cTn>
                              </p:par>
                              <p:par>
                                <p:cTn id="79" presetID="4" presetClass="entr" presetSubtype="16"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box(in)">
                                      <p:cBhvr>
                                        <p:cTn id="81" dur="500"/>
                                        <p:tgtEl>
                                          <p:spTgt spid="44"/>
                                        </p:tgtEl>
                                      </p:cBhvr>
                                    </p:animEffect>
                                  </p:childTnLst>
                                </p:cTn>
                              </p:par>
                            </p:childTnLst>
                          </p:cTn>
                        </p:par>
                      </p:childTnLst>
                    </p:cTn>
                  </p:par>
                  <p:par>
                    <p:cTn id="82" fill="hold">
                      <p:stCondLst>
                        <p:cond delay="indefinite"/>
                      </p:stCondLst>
                      <p:childTnLst>
                        <p:par>
                          <p:cTn id="83" fill="hold">
                            <p:stCondLst>
                              <p:cond delay="0"/>
                            </p:stCondLst>
                            <p:childTnLst>
                              <p:par>
                                <p:cTn id="84" presetID="15" presetClass="entr" presetSubtype="0" fill="hold" grpId="0" nodeType="clickEffect">
                                  <p:stCondLst>
                                    <p:cond delay="0"/>
                                  </p:stCondLst>
                                  <p:childTnLst>
                                    <p:set>
                                      <p:cBhvr>
                                        <p:cTn id="85" dur="1" fill="hold">
                                          <p:stCondLst>
                                            <p:cond delay="0"/>
                                          </p:stCondLst>
                                        </p:cTn>
                                        <p:tgtEl>
                                          <p:spTgt spid="47"/>
                                        </p:tgtEl>
                                        <p:attrNameLst>
                                          <p:attrName>style.visibility</p:attrName>
                                        </p:attrNameLst>
                                      </p:cBhvr>
                                      <p:to>
                                        <p:strVal val="visible"/>
                                      </p:to>
                                    </p:set>
                                    <p:anim calcmode="lin" valueType="num">
                                      <p:cBhvr>
                                        <p:cTn id="86" dur="1000" fill="hold"/>
                                        <p:tgtEl>
                                          <p:spTgt spid="47"/>
                                        </p:tgtEl>
                                        <p:attrNameLst>
                                          <p:attrName>ppt_w</p:attrName>
                                        </p:attrNameLst>
                                      </p:cBhvr>
                                      <p:tavLst>
                                        <p:tav tm="0">
                                          <p:val>
                                            <p:fltVal val="0"/>
                                          </p:val>
                                        </p:tav>
                                        <p:tav tm="100000">
                                          <p:val>
                                            <p:strVal val="#ppt_w"/>
                                          </p:val>
                                        </p:tav>
                                      </p:tavLst>
                                    </p:anim>
                                    <p:anim calcmode="lin" valueType="num">
                                      <p:cBhvr>
                                        <p:cTn id="87" dur="1000" fill="hold"/>
                                        <p:tgtEl>
                                          <p:spTgt spid="47"/>
                                        </p:tgtEl>
                                        <p:attrNameLst>
                                          <p:attrName>ppt_h</p:attrName>
                                        </p:attrNameLst>
                                      </p:cBhvr>
                                      <p:tavLst>
                                        <p:tav tm="0">
                                          <p:val>
                                            <p:fltVal val="0"/>
                                          </p:val>
                                        </p:tav>
                                        <p:tav tm="100000">
                                          <p:val>
                                            <p:strVal val="#ppt_h"/>
                                          </p:val>
                                        </p:tav>
                                      </p:tavLst>
                                    </p:anim>
                                    <p:anim calcmode="lin" valueType="num">
                                      <p:cBhvr>
                                        <p:cTn id="88" dur="1000" fill="hold"/>
                                        <p:tgtEl>
                                          <p:spTgt spid="47"/>
                                        </p:tgtEl>
                                        <p:attrNameLst>
                                          <p:attrName>ppt_x</p:attrName>
                                        </p:attrNameLst>
                                      </p:cBhvr>
                                      <p:tavLst>
                                        <p:tav tm="0" fmla="#ppt_x+(cos(-2*pi*(1-$))*-#ppt_x-sin(-2*pi*(1-$))*(1-#ppt_y))*(1-$)">
                                          <p:val>
                                            <p:fltVal val="0"/>
                                          </p:val>
                                        </p:tav>
                                        <p:tav tm="100000">
                                          <p:val>
                                            <p:fltVal val="1"/>
                                          </p:val>
                                        </p:tav>
                                      </p:tavLst>
                                    </p:anim>
                                    <p:anim calcmode="lin" valueType="num">
                                      <p:cBhvr>
                                        <p:cTn id="89" dur="1000" fill="hold"/>
                                        <p:tgtEl>
                                          <p:spTgt spid="4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38" grpId="0" animBg="1"/>
      <p:bldP spid="37" grpId="0" animBg="1"/>
      <p:bldP spid="36" grpId="0" animBg="1"/>
      <p:bldP spid="10" grpId="0" animBg="1"/>
      <p:bldP spid="9" grpId="0" animBg="1"/>
      <p:bldP spid="8" grpId="0" animBg="1"/>
      <p:bldP spid="5" grpId="0" animBg="1"/>
      <p:bldP spid="11" grpId="0" animBg="1"/>
      <p:bldP spid="12" grpId="0" animBg="1"/>
      <p:bldP spid="35" grpId="0" animBg="1"/>
      <p:bldP spid="39" grpId="0" animBg="1"/>
      <p:bldP spid="40" grpId="0" animBg="1"/>
      <p:bldP spid="41" grpId="0" animBg="1"/>
      <p:bldP spid="4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08000" y="825500"/>
            <a:ext cx="8051800" cy="5715000"/>
          </a:xfrm>
        </p:spPr>
        <p:txBody>
          <a:bodyPr>
            <a:normAutofit/>
          </a:bodyPr>
          <a:lstStyle/>
          <a:p>
            <a:pPr marL="0" eaLnBrk="1" hangingPunct="1">
              <a:lnSpc>
                <a:spcPct val="120000"/>
              </a:lnSpc>
              <a:buFont typeface="Wingdings 2" pitchFamily="18" charset="2"/>
              <a:buNone/>
            </a:pPr>
            <a:r>
              <a:rPr lang="en-US" altLang="zh-CN" sz="2800" dirty="0">
                <a:solidFill>
                  <a:srgbClr val="00B050"/>
                </a:solidFill>
                <a:latin typeface="黑体" pitchFamily="2" charset="-122"/>
                <a:ea typeface="黑体" pitchFamily="2" charset="-122"/>
              </a:rPr>
              <a:t>Map</a:t>
            </a:r>
            <a:r>
              <a:rPr lang="zh-CN" altLang="en-US" sz="2800" dirty="0">
                <a:solidFill>
                  <a:srgbClr val="00B050"/>
                </a:solidFill>
                <a:latin typeface="黑体" pitchFamily="2" charset="-122"/>
                <a:ea typeface="黑体" pitchFamily="2" charset="-122"/>
              </a:rPr>
              <a:t>阶段的处理</a:t>
            </a:r>
            <a:endParaRPr lang="en-US" altLang="zh-CN" sz="2800" dirty="0">
              <a:solidFill>
                <a:srgbClr val="00B050"/>
              </a:solidFill>
              <a:latin typeface="黑体" pitchFamily="2" charset="-122"/>
              <a:ea typeface="黑体" pitchFamily="2" charset="-122"/>
            </a:endParaRPr>
          </a:p>
          <a:p>
            <a:pPr marL="355600" indent="-355600" eaLnBrk="1" hangingPunct="1">
              <a:lnSpc>
                <a:spcPct val="120000"/>
              </a:lnSpc>
              <a:spcBef>
                <a:spcPts val="1200"/>
              </a:spcBef>
            </a:pPr>
            <a:r>
              <a:rPr lang="zh-CN" altLang="en-US" sz="2400" dirty="0">
                <a:latin typeface="Arial Narrow" pitchFamily="34" charset="0"/>
                <a:ea typeface="黑体" pitchFamily="2" charset="-122"/>
              </a:rPr>
              <a:t>在</a:t>
            </a:r>
            <a:r>
              <a:rPr lang="en-US" altLang="zh-CN" sz="2400" dirty="0">
                <a:latin typeface="Arial Narrow" pitchFamily="34" charset="0"/>
                <a:ea typeface="黑体" pitchFamily="2" charset="-122"/>
              </a:rPr>
              <a:t>Map</a:t>
            </a:r>
            <a:r>
              <a:rPr lang="zh-CN" altLang="en-US" sz="2400" dirty="0">
                <a:latin typeface="Arial Narrow" pitchFamily="34" charset="0"/>
                <a:ea typeface="黑体" pitchFamily="2" charset="-122"/>
              </a:rPr>
              <a:t>类的初始化方法</a:t>
            </a:r>
            <a:r>
              <a:rPr lang="en-US" altLang="zh-CN" sz="2400" dirty="0">
                <a:latin typeface="Arial Narrow" pitchFamily="34" charset="0"/>
                <a:ea typeface="黑体" pitchFamily="2" charset="-122"/>
              </a:rPr>
              <a:t>setup</a:t>
            </a:r>
            <a:r>
              <a:rPr lang="zh-CN" altLang="en-US" sz="2400" dirty="0">
                <a:latin typeface="Arial Narrow" pitchFamily="34" charset="0"/>
                <a:ea typeface="黑体" pitchFamily="2" charset="-122"/>
              </a:rPr>
              <a:t>中读取全局的聚类中心信息</a:t>
            </a:r>
            <a:endParaRPr lang="en-US" altLang="zh-CN" sz="2400" dirty="0">
              <a:latin typeface="Arial Narrow" pitchFamily="34" charset="0"/>
              <a:ea typeface="黑体" pitchFamily="2" charset="-122"/>
            </a:endParaRPr>
          </a:p>
          <a:p>
            <a:pPr marL="355600" indent="-355600" eaLnBrk="1" hangingPunct="1">
              <a:lnSpc>
                <a:spcPct val="120000"/>
              </a:lnSpc>
              <a:spcBef>
                <a:spcPts val="1200"/>
              </a:spcBef>
            </a:pPr>
            <a:r>
              <a:rPr lang="zh-CN" altLang="en-US" sz="2400" dirty="0">
                <a:latin typeface="Arial Narrow" pitchFamily="34" charset="0"/>
                <a:ea typeface="黑体" pitchFamily="2" charset="-122"/>
              </a:rPr>
              <a:t>对</a:t>
            </a:r>
            <a:r>
              <a:rPr lang="en-US" altLang="zh-CN" sz="2400" dirty="0">
                <a:latin typeface="Arial Narrow" pitchFamily="34" charset="0"/>
                <a:ea typeface="黑体" pitchFamily="2" charset="-122"/>
              </a:rPr>
              <a:t>Map</a:t>
            </a:r>
            <a:r>
              <a:rPr lang="zh-CN" altLang="en-US" sz="2400" dirty="0">
                <a:latin typeface="Arial Narrow" pitchFamily="34" charset="0"/>
                <a:ea typeface="黑体" pitchFamily="2" charset="-122"/>
              </a:rPr>
              <a:t>方法收到的每一个数据点</a:t>
            </a:r>
            <a:r>
              <a:rPr lang="en-US" altLang="zh-CN" sz="2400" dirty="0">
                <a:latin typeface="Arial Narrow" pitchFamily="34" charset="0"/>
                <a:ea typeface="黑体" pitchFamily="2" charset="-122"/>
              </a:rPr>
              <a:t>p</a:t>
            </a:r>
            <a:r>
              <a:rPr lang="zh-CN" altLang="en-US" sz="2400" dirty="0">
                <a:latin typeface="Arial Narrow" pitchFamily="34" charset="0"/>
                <a:ea typeface="黑体" pitchFamily="2" charset="-122"/>
              </a:rPr>
              <a:t>，计算</a:t>
            </a:r>
            <a:r>
              <a:rPr lang="en-US" altLang="zh-CN" sz="2400" dirty="0">
                <a:latin typeface="Arial Narrow" pitchFamily="34" charset="0"/>
                <a:ea typeface="黑体" pitchFamily="2" charset="-122"/>
              </a:rPr>
              <a:t>p</a:t>
            </a:r>
            <a:r>
              <a:rPr lang="zh-CN" altLang="en-US" sz="2400" dirty="0">
                <a:latin typeface="Arial Narrow" pitchFamily="34" charset="0"/>
                <a:ea typeface="黑体" pitchFamily="2" charset="-122"/>
              </a:rPr>
              <a:t>与所有聚类中心间的距离，并选择一个距离最小的中心作为</a:t>
            </a:r>
            <a:r>
              <a:rPr lang="en-US" altLang="zh-CN" sz="2400" dirty="0">
                <a:latin typeface="Arial Narrow" pitchFamily="34" charset="0"/>
                <a:ea typeface="黑体" pitchFamily="2" charset="-122"/>
              </a:rPr>
              <a:t>p</a:t>
            </a:r>
            <a:r>
              <a:rPr lang="zh-CN" altLang="en-US" sz="2400" dirty="0">
                <a:latin typeface="Arial Narrow" pitchFamily="34" charset="0"/>
                <a:ea typeface="黑体" pitchFamily="2" charset="-122"/>
              </a:rPr>
              <a:t>所属的聚类，输出</a:t>
            </a:r>
            <a:r>
              <a:rPr lang="en-US" altLang="zh-CN" sz="2400" dirty="0">
                <a:latin typeface="Arial Narrow" pitchFamily="34" charset="0"/>
                <a:ea typeface="黑体" pitchFamily="2" charset="-122"/>
              </a:rPr>
              <a:t>&lt;</a:t>
            </a:r>
            <a:r>
              <a:rPr lang="en-US" altLang="zh-CN" sz="2400" dirty="0" err="1">
                <a:latin typeface="Arial Narrow" pitchFamily="34" charset="0"/>
                <a:ea typeface="黑体" pitchFamily="2" charset="-122"/>
              </a:rPr>
              <a:t>ClusterID</a:t>
            </a:r>
            <a:r>
              <a:rPr lang="en-US" altLang="zh-CN" sz="2400" dirty="0">
                <a:latin typeface="Arial Narrow" pitchFamily="34" charset="0"/>
                <a:ea typeface="黑体" pitchFamily="2" charset="-122"/>
              </a:rPr>
              <a:t>,(p,1)&gt;</a:t>
            </a:r>
            <a:r>
              <a:rPr lang="zh-CN" altLang="en-US" sz="2400" dirty="0">
                <a:latin typeface="Arial Narrow" pitchFamily="34" charset="0"/>
                <a:ea typeface="黑体" pitchFamily="2" charset="-122"/>
              </a:rPr>
              <a:t>键值对</a:t>
            </a:r>
            <a:endParaRPr lang="en-US" altLang="zh-CN" sz="2400" dirty="0">
              <a:latin typeface="Arial Narrow" pitchFamily="34" charset="0"/>
              <a:ea typeface="黑体" pitchFamily="2" charset="-122"/>
            </a:endParaRPr>
          </a:p>
          <a:p>
            <a:pPr marL="355600" indent="-355600" eaLnBrk="1" hangingPunct="1">
              <a:lnSpc>
                <a:spcPct val="120000"/>
              </a:lnSpc>
              <a:spcBef>
                <a:spcPts val="1200"/>
              </a:spcBef>
            </a:pPr>
            <a:endParaRPr lang="en-US" altLang="zh-CN" sz="2400" dirty="0">
              <a:latin typeface="Arial Narrow" pitchFamily="34" charset="0"/>
              <a:ea typeface="黑体" pitchFamily="2" charset="-122"/>
            </a:endParaRPr>
          </a:p>
          <a:p>
            <a:pPr marL="355600" indent="-355600" eaLnBrk="1" hangingPunct="1">
              <a:lnSpc>
                <a:spcPct val="120000"/>
              </a:lnSpc>
              <a:spcBef>
                <a:spcPts val="1200"/>
              </a:spcBef>
            </a:pPr>
            <a:r>
              <a:rPr lang="zh-CN" altLang="en-US" sz="2400" dirty="0">
                <a:latin typeface="Arial Narrow" pitchFamily="34" charset="0"/>
                <a:ea typeface="黑体" pitchFamily="2" charset="-122"/>
              </a:rPr>
              <a:t>对每个</a:t>
            </a:r>
            <a:r>
              <a:rPr lang="en-US" altLang="zh-CN" sz="2400" dirty="0">
                <a:latin typeface="Arial Narrow" pitchFamily="34" charset="0"/>
                <a:ea typeface="黑体" pitchFamily="2" charset="-122"/>
              </a:rPr>
              <a:t>Map</a:t>
            </a:r>
            <a:r>
              <a:rPr lang="zh-CN" altLang="en-US" sz="2400" dirty="0">
                <a:latin typeface="Arial Narrow" pitchFamily="34" charset="0"/>
                <a:ea typeface="黑体" pitchFamily="2" charset="-122"/>
              </a:rPr>
              <a:t>节点上即将传递到</a:t>
            </a:r>
            <a:r>
              <a:rPr lang="en-US" altLang="zh-CN" sz="2400" dirty="0">
                <a:latin typeface="Arial Narrow" pitchFamily="34" charset="0"/>
                <a:ea typeface="黑体" pitchFamily="2" charset="-122"/>
              </a:rPr>
              <a:t>Reduce</a:t>
            </a:r>
            <a:r>
              <a:rPr lang="zh-CN" altLang="en-US" sz="2400" dirty="0">
                <a:latin typeface="Arial Narrow" pitchFamily="34" charset="0"/>
                <a:ea typeface="黑体" pitchFamily="2" charset="-122"/>
              </a:rPr>
              <a:t>节点的每一个</a:t>
            </a:r>
            <a:r>
              <a:rPr lang="en-US" altLang="zh-CN" sz="2400" dirty="0">
                <a:latin typeface="Arial Narrow" pitchFamily="34" charset="0"/>
                <a:ea typeface="黑体" pitchFamily="2" charset="-122"/>
              </a:rPr>
              <a:t>&lt;</a:t>
            </a:r>
            <a:r>
              <a:rPr lang="en-US" altLang="zh-CN" sz="2400" dirty="0" err="1">
                <a:latin typeface="Arial Narrow" pitchFamily="34" charset="0"/>
                <a:ea typeface="黑体" pitchFamily="2" charset="-122"/>
              </a:rPr>
              <a:t>ClusterID</a:t>
            </a:r>
            <a:r>
              <a:rPr lang="en-US" altLang="zh-CN" sz="2400" dirty="0">
                <a:latin typeface="Arial Narrow" pitchFamily="34" charset="0"/>
                <a:ea typeface="黑体" pitchFamily="2" charset="-122"/>
              </a:rPr>
              <a:t>,(p,1)&gt;</a:t>
            </a:r>
            <a:r>
              <a:rPr lang="zh-CN" altLang="en-US" sz="2400" dirty="0">
                <a:latin typeface="Arial Narrow" pitchFamily="34" charset="0"/>
                <a:ea typeface="黑体" pitchFamily="2" charset="-122"/>
              </a:rPr>
              <a:t>键值对，用</a:t>
            </a:r>
            <a:r>
              <a:rPr lang="en-US" altLang="zh-CN" sz="2400" dirty="0">
                <a:latin typeface="Arial Narrow" pitchFamily="34" charset="0"/>
                <a:ea typeface="黑体" pitchFamily="2" charset="-122"/>
              </a:rPr>
              <a:t>Combiner</a:t>
            </a:r>
            <a:r>
              <a:rPr lang="zh-CN" altLang="en-US" sz="2400" dirty="0">
                <a:latin typeface="Arial Narrow" pitchFamily="34" charset="0"/>
                <a:ea typeface="黑体" pitchFamily="2" charset="-122"/>
              </a:rPr>
              <a:t>进行数据优化，合并相同</a:t>
            </a:r>
            <a:r>
              <a:rPr lang="en-US" altLang="zh-CN" sz="2400" dirty="0" err="1">
                <a:latin typeface="Arial Narrow" pitchFamily="34" charset="0"/>
                <a:ea typeface="黑体" pitchFamily="2" charset="-122"/>
              </a:rPr>
              <a:t>ClusterID</a:t>
            </a:r>
            <a:r>
              <a:rPr lang="zh-CN" altLang="en-US" sz="2400" dirty="0">
                <a:latin typeface="Arial Narrow" pitchFamily="34" charset="0"/>
                <a:ea typeface="黑体" pitchFamily="2" charset="-122"/>
              </a:rPr>
              <a:t>下的所有数据点并求取这些点的均值</a:t>
            </a:r>
            <a:r>
              <a:rPr lang="en-US" altLang="zh-CN" sz="2400" dirty="0">
                <a:latin typeface="Arial Narrow" pitchFamily="34" charset="0"/>
                <a:ea typeface="黑体" pitchFamily="2" charset="-122"/>
              </a:rPr>
              <a:t>pm</a:t>
            </a:r>
            <a:r>
              <a:rPr lang="zh-CN" altLang="en-US" sz="2400" dirty="0">
                <a:latin typeface="Arial Narrow" pitchFamily="34" charset="0"/>
                <a:ea typeface="黑体" pitchFamily="2" charset="-122"/>
              </a:rPr>
              <a:t>以及数据点个数</a:t>
            </a:r>
            <a:r>
              <a:rPr lang="en-US" altLang="zh-CN" sz="2400" dirty="0">
                <a:latin typeface="Arial Narrow" pitchFamily="34" charset="0"/>
                <a:ea typeface="黑体" pitchFamily="2" charset="-122"/>
              </a:rPr>
              <a:t>n</a:t>
            </a:r>
          </a:p>
        </p:txBody>
      </p:sp>
      <p:sp>
        <p:nvSpPr>
          <p:cNvPr id="6" name="Rectangle 5"/>
          <p:cNvSpPr/>
          <p:nvPr/>
        </p:nvSpPr>
        <p:spPr>
          <a:xfrm>
            <a:off x="1164186" y="158234"/>
            <a:ext cx="7751213" cy="604781"/>
          </a:xfrm>
          <a:prstGeom prst="rect">
            <a:avLst/>
          </a:prstGeom>
        </p:spPr>
        <p:txBody>
          <a:bodyPr bIns="91440"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fontAlgn="auto">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基于</a:t>
            </a:r>
            <a:r>
              <a:rPr lang="en-US" altLang="zh-CN" sz="2400" dirty="0">
                <a:ln>
                  <a:solidFill>
                    <a:srgbClr val="FF0000"/>
                  </a:solidFill>
                </a:ln>
                <a:solidFill>
                  <a:srgbClr val="C00000"/>
                </a:solidFill>
                <a:latin typeface="黑体" pitchFamily="2" charset="-122"/>
                <a:ea typeface="黑体" pitchFamily="2" charset="-122"/>
                <a:cs typeface="+mj-cs"/>
              </a:rPr>
              <a:t>MapReduce</a:t>
            </a:r>
            <a:r>
              <a:rPr lang="zh-CN" altLang="en-US" sz="2400" dirty="0">
                <a:ln>
                  <a:solidFill>
                    <a:srgbClr val="FF0000"/>
                  </a:solidFill>
                </a:ln>
                <a:solidFill>
                  <a:srgbClr val="C00000"/>
                </a:solidFill>
                <a:latin typeface="黑体" pitchFamily="2" charset="-122"/>
                <a:ea typeface="黑体" pitchFamily="2" charset="-122"/>
                <a:cs typeface="+mj-cs"/>
              </a:rPr>
              <a:t>的</a:t>
            </a: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并行算法设计</a:t>
            </a:r>
            <a:endParaRPr lang="en-US" altLang="zh-CN" sz="2400" dirty="0">
              <a:ln>
                <a:solidFill>
                  <a:srgbClr val="FF0000"/>
                </a:solidFill>
              </a:ln>
              <a:solidFill>
                <a:srgbClr val="C00000"/>
              </a:solidFill>
              <a:latin typeface="黑体" pitchFamily="2" charset="-122"/>
              <a:ea typeface="黑体" pitchFamily="2" charset="-122"/>
              <a:cs typeface="+mj-cs"/>
            </a:endParaRPr>
          </a:p>
        </p:txBody>
      </p:sp>
    </p:spTree>
    <p:extLst>
      <p:ext uri="{BB962C8B-B14F-4D97-AF65-F5344CB8AC3E}">
        <p14:creationId xmlns:p14="http://schemas.microsoft.com/office/powerpoint/2010/main" val="1741043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100000"/>
              </a:lnSpc>
              <a:spcBef>
                <a:spcPct val="0"/>
              </a:spcBef>
              <a:buClrTx/>
              <a:buSzTx/>
              <a:buFontTx/>
              <a:buNone/>
            </a:pPr>
            <a:fld id="{17DA47AB-CD71-4E85-BD7F-ECEAE648EED2}" type="slidenum">
              <a:rPr lang="en-US" altLang="zh-CN" sz="1400" smtClean="0">
                <a:ea typeface="宋体" charset="-122"/>
              </a:rPr>
              <a:pPr eaLnBrk="1" hangingPunct="1">
                <a:lnSpc>
                  <a:spcPct val="100000"/>
                </a:lnSpc>
                <a:spcBef>
                  <a:spcPct val="0"/>
                </a:spcBef>
                <a:buClrTx/>
                <a:buSzTx/>
                <a:buFontTx/>
                <a:buNone/>
              </a:pPr>
              <a:t>8</a:t>
            </a:fld>
            <a:endParaRPr lang="en-US" altLang="zh-CN" sz="1400">
              <a:ea typeface="宋体" charset="-122"/>
            </a:endParaRPr>
          </a:p>
        </p:txBody>
      </p:sp>
      <p:sp>
        <p:nvSpPr>
          <p:cNvPr id="28675" name="Rectangle 2"/>
          <p:cNvSpPr>
            <a:spLocks noGrp="1" noChangeArrowheads="1"/>
          </p:cNvSpPr>
          <p:nvPr>
            <p:ph type="title"/>
          </p:nvPr>
        </p:nvSpPr>
        <p:spPr>
          <a:xfrm>
            <a:off x="381000" y="304800"/>
            <a:ext cx="8610600" cy="762000"/>
          </a:xfrm>
          <a:noFill/>
        </p:spPr>
        <p:txBody>
          <a:bodyPr lIns="92075" tIns="46038" rIns="92075" bIns="46038" anchor="ctr"/>
          <a:lstStyle/>
          <a:p>
            <a:pPr marL="273050" indent="-273050" algn="just" eaLnBrk="1" hangingPunct="1">
              <a:spcBef>
                <a:spcPts val="575"/>
              </a:spcBef>
              <a:buClr>
                <a:schemeClr val="accent1"/>
              </a:buClr>
              <a:buSzPct val="85000"/>
            </a:pPr>
            <a:r>
              <a:rPr lang="en-US" altLang="zh-CN" sz="2800" dirty="0">
                <a:solidFill>
                  <a:srgbClr val="00B050"/>
                </a:solidFill>
                <a:latin typeface="Arial Narrow" pitchFamily="34" charset="0"/>
                <a:ea typeface="黑体" pitchFamily="2" charset="-122"/>
                <a:cs typeface="+mn-cs"/>
              </a:rPr>
              <a:t>Data Mining: Confluence of Multiple Disciplines </a:t>
            </a:r>
          </a:p>
        </p:txBody>
      </p:sp>
      <p:sp>
        <p:nvSpPr>
          <p:cNvPr id="28676" name="Oval 19"/>
          <p:cNvSpPr>
            <a:spLocks noChangeArrowheads="1"/>
          </p:cNvSpPr>
          <p:nvPr/>
        </p:nvSpPr>
        <p:spPr bwMode="auto">
          <a:xfrm>
            <a:off x="3429000" y="3200400"/>
            <a:ext cx="2286000" cy="1066800"/>
          </a:xfrm>
          <a:prstGeom prst="ellipse">
            <a:avLst/>
          </a:prstGeom>
          <a:solidFill>
            <a:schemeClr val="accent2"/>
          </a:solidFill>
          <a:ln w="9525">
            <a:solidFill>
              <a:schemeClr val="tx1"/>
            </a:solidFill>
            <a:miter lim="800000"/>
            <a:headEnd/>
            <a:tailEnd/>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lnSpc>
                <a:spcPct val="100000"/>
              </a:lnSpc>
              <a:spcBef>
                <a:spcPct val="0"/>
              </a:spcBef>
              <a:buClrTx/>
              <a:buSzTx/>
              <a:buFontTx/>
              <a:buNone/>
            </a:pPr>
            <a:r>
              <a:rPr lang="en-US" altLang="zh-CN" b="1">
                <a:ea typeface="宋体" charset="-122"/>
              </a:rPr>
              <a:t>Data Mining</a:t>
            </a:r>
          </a:p>
        </p:txBody>
      </p:sp>
      <p:sp>
        <p:nvSpPr>
          <p:cNvPr id="28677" name="Line 13"/>
          <p:cNvSpPr>
            <a:spLocks noChangeShapeType="1"/>
          </p:cNvSpPr>
          <p:nvPr/>
        </p:nvSpPr>
        <p:spPr bwMode="auto">
          <a:xfrm>
            <a:off x="2362200" y="3657600"/>
            <a:ext cx="10668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678" name="Line 14"/>
          <p:cNvSpPr>
            <a:spLocks noChangeShapeType="1"/>
          </p:cNvSpPr>
          <p:nvPr/>
        </p:nvSpPr>
        <p:spPr bwMode="auto">
          <a:xfrm>
            <a:off x="2286000" y="2438400"/>
            <a:ext cx="1905000" cy="762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679" name="Line 15"/>
          <p:cNvSpPr>
            <a:spLocks noChangeShapeType="1"/>
          </p:cNvSpPr>
          <p:nvPr/>
        </p:nvSpPr>
        <p:spPr bwMode="auto">
          <a:xfrm flipH="1">
            <a:off x="4876800" y="2362200"/>
            <a:ext cx="1905000" cy="8382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680" name="Line 16"/>
          <p:cNvSpPr>
            <a:spLocks noChangeShapeType="1"/>
          </p:cNvSpPr>
          <p:nvPr/>
        </p:nvSpPr>
        <p:spPr bwMode="auto">
          <a:xfrm flipH="1">
            <a:off x="5715000" y="3657600"/>
            <a:ext cx="10668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681" name="Line 17"/>
          <p:cNvSpPr>
            <a:spLocks noChangeShapeType="1"/>
          </p:cNvSpPr>
          <p:nvPr/>
        </p:nvSpPr>
        <p:spPr bwMode="auto">
          <a:xfrm flipH="1" flipV="1">
            <a:off x="5029200" y="4191000"/>
            <a:ext cx="1981200" cy="762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682" name="Line 18"/>
          <p:cNvSpPr>
            <a:spLocks noChangeShapeType="1"/>
          </p:cNvSpPr>
          <p:nvPr/>
        </p:nvSpPr>
        <p:spPr bwMode="auto">
          <a:xfrm flipV="1">
            <a:off x="2438400" y="4191000"/>
            <a:ext cx="1600200" cy="762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683" name="Oval 21"/>
          <p:cNvSpPr>
            <a:spLocks noChangeArrowheads="1"/>
          </p:cNvSpPr>
          <p:nvPr/>
        </p:nvSpPr>
        <p:spPr bwMode="auto">
          <a:xfrm>
            <a:off x="1066800" y="1600200"/>
            <a:ext cx="2057400" cy="838200"/>
          </a:xfrm>
          <a:prstGeom prst="ellipse">
            <a:avLst/>
          </a:prstGeom>
          <a:solidFill>
            <a:schemeClr val="accent1"/>
          </a:solidFill>
          <a:ln w="9525">
            <a:solidFill>
              <a:schemeClr val="tx1"/>
            </a:solidFill>
            <a:miter lim="800000"/>
            <a:headEnd/>
            <a:tailEnd/>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lnSpc>
                <a:spcPct val="100000"/>
              </a:lnSpc>
              <a:spcBef>
                <a:spcPct val="0"/>
              </a:spcBef>
              <a:buClrTx/>
              <a:buSzTx/>
              <a:buFontTx/>
              <a:buNone/>
            </a:pPr>
            <a:r>
              <a:rPr lang="en-US" altLang="zh-CN" sz="2400">
                <a:ea typeface="宋体" charset="-122"/>
              </a:rPr>
              <a:t>Machine</a:t>
            </a:r>
          </a:p>
          <a:p>
            <a:pPr algn="ctr" eaLnBrk="1" hangingPunct="1">
              <a:lnSpc>
                <a:spcPct val="100000"/>
              </a:lnSpc>
              <a:spcBef>
                <a:spcPct val="0"/>
              </a:spcBef>
              <a:buClrTx/>
              <a:buSzTx/>
              <a:buFontTx/>
              <a:buNone/>
            </a:pPr>
            <a:r>
              <a:rPr lang="en-US" altLang="zh-CN" sz="2400">
                <a:ea typeface="宋体" charset="-122"/>
              </a:rPr>
              <a:t>Learning</a:t>
            </a:r>
          </a:p>
        </p:txBody>
      </p:sp>
      <p:sp>
        <p:nvSpPr>
          <p:cNvPr id="28684" name="Oval 22"/>
          <p:cNvSpPr>
            <a:spLocks noChangeArrowheads="1"/>
          </p:cNvSpPr>
          <p:nvPr/>
        </p:nvSpPr>
        <p:spPr bwMode="auto">
          <a:xfrm>
            <a:off x="5867400" y="1600200"/>
            <a:ext cx="2057400" cy="762000"/>
          </a:xfrm>
          <a:prstGeom prst="ellipse">
            <a:avLst/>
          </a:prstGeom>
          <a:solidFill>
            <a:schemeClr val="accent1"/>
          </a:solidFill>
          <a:ln w="9525">
            <a:solidFill>
              <a:schemeClr val="tx1"/>
            </a:solidFill>
            <a:miter lim="800000"/>
            <a:headEnd/>
            <a:tailEnd/>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lnSpc>
                <a:spcPct val="100000"/>
              </a:lnSpc>
              <a:spcBef>
                <a:spcPct val="0"/>
              </a:spcBef>
              <a:buClrTx/>
              <a:buSzTx/>
              <a:buFontTx/>
              <a:buNone/>
            </a:pPr>
            <a:r>
              <a:rPr lang="en-US" altLang="zh-CN" sz="2400">
                <a:ea typeface="宋体" charset="-122"/>
              </a:rPr>
              <a:t>Statistics</a:t>
            </a:r>
          </a:p>
        </p:txBody>
      </p:sp>
      <p:sp>
        <p:nvSpPr>
          <p:cNvPr id="28685" name="Oval 23"/>
          <p:cNvSpPr>
            <a:spLocks noChangeArrowheads="1"/>
          </p:cNvSpPr>
          <p:nvPr/>
        </p:nvSpPr>
        <p:spPr bwMode="auto">
          <a:xfrm>
            <a:off x="304800" y="3276600"/>
            <a:ext cx="2057400" cy="838200"/>
          </a:xfrm>
          <a:prstGeom prst="ellipse">
            <a:avLst/>
          </a:prstGeom>
          <a:solidFill>
            <a:schemeClr val="accent1"/>
          </a:solidFill>
          <a:ln w="9525">
            <a:solidFill>
              <a:schemeClr val="tx1"/>
            </a:solidFill>
            <a:miter lim="800000"/>
            <a:headEnd/>
            <a:tailEnd/>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lnSpc>
                <a:spcPct val="100000"/>
              </a:lnSpc>
              <a:spcBef>
                <a:spcPct val="0"/>
              </a:spcBef>
              <a:buClrTx/>
              <a:buSzTx/>
              <a:buFontTx/>
              <a:buNone/>
            </a:pPr>
            <a:r>
              <a:rPr lang="en-US" altLang="zh-CN" sz="2400">
                <a:ea typeface="宋体" charset="-122"/>
              </a:rPr>
              <a:t>Applications</a:t>
            </a:r>
          </a:p>
        </p:txBody>
      </p:sp>
      <p:sp>
        <p:nvSpPr>
          <p:cNvPr id="28686" name="Oval 24"/>
          <p:cNvSpPr>
            <a:spLocks noChangeArrowheads="1"/>
          </p:cNvSpPr>
          <p:nvPr/>
        </p:nvSpPr>
        <p:spPr bwMode="auto">
          <a:xfrm>
            <a:off x="533400" y="4724400"/>
            <a:ext cx="2057400" cy="838200"/>
          </a:xfrm>
          <a:prstGeom prst="ellipse">
            <a:avLst/>
          </a:prstGeom>
          <a:solidFill>
            <a:schemeClr val="accent1"/>
          </a:solidFill>
          <a:ln w="9525">
            <a:solidFill>
              <a:schemeClr val="tx1"/>
            </a:solidFill>
            <a:miter lim="800000"/>
            <a:headEnd/>
            <a:tailEnd/>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lnSpc>
                <a:spcPct val="100000"/>
              </a:lnSpc>
              <a:spcBef>
                <a:spcPct val="0"/>
              </a:spcBef>
              <a:buClrTx/>
              <a:buSzTx/>
              <a:buFontTx/>
              <a:buNone/>
            </a:pPr>
            <a:r>
              <a:rPr lang="en-US" altLang="zh-CN" sz="2400">
                <a:ea typeface="宋体" charset="-122"/>
              </a:rPr>
              <a:t>Algorithm</a:t>
            </a:r>
          </a:p>
        </p:txBody>
      </p:sp>
      <p:sp>
        <p:nvSpPr>
          <p:cNvPr id="28687" name="Oval 25"/>
          <p:cNvSpPr>
            <a:spLocks noChangeArrowheads="1"/>
          </p:cNvSpPr>
          <p:nvPr/>
        </p:nvSpPr>
        <p:spPr bwMode="auto">
          <a:xfrm>
            <a:off x="3505200" y="1600200"/>
            <a:ext cx="2057400" cy="838200"/>
          </a:xfrm>
          <a:prstGeom prst="ellipse">
            <a:avLst/>
          </a:prstGeom>
          <a:solidFill>
            <a:schemeClr val="accent1"/>
          </a:solidFill>
          <a:ln w="9525">
            <a:solidFill>
              <a:schemeClr val="tx1"/>
            </a:solidFill>
            <a:miter lim="800000"/>
            <a:headEnd/>
            <a:tailEnd/>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lnSpc>
                <a:spcPct val="100000"/>
              </a:lnSpc>
              <a:spcBef>
                <a:spcPct val="0"/>
              </a:spcBef>
              <a:buClrTx/>
              <a:buSzTx/>
              <a:buFontTx/>
              <a:buNone/>
            </a:pPr>
            <a:r>
              <a:rPr lang="en-US" altLang="zh-CN" sz="2400">
                <a:ea typeface="宋体" charset="-122"/>
              </a:rPr>
              <a:t>Pattern</a:t>
            </a:r>
          </a:p>
          <a:p>
            <a:pPr algn="ctr" eaLnBrk="1" hangingPunct="1">
              <a:lnSpc>
                <a:spcPct val="100000"/>
              </a:lnSpc>
              <a:spcBef>
                <a:spcPct val="0"/>
              </a:spcBef>
              <a:buClrTx/>
              <a:buSzTx/>
              <a:buFontTx/>
              <a:buNone/>
            </a:pPr>
            <a:r>
              <a:rPr lang="en-US" altLang="zh-CN" sz="2400">
                <a:ea typeface="宋体" charset="-122"/>
              </a:rPr>
              <a:t>Recognition</a:t>
            </a:r>
          </a:p>
        </p:txBody>
      </p:sp>
      <p:sp>
        <p:nvSpPr>
          <p:cNvPr id="28688" name="Oval 26"/>
          <p:cNvSpPr>
            <a:spLocks noChangeArrowheads="1"/>
          </p:cNvSpPr>
          <p:nvPr/>
        </p:nvSpPr>
        <p:spPr bwMode="auto">
          <a:xfrm>
            <a:off x="6400800" y="4876800"/>
            <a:ext cx="2057400" cy="838200"/>
          </a:xfrm>
          <a:prstGeom prst="ellipse">
            <a:avLst/>
          </a:prstGeom>
          <a:solidFill>
            <a:schemeClr val="accent1"/>
          </a:solidFill>
          <a:ln w="9525">
            <a:solidFill>
              <a:schemeClr val="tx1"/>
            </a:solidFill>
            <a:miter lim="800000"/>
            <a:headEnd/>
            <a:tailEnd/>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lnSpc>
                <a:spcPct val="100000"/>
              </a:lnSpc>
              <a:spcBef>
                <a:spcPct val="0"/>
              </a:spcBef>
              <a:buClrTx/>
              <a:buSzTx/>
              <a:buFontTx/>
              <a:buNone/>
            </a:pPr>
            <a:r>
              <a:rPr lang="en-US" altLang="zh-CN" sz="1800">
                <a:ea typeface="宋体" charset="-122"/>
              </a:rPr>
              <a:t>High-Performance</a:t>
            </a:r>
          </a:p>
          <a:p>
            <a:pPr algn="ctr" eaLnBrk="1" hangingPunct="1">
              <a:lnSpc>
                <a:spcPct val="100000"/>
              </a:lnSpc>
              <a:spcBef>
                <a:spcPct val="0"/>
              </a:spcBef>
              <a:buClrTx/>
              <a:buSzTx/>
              <a:buFontTx/>
              <a:buNone/>
            </a:pPr>
            <a:r>
              <a:rPr lang="en-US" altLang="zh-CN" sz="1800">
                <a:ea typeface="宋体" charset="-122"/>
              </a:rPr>
              <a:t>Computing</a:t>
            </a:r>
          </a:p>
        </p:txBody>
      </p:sp>
      <p:sp>
        <p:nvSpPr>
          <p:cNvPr id="28689" name="Oval 27"/>
          <p:cNvSpPr>
            <a:spLocks noChangeArrowheads="1"/>
          </p:cNvSpPr>
          <p:nvPr/>
        </p:nvSpPr>
        <p:spPr bwMode="auto">
          <a:xfrm>
            <a:off x="6781800" y="3200400"/>
            <a:ext cx="2057400" cy="838200"/>
          </a:xfrm>
          <a:prstGeom prst="ellipse">
            <a:avLst/>
          </a:prstGeom>
          <a:solidFill>
            <a:schemeClr val="accent1"/>
          </a:solidFill>
          <a:ln w="9525">
            <a:solidFill>
              <a:schemeClr val="tx1"/>
            </a:solidFill>
            <a:miter lim="800000"/>
            <a:headEnd/>
            <a:tailEnd/>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lnSpc>
                <a:spcPct val="110000"/>
              </a:lnSpc>
              <a:buFont typeface="Wingdings" pitchFamily="2" charset="2"/>
              <a:buNone/>
            </a:pPr>
            <a:r>
              <a:rPr lang="en-US" altLang="zh-CN" sz="2400">
                <a:ea typeface="宋体" charset="-122"/>
              </a:rPr>
              <a:t>Visualization</a:t>
            </a:r>
            <a:endParaRPr lang="en-US" altLang="zh-CN" sz="2000">
              <a:ea typeface="宋体" charset="-122"/>
            </a:endParaRPr>
          </a:p>
        </p:txBody>
      </p:sp>
      <p:sp>
        <p:nvSpPr>
          <p:cNvPr id="28690" name="Line 28"/>
          <p:cNvSpPr>
            <a:spLocks noChangeShapeType="1"/>
          </p:cNvSpPr>
          <p:nvPr/>
        </p:nvSpPr>
        <p:spPr bwMode="auto">
          <a:xfrm flipH="1" flipV="1">
            <a:off x="4495800" y="4267200"/>
            <a:ext cx="0" cy="8382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691" name="Oval 30"/>
          <p:cNvSpPr>
            <a:spLocks noChangeArrowheads="1"/>
          </p:cNvSpPr>
          <p:nvPr/>
        </p:nvSpPr>
        <p:spPr bwMode="auto">
          <a:xfrm>
            <a:off x="3505200" y="4800600"/>
            <a:ext cx="2057400" cy="838200"/>
          </a:xfrm>
          <a:prstGeom prst="ellipse">
            <a:avLst/>
          </a:prstGeom>
          <a:solidFill>
            <a:schemeClr val="accent1"/>
          </a:solidFill>
          <a:ln w="9525">
            <a:solidFill>
              <a:schemeClr val="tx1"/>
            </a:solidFill>
            <a:miter lim="800000"/>
            <a:headEnd/>
            <a:tailEnd/>
          </a:ln>
        </p:spPr>
        <p:txBody>
          <a:bodyPr wrap="none" anchor="ctr"/>
          <a:lstStyle>
            <a:lvl1pPr eaLnBrk="0" hangingPunct="0">
              <a:lnSpc>
                <a:spcPct val="80000"/>
              </a:lnSpc>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lnSpc>
                <a:spcPct val="80000"/>
              </a:lnSpc>
              <a:spcBef>
                <a:spcPct val="20000"/>
              </a:spcBef>
              <a:buClr>
                <a:schemeClr val="hlink"/>
              </a:buClr>
              <a:buSzPct val="55000"/>
              <a:buFont typeface="Wingdings" pitchFamily="2" charset="2"/>
              <a:buChar char="n"/>
              <a:defRPr sz="2400">
                <a:solidFill>
                  <a:schemeClr val="tx1"/>
                </a:solidFill>
                <a:latin typeface="Tahoma" pitchFamily="34" charset="0"/>
              </a:defRPr>
            </a:lvl2pPr>
            <a:lvl3pPr marL="1143000" indent="-228600" eaLnBrk="0" hangingPunct="0">
              <a:lnSpc>
                <a:spcPct val="80000"/>
              </a:lnSpc>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lnSpc>
                <a:spcPct val="80000"/>
              </a:lnSpc>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lnSpc>
                <a:spcPct val="80000"/>
              </a:lnSpc>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lnSpc>
                <a:spcPct val="100000"/>
              </a:lnSpc>
              <a:spcBef>
                <a:spcPct val="0"/>
              </a:spcBef>
              <a:buClrTx/>
              <a:buSzTx/>
              <a:buFontTx/>
              <a:buNone/>
            </a:pPr>
            <a:r>
              <a:rPr lang="en-US" altLang="zh-CN" sz="2400">
                <a:ea typeface="宋体" charset="-122"/>
              </a:rPr>
              <a:t>Database </a:t>
            </a:r>
          </a:p>
          <a:p>
            <a:pPr algn="ctr" eaLnBrk="1" hangingPunct="1">
              <a:lnSpc>
                <a:spcPct val="100000"/>
              </a:lnSpc>
              <a:spcBef>
                <a:spcPct val="0"/>
              </a:spcBef>
              <a:buClrTx/>
              <a:buSzTx/>
              <a:buFontTx/>
              <a:buNone/>
            </a:pPr>
            <a:r>
              <a:rPr lang="en-US" altLang="zh-CN" sz="2400">
                <a:ea typeface="宋体" charset="-122"/>
              </a:rPr>
              <a:t>Technology</a:t>
            </a:r>
          </a:p>
        </p:txBody>
      </p:sp>
      <p:sp>
        <p:nvSpPr>
          <p:cNvPr id="28692" name="Line 31"/>
          <p:cNvSpPr>
            <a:spLocks noChangeShapeType="1"/>
          </p:cNvSpPr>
          <p:nvPr/>
        </p:nvSpPr>
        <p:spPr bwMode="auto">
          <a:xfrm>
            <a:off x="4495800" y="2438400"/>
            <a:ext cx="0" cy="762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173627738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08000" y="825500"/>
            <a:ext cx="8636000" cy="6032500"/>
          </a:xfrm>
        </p:spPr>
        <p:txBody>
          <a:bodyPr>
            <a:normAutofit/>
          </a:bodyPr>
          <a:lstStyle/>
          <a:p>
            <a:pPr marL="0" eaLnBrk="1" hangingPunct="1">
              <a:lnSpc>
                <a:spcPct val="80000"/>
              </a:lnSpc>
              <a:buFont typeface="Wingdings 2" pitchFamily="18" charset="2"/>
              <a:buNone/>
            </a:pPr>
            <a:r>
              <a:rPr lang="en-US" altLang="zh-CN" sz="2800" dirty="0">
                <a:solidFill>
                  <a:srgbClr val="00B050"/>
                </a:solidFill>
                <a:latin typeface="黑体" pitchFamily="2" charset="-122"/>
                <a:ea typeface="黑体" pitchFamily="2" charset="-122"/>
              </a:rPr>
              <a:t>Map</a:t>
            </a:r>
            <a:r>
              <a:rPr lang="zh-CN" altLang="en-US" sz="2800" dirty="0">
                <a:solidFill>
                  <a:srgbClr val="00B050"/>
                </a:solidFill>
                <a:latin typeface="黑体" pitchFamily="2" charset="-122"/>
                <a:ea typeface="黑体" pitchFamily="2" charset="-122"/>
              </a:rPr>
              <a:t>阶段的处理</a:t>
            </a:r>
            <a:endParaRPr lang="en-US" altLang="zh-CN" sz="2800" dirty="0">
              <a:solidFill>
                <a:srgbClr val="00B050"/>
              </a:solidFill>
              <a:latin typeface="黑体" pitchFamily="2" charset="-122"/>
              <a:ea typeface="黑体" pitchFamily="2" charset="-122"/>
            </a:endParaRPr>
          </a:p>
          <a:p>
            <a:pPr marL="0" eaLnBrk="1" hangingPunct="1">
              <a:lnSpc>
                <a:spcPct val="80000"/>
              </a:lnSpc>
              <a:buFont typeface="Wingdings 2" pitchFamily="18" charset="2"/>
              <a:buNone/>
            </a:pPr>
            <a:r>
              <a:rPr lang="en-US" altLang="zh-CN" sz="2200" dirty="0"/>
              <a:t>  </a:t>
            </a:r>
            <a:r>
              <a:rPr lang="en-US" altLang="zh-CN" dirty="0" err="1">
                <a:solidFill>
                  <a:srgbClr val="0000FF"/>
                </a:solidFill>
                <a:latin typeface="Arial" pitchFamily="34" charset="0"/>
                <a:cs typeface="Arial" pitchFamily="34" charset="0"/>
              </a:rPr>
              <a:t>Mapper</a:t>
            </a:r>
            <a:r>
              <a:rPr lang="zh-CN" altLang="en-US" dirty="0">
                <a:solidFill>
                  <a:srgbClr val="0000FF"/>
                </a:solidFill>
                <a:latin typeface="黑体" pitchFamily="2" charset="-122"/>
                <a:ea typeface="黑体" pitchFamily="2" charset="-122"/>
                <a:cs typeface="Arial" pitchFamily="34" charset="0"/>
              </a:rPr>
              <a:t>伪代码</a:t>
            </a:r>
            <a:endParaRPr lang="en-US" altLang="zh-CN" dirty="0">
              <a:solidFill>
                <a:srgbClr val="0000FF"/>
              </a:solidFill>
              <a:latin typeface="黑体" pitchFamily="2" charset="-122"/>
              <a:ea typeface="黑体" pitchFamily="2" charset="-122"/>
              <a:cs typeface="Arial" pitchFamily="34" charset="0"/>
            </a:endParaRPr>
          </a:p>
          <a:p>
            <a:pPr lvl="1" eaLnBrk="1" hangingPunct="1">
              <a:lnSpc>
                <a:spcPct val="80000"/>
              </a:lnSpc>
              <a:spcBef>
                <a:spcPts val="600"/>
              </a:spcBef>
              <a:buFont typeface="Wingdings 2" pitchFamily="18" charset="2"/>
              <a:buNone/>
            </a:pPr>
            <a:r>
              <a:rPr lang="en-US" altLang="zh-CN" sz="2000" b="1" dirty="0">
                <a:solidFill>
                  <a:srgbClr val="C00000"/>
                </a:solidFill>
                <a:latin typeface="Arial" pitchFamily="34" charset="0"/>
                <a:cs typeface="Arial" pitchFamily="34" charset="0"/>
              </a:rPr>
              <a:t>class </a:t>
            </a:r>
            <a:r>
              <a:rPr lang="en-US" altLang="zh-CN" sz="2000" b="1" dirty="0" err="1">
                <a:solidFill>
                  <a:srgbClr val="C00000"/>
                </a:solidFill>
                <a:latin typeface="Arial" pitchFamily="34" charset="0"/>
                <a:cs typeface="Arial" pitchFamily="34" charset="0"/>
              </a:rPr>
              <a:t>Mapper</a:t>
            </a:r>
            <a:endParaRPr lang="en-US" altLang="zh-CN" sz="2000" b="1" dirty="0">
              <a:solidFill>
                <a:srgbClr val="C00000"/>
              </a:solidFill>
              <a:latin typeface="Arial" pitchFamily="34" charset="0"/>
              <a:cs typeface="Arial" pitchFamily="34" charset="0"/>
            </a:endParaRPr>
          </a:p>
          <a:p>
            <a:pPr lvl="1" eaLnBrk="1" hangingPunct="1">
              <a:lnSpc>
                <a:spcPct val="80000"/>
              </a:lnSpc>
              <a:spcBef>
                <a:spcPts val="600"/>
              </a:spcBef>
              <a:buFont typeface="Wingdings 2" pitchFamily="18" charset="2"/>
              <a:buNone/>
            </a:pPr>
            <a:r>
              <a:rPr lang="nl-NL" altLang="zh-CN" sz="2000" dirty="0">
                <a:latin typeface="Arial" pitchFamily="34" charset="0"/>
                <a:cs typeface="Arial" pitchFamily="34" charset="0"/>
              </a:rPr>
              <a:t>  </a:t>
            </a:r>
            <a:r>
              <a:rPr lang="nl-NL" altLang="zh-CN" sz="2000" dirty="0">
                <a:solidFill>
                  <a:srgbClr val="C00000"/>
                </a:solidFill>
                <a:latin typeface="Arial" pitchFamily="34" charset="0"/>
                <a:cs typeface="Arial" pitchFamily="34" charset="0"/>
              </a:rPr>
              <a:t>setup(</a:t>
            </a:r>
            <a:r>
              <a:rPr lang="en-US" altLang="zh-CN" sz="2000" dirty="0">
                <a:solidFill>
                  <a:srgbClr val="C00000"/>
                </a:solidFill>
                <a:latin typeface="Arial" pitchFamily="34" charset="0"/>
                <a:cs typeface="Arial" pitchFamily="34" charset="0"/>
              </a:rPr>
              <a:t>…)</a:t>
            </a:r>
          </a:p>
          <a:p>
            <a:pPr lvl="1" eaLnBrk="1" hangingPunct="1">
              <a:lnSpc>
                <a:spcPct val="80000"/>
              </a:lnSpc>
              <a:spcBef>
                <a:spcPct val="0"/>
              </a:spcBef>
              <a:buFont typeface="Wingdings 2" pitchFamily="18" charset="2"/>
              <a:buNone/>
            </a:pPr>
            <a:r>
              <a:rPr lang="en-US" altLang="zh-CN" sz="2000" dirty="0">
                <a:latin typeface="Arial" pitchFamily="34" charset="0"/>
                <a:cs typeface="Arial" pitchFamily="34" charset="0"/>
              </a:rPr>
              <a:t>  {</a:t>
            </a:r>
          </a:p>
          <a:p>
            <a:pPr lvl="1" eaLnBrk="1" hangingPunct="1">
              <a:lnSpc>
                <a:spcPct val="80000"/>
              </a:lnSpc>
              <a:spcBef>
                <a:spcPct val="0"/>
              </a:spcBef>
              <a:buFont typeface="Wingdings 2" pitchFamily="18" charset="2"/>
              <a:buNone/>
            </a:pPr>
            <a:r>
              <a:rPr lang="en-US" altLang="zh-CN" sz="2000" dirty="0">
                <a:latin typeface="Arial" pitchFamily="34" charset="0"/>
                <a:cs typeface="Arial" pitchFamily="34" charset="0"/>
              </a:rPr>
              <a:t>       </a:t>
            </a:r>
            <a:r>
              <a:rPr lang="zh-CN" altLang="en-US" sz="2000" b="1" dirty="0">
                <a:latin typeface="Arial" pitchFamily="34" charset="0"/>
                <a:cs typeface="Arial" pitchFamily="34" charset="0"/>
              </a:rPr>
              <a:t>读出全局的聚类中心数据</a:t>
            </a:r>
            <a:r>
              <a:rPr lang="zh-CN" altLang="en-US" sz="2000" dirty="0">
                <a:latin typeface="Arial" pitchFamily="34" charset="0"/>
                <a:cs typeface="Arial" pitchFamily="34" charset="0"/>
              </a:rPr>
              <a:t> </a:t>
            </a:r>
            <a:r>
              <a:rPr lang="en-US" altLang="zh-CN" sz="2000" dirty="0">
                <a:latin typeface="Arial" pitchFamily="34" charset="0"/>
                <a:cs typeface="Arial" pitchFamily="34" charset="0"/>
                <a:sym typeface="Wingdings" pitchFamily="2" charset="2"/>
              </a:rPr>
              <a:t> </a:t>
            </a:r>
            <a:r>
              <a:rPr lang="en-US" altLang="zh-CN" sz="2000" dirty="0">
                <a:latin typeface="Arial" pitchFamily="34" charset="0"/>
                <a:cs typeface="Arial" pitchFamily="34" charset="0"/>
              </a:rPr>
              <a:t>Centers</a:t>
            </a:r>
          </a:p>
          <a:p>
            <a:pPr lvl="1" eaLnBrk="1" hangingPunct="1">
              <a:lnSpc>
                <a:spcPct val="80000"/>
              </a:lnSpc>
              <a:spcBef>
                <a:spcPct val="0"/>
              </a:spcBef>
              <a:buFont typeface="Wingdings 2" pitchFamily="18" charset="2"/>
              <a:buNone/>
            </a:pPr>
            <a:r>
              <a:rPr lang="en-US" altLang="zh-CN" sz="2000" dirty="0">
                <a:latin typeface="Arial" pitchFamily="34" charset="0"/>
                <a:cs typeface="Arial" pitchFamily="34" charset="0"/>
              </a:rPr>
              <a:t>  }</a:t>
            </a:r>
            <a:endParaRPr lang="nl-NL" altLang="zh-CN" sz="2000" dirty="0">
              <a:latin typeface="Arial" pitchFamily="34" charset="0"/>
              <a:cs typeface="Arial" pitchFamily="34" charset="0"/>
            </a:endParaRPr>
          </a:p>
          <a:p>
            <a:pPr lvl="1" eaLnBrk="1" hangingPunct="1">
              <a:lnSpc>
                <a:spcPct val="80000"/>
              </a:lnSpc>
              <a:spcBef>
                <a:spcPct val="0"/>
              </a:spcBef>
              <a:buFont typeface="Wingdings 2" pitchFamily="18" charset="2"/>
              <a:buNone/>
            </a:pPr>
            <a:endParaRPr lang="nl-NL" altLang="zh-CN" sz="2000" dirty="0">
              <a:solidFill>
                <a:srgbClr val="0066FF"/>
              </a:solidFill>
              <a:latin typeface="Arial" pitchFamily="34" charset="0"/>
              <a:cs typeface="Arial" pitchFamily="34" charset="0"/>
            </a:endParaRPr>
          </a:p>
          <a:p>
            <a:pPr lvl="1" eaLnBrk="1" hangingPunct="1">
              <a:lnSpc>
                <a:spcPct val="80000"/>
              </a:lnSpc>
              <a:spcBef>
                <a:spcPct val="0"/>
              </a:spcBef>
              <a:buFont typeface="Wingdings 2" pitchFamily="18" charset="2"/>
              <a:buNone/>
            </a:pPr>
            <a:r>
              <a:rPr lang="nl-NL" altLang="zh-CN" sz="2000" dirty="0">
                <a:solidFill>
                  <a:srgbClr val="0066FF"/>
                </a:solidFill>
                <a:latin typeface="Arial" pitchFamily="34" charset="0"/>
                <a:cs typeface="Arial" pitchFamily="34" charset="0"/>
              </a:rPr>
              <a:t>  </a:t>
            </a:r>
            <a:r>
              <a:rPr lang="en-US" altLang="zh-CN" sz="2000" dirty="0">
                <a:solidFill>
                  <a:srgbClr val="C00000"/>
                </a:solidFill>
                <a:latin typeface="Arial" pitchFamily="34" charset="0"/>
                <a:cs typeface="Arial" pitchFamily="34" charset="0"/>
              </a:rPr>
              <a:t>m</a:t>
            </a:r>
            <a:r>
              <a:rPr lang="nl-NL" altLang="zh-CN" sz="2000" dirty="0">
                <a:solidFill>
                  <a:srgbClr val="C00000"/>
                </a:solidFill>
                <a:latin typeface="Arial" pitchFamily="34" charset="0"/>
                <a:cs typeface="Arial" pitchFamily="34" charset="0"/>
              </a:rPr>
              <a:t>ap(</a:t>
            </a:r>
            <a:r>
              <a:rPr lang="en-US" altLang="zh-CN" sz="2000" dirty="0">
                <a:solidFill>
                  <a:srgbClr val="C00000"/>
                </a:solidFill>
                <a:latin typeface="Arial" pitchFamily="34" charset="0"/>
                <a:cs typeface="Arial" pitchFamily="34" charset="0"/>
              </a:rPr>
              <a:t>key</a:t>
            </a:r>
            <a:r>
              <a:rPr lang="nl-NL" altLang="zh-CN" sz="2000" dirty="0">
                <a:solidFill>
                  <a:srgbClr val="C00000"/>
                </a:solidFill>
                <a:latin typeface="Arial" pitchFamily="34" charset="0"/>
                <a:cs typeface="Arial" pitchFamily="34" charset="0"/>
              </a:rPr>
              <a:t>, </a:t>
            </a:r>
            <a:r>
              <a:rPr lang="en-US" altLang="zh-CN" sz="2000" dirty="0">
                <a:solidFill>
                  <a:srgbClr val="C00000"/>
                </a:solidFill>
                <a:latin typeface="Arial" pitchFamily="34" charset="0"/>
                <a:cs typeface="Arial" pitchFamily="34" charset="0"/>
              </a:rPr>
              <a:t>p</a:t>
            </a:r>
            <a:r>
              <a:rPr lang="nl-NL" altLang="zh-CN" sz="2000" dirty="0">
                <a:solidFill>
                  <a:srgbClr val="C00000"/>
                </a:solidFill>
                <a:latin typeface="Arial" pitchFamily="34" charset="0"/>
                <a:cs typeface="Arial" pitchFamily="34" charset="0"/>
              </a:rPr>
              <a:t>) </a:t>
            </a:r>
            <a:r>
              <a:rPr lang="nl-NL" altLang="zh-CN" sz="2000" dirty="0">
                <a:solidFill>
                  <a:srgbClr val="0066FF"/>
                </a:solidFill>
                <a:latin typeface="Arial" pitchFamily="34" charset="0"/>
                <a:cs typeface="Arial" pitchFamily="34" charset="0"/>
              </a:rPr>
              <a:t> // </a:t>
            </a:r>
            <a:r>
              <a:rPr lang="en-US" altLang="zh-CN" sz="2000" b="1" dirty="0">
                <a:solidFill>
                  <a:srgbClr val="0066FF"/>
                </a:solidFill>
                <a:latin typeface="Arial" pitchFamily="34" charset="0"/>
                <a:cs typeface="Arial" pitchFamily="34" charset="0"/>
              </a:rPr>
              <a:t>p</a:t>
            </a:r>
            <a:r>
              <a:rPr lang="zh-CN" altLang="en-US" sz="2000" b="1" dirty="0">
                <a:solidFill>
                  <a:srgbClr val="0066FF"/>
                </a:solidFill>
                <a:latin typeface="Arial" pitchFamily="34" charset="0"/>
                <a:cs typeface="Arial" pitchFamily="34" charset="0"/>
              </a:rPr>
              <a:t>为一个数据点</a:t>
            </a:r>
            <a:endParaRPr lang="nl-NL" altLang="zh-CN" sz="2000" b="1" dirty="0">
              <a:solidFill>
                <a:srgbClr val="0066FF"/>
              </a:solidFill>
              <a:latin typeface="Arial" pitchFamily="34" charset="0"/>
              <a:cs typeface="Arial" pitchFamily="34" charset="0"/>
            </a:endParaRPr>
          </a:p>
          <a:p>
            <a:pPr lvl="1" eaLnBrk="1" hangingPunct="1">
              <a:lnSpc>
                <a:spcPct val="80000"/>
              </a:lnSpc>
              <a:spcBef>
                <a:spcPct val="0"/>
              </a:spcBef>
              <a:buFont typeface="Wingdings 2" pitchFamily="18" charset="2"/>
              <a:buNone/>
            </a:pPr>
            <a:r>
              <a:rPr lang="en-US" altLang="zh-CN" sz="2000" dirty="0">
                <a:latin typeface="Arial" pitchFamily="34" charset="0"/>
                <a:cs typeface="Arial" pitchFamily="34" charset="0"/>
              </a:rPr>
              <a:t>   {</a:t>
            </a:r>
          </a:p>
          <a:p>
            <a:pPr lvl="1" eaLnBrk="1" hangingPunct="1">
              <a:lnSpc>
                <a:spcPct val="80000"/>
              </a:lnSpc>
              <a:spcBef>
                <a:spcPct val="0"/>
              </a:spcBef>
              <a:buFont typeface="Wingdings 2" pitchFamily="18" charset="2"/>
              <a:buNone/>
            </a:pPr>
            <a:r>
              <a:rPr lang="en-US" altLang="zh-CN" sz="2000" dirty="0">
                <a:latin typeface="Arial" pitchFamily="34" charset="0"/>
                <a:cs typeface="Arial" pitchFamily="34" charset="0"/>
              </a:rPr>
              <a:t>     </a:t>
            </a:r>
            <a:r>
              <a:rPr lang="en-US" altLang="zh-CN" sz="2000" dirty="0" err="1">
                <a:latin typeface="Arial" pitchFamily="34" charset="0"/>
                <a:cs typeface="Arial" pitchFamily="34" charset="0"/>
              </a:rPr>
              <a:t>minDis</a:t>
            </a:r>
            <a:r>
              <a:rPr lang="en-US" altLang="zh-CN" sz="2000" dirty="0">
                <a:latin typeface="Arial" pitchFamily="34" charset="0"/>
                <a:cs typeface="Arial" pitchFamily="34" charset="0"/>
              </a:rPr>
              <a:t> = Double.MAX VALUE;</a:t>
            </a:r>
          </a:p>
          <a:p>
            <a:pPr lvl="1" eaLnBrk="1" hangingPunct="1">
              <a:lnSpc>
                <a:spcPct val="80000"/>
              </a:lnSpc>
              <a:spcBef>
                <a:spcPct val="0"/>
              </a:spcBef>
              <a:buFont typeface="Wingdings 2" pitchFamily="18" charset="2"/>
              <a:buNone/>
            </a:pPr>
            <a:r>
              <a:rPr lang="en-US" altLang="zh-CN" sz="2000" dirty="0">
                <a:latin typeface="Arial" pitchFamily="34" charset="0"/>
                <a:cs typeface="Arial" pitchFamily="34" charset="0"/>
              </a:rPr>
              <a:t>     index = -1;</a:t>
            </a:r>
          </a:p>
          <a:p>
            <a:pPr lvl="1" eaLnBrk="1" hangingPunct="1">
              <a:lnSpc>
                <a:spcPct val="80000"/>
              </a:lnSpc>
              <a:spcBef>
                <a:spcPct val="0"/>
              </a:spcBef>
              <a:buFont typeface="Wingdings 2" pitchFamily="18" charset="2"/>
              <a:buNone/>
            </a:pPr>
            <a:r>
              <a:rPr lang="en-US" altLang="zh-CN" sz="2000" dirty="0">
                <a:latin typeface="Arial" pitchFamily="34" charset="0"/>
                <a:cs typeface="Arial" pitchFamily="34" charset="0"/>
              </a:rPr>
              <a:t>     for </a:t>
            </a:r>
            <a:r>
              <a:rPr lang="en-US" altLang="zh-CN" sz="2000" dirty="0" err="1">
                <a:latin typeface="Arial" pitchFamily="34" charset="0"/>
                <a:cs typeface="Arial" pitchFamily="34" charset="0"/>
              </a:rPr>
              <a:t>i</a:t>
            </a:r>
            <a:r>
              <a:rPr lang="en-US" altLang="zh-CN" sz="2000" dirty="0">
                <a:latin typeface="Arial" pitchFamily="34" charset="0"/>
                <a:cs typeface="Arial" pitchFamily="34" charset="0"/>
              </a:rPr>
              <a:t>=0 to </a:t>
            </a:r>
            <a:r>
              <a:rPr lang="en-US" altLang="zh-CN" sz="2000" dirty="0" err="1">
                <a:latin typeface="Arial" pitchFamily="34" charset="0"/>
                <a:cs typeface="Arial" pitchFamily="34" charset="0"/>
              </a:rPr>
              <a:t>Centers.length</a:t>
            </a:r>
            <a:r>
              <a:rPr lang="en-US" altLang="zh-CN" sz="2000" dirty="0">
                <a:latin typeface="Arial" pitchFamily="34" charset="0"/>
                <a:cs typeface="Arial" pitchFamily="34" charset="0"/>
              </a:rPr>
              <a:t> </a:t>
            </a:r>
          </a:p>
          <a:p>
            <a:pPr lvl="1" eaLnBrk="1" hangingPunct="1">
              <a:lnSpc>
                <a:spcPct val="80000"/>
              </a:lnSpc>
              <a:spcBef>
                <a:spcPct val="0"/>
              </a:spcBef>
              <a:buFont typeface="Wingdings 2" pitchFamily="18" charset="2"/>
              <a:buNone/>
            </a:pPr>
            <a:r>
              <a:rPr lang="en-US" altLang="zh-CN" sz="2000" dirty="0">
                <a:latin typeface="Arial" pitchFamily="34" charset="0"/>
                <a:cs typeface="Arial" pitchFamily="34" charset="0"/>
              </a:rPr>
              <a:t>     {</a:t>
            </a:r>
          </a:p>
          <a:p>
            <a:pPr lvl="1" eaLnBrk="1" hangingPunct="1">
              <a:lnSpc>
                <a:spcPct val="80000"/>
              </a:lnSpc>
              <a:spcBef>
                <a:spcPct val="0"/>
              </a:spcBef>
              <a:buFont typeface="Wingdings 2" pitchFamily="18" charset="2"/>
              <a:buNone/>
            </a:pPr>
            <a:r>
              <a:rPr lang="en-US" altLang="zh-CN" sz="2000" dirty="0">
                <a:latin typeface="Arial" pitchFamily="34" charset="0"/>
                <a:cs typeface="Arial" pitchFamily="34" charset="0"/>
              </a:rPr>
              <a:t>        </a:t>
            </a:r>
            <a:r>
              <a:rPr lang="en-US" altLang="zh-CN" sz="2000" dirty="0" err="1">
                <a:latin typeface="Arial" pitchFamily="34" charset="0"/>
                <a:cs typeface="Arial" pitchFamily="34" charset="0"/>
              </a:rPr>
              <a:t>dis</a:t>
            </a:r>
            <a:r>
              <a:rPr lang="en-US" altLang="zh-CN" sz="2000" dirty="0">
                <a:latin typeface="Arial" pitchFamily="34" charset="0"/>
                <a:cs typeface="Arial" pitchFamily="34" charset="0"/>
              </a:rPr>
              <a:t>= </a:t>
            </a:r>
            <a:r>
              <a:rPr lang="en-US" altLang="zh-CN" sz="2000" dirty="0" err="1">
                <a:latin typeface="Arial" pitchFamily="34" charset="0"/>
                <a:cs typeface="Arial" pitchFamily="34" charset="0"/>
              </a:rPr>
              <a:t>ComputeDist</a:t>
            </a:r>
            <a:r>
              <a:rPr lang="en-US" altLang="zh-CN" sz="2000" dirty="0">
                <a:latin typeface="Arial" pitchFamily="34" charset="0"/>
                <a:cs typeface="Arial" pitchFamily="34" charset="0"/>
              </a:rPr>
              <a:t>(p, Centers[</a:t>
            </a:r>
            <a:r>
              <a:rPr lang="en-US" altLang="zh-CN" sz="2000" dirty="0" err="1">
                <a:latin typeface="Arial" pitchFamily="34" charset="0"/>
                <a:cs typeface="Arial" pitchFamily="34" charset="0"/>
              </a:rPr>
              <a:t>i</a:t>
            </a:r>
            <a:r>
              <a:rPr lang="en-US" altLang="zh-CN" sz="2000" dirty="0">
                <a:latin typeface="Arial" pitchFamily="34" charset="0"/>
                <a:cs typeface="Arial" pitchFamily="34" charset="0"/>
              </a:rPr>
              <a:t>]);</a:t>
            </a:r>
          </a:p>
          <a:p>
            <a:pPr lvl="1" eaLnBrk="1" hangingPunct="1">
              <a:lnSpc>
                <a:spcPct val="80000"/>
              </a:lnSpc>
              <a:spcBef>
                <a:spcPct val="0"/>
              </a:spcBef>
              <a:buFont typeface="Wingdings 2" pitchFamily="18" charset="2"/>
              <a:buNone/>
            </a:pPr>
            <a:r>
              <a:rPr lang="en-US" altLang="zh-CN" sz="2000" dirty="0">
                <a:latin typeface="Arial" pitchFamily="34" charset="0"/>
                <a:cs typeface="Arial" pitchFamily="34" charset="0"/>
              </a:rPr>
              <a:t>        if </a:t>
            </a:r>
            <a:r>
              <a:rPr lang="en-US" altLang="zh-CN" sz="2000" dirty="0" err="1">
                <a:latin typeface="Arial" pitchFamily="34" charset="0"/>
                <a:cs typeface="Arial" pitchFamily="34" charset="0"/>
              </a:rPr>
              <a:t>dis</a:t>
            </a:r>
            <a:r>
              <a:rPr lang="en-US" altLang="zh-CN" sz="2000" dirty="0">
                <a:latin typeface="Arial" pitchFamily="34" charset="0"/>
                <a:cs typeface="Arial" pitchFamily="34" charset="0"/>
              </a:rPr>
              <a:t> &lt; </a:t>
            </a:r>
            <a:r>
              <a:rPr lang="en-US" altLang="zh-CN" sz="2000" dirty="0" err="1">
                <a:latin typeface="Arial" pitchFamily="34" charset="0"/>
                <a:cs typeface="Arial" pitchFamily="34" charset="0"/>
              </a:rPr>
              <a:t>minDis</a:t>
            </a:r>
            <a:r>
              <a:rPr lang="en-US" altLang="zh-CN" sz="2000" dirty="0">
                <a:latin typeface="Arial" pitchFamily="34" charset="0"/>
                <a:cs typeface="Arial" pitchFamily="34" charset="0"/>
              </a:rPr>
              <a:t> </a:t>
            </a:r>
          </a:p>
          <a:p>
            <a:pPr lvl="1" eaLnBrk="1" hangingPunct="1">
              <a:lnSpc>
                <a:spcPct val="80000"/>
              </a:lnSpc>
              <a:spcBef>
                <a:spcPct val="0"/>
              </a:spcBef>
              <a:buFont typeface="Wingdings 2" pitchFamily="18" charset="2"/>
              <a:buNone/>
            </a:pPr>
            <a:r>
              <a:rPr lang="en-US" altLang="zh-CN" sz="2000" dirty="0">
                <a:latin typeface="Arial" pitchFamily="34" charset="0"/>
                <a:cs typeface="Arial" pitchFamily="34" charset="0"/>
              </a:rPr>
              <a:t>        {   </a:t>
            </a:r>
            <a:r>
              <a:rPr lang="en-US" altLang="zh-CN" sz="2000" dirty="0" err="1">
                <a:latin typeface="Arial" pitchFamily="34" charset="0"/>
                <a:cs typeface="Arial" pitchFamily="34" charset="0"/>
              </a:rPr>
              <a:t>minDis</a:t>
            </a:r>
            <a:r>
              <a:rPr lang="en-US" altLang="zh-CN" sz="2000" dirty="0">
                <a:latin typeface="Arial" pitchFamily="34" charset="0"/>
                <a:cs typeface="Arial" pitchFamily="34" charset="0"/>
              </a:rPr>
              <a:t> = </a:t>
            </a:r>
            <a:r>
              <a:rPr lang="en-US" altLang="zh-CN" sz="2000" dirty="0" err="1">
                <a:latin typeface="Arial" pitchFamily="34" charset="0"/>
                <a:cs typeface="Arial" pitchFamily="34" charset="0"/>
              </a:rPr>
              <a:t>dis</a:t>
            </a:r>
            <a:r>
              <a:rPr lang="en-US" altLang="zh-CN" sz="2000" dirty="0">
                <a:latin typeface="Arial" pitchFamily="34" charset="0"/>
                <a:cs typeface="Arial" pitchFamily="34" charset="0"/>
              </a:rPr>
              <a:t>;</a:t>
            </a:r>
          </a:p>
          <a:p>
            <a:pPr lvl="1" eaLnBrk="1" hangingPunct="1">
              <a:lnSpc>
                <a:spcPct val="80000"/>
              </a:lnSpc>
              <a:spcBef>
                <a:spcPct val="0"/>
              </a:spcBef>
              <a:buFont typeface="Wingdings 2" pitchFamily="18" charset="2"/>
              <a:buNone/>
            </a:pPr>
            <a:r>
              <a:rPr lang="en-US" altLang="zh-CN" sz="2000" dirty="0">
                <a:latin typeface="Arial" pitchFamily="34" charset="0"/>
                <a:cs typeface="Arial" pitchFamily="34" charset="0"/>
              </a:rPr>
              <a:t>            index = </a:t>
            </a:r>
            <a:r>
              <a:rPr lang="en-US" altLang="zh-CN" sz="2000" dirty="0" err="1">
                <a:latin typeface="Arial" pitchFamily="34" charset="0"/>
                <a:cs typeface="Arial" pitchFamily="34" charset="0"/>
              </a:rPr>
              <a:t>i</a:t>
            </a:r>
            <a:r>
              <a:rPr lang="en-US" altLang="zh-CN" sz="2000" dirty="0">
                <a:latin typeface="Arial" pitchFamily="34" charset="0"/>
                <a:cs typeface="Arial" pitchFamily="34" charset="0"/>
              </a:rPr>
              <a:t>;</a:t>
            </a:r>
          </a:p>
          <a:p>
            <a:pPr lvl="1" eaLnBrk="1" hangingPunct="1">
              <a:lnSpc>
                <a:spcPct val="80000"/>
              </a:lnSpc>
              <a:spcBef>
                <a:spcPct val="0"/>
              </a:spcBef>
              <a:buFont typeface="Wingdings 2" pitchFamily="18" charset="2"/>
              <a:buNone/>
            </a:pPr>
            <a:r>
              <a:rPr lang="en-US" altLang="zh-CN" sz="2000" dirty="0">
                <a:latin typeface="Arial" pitchFamily="34" charset="0"/>
                <a:cs typeface="Arial" pitchFamily="34" charset="0"/>
              </a:rPr>
              <a:t>        }</a:t>
            </a:r>
          </a:p>
          <a:p>
            <a:pPr lvl="1" eaLnBrk="1" hangingPunct="1">
              <a:lnSpc>
                <a:spcPct val="80000"/>
              </a:lnSpc>
              <a:spcBef>
                <a:spcPct val="0"/>
              </a:spcBef>
              <a:buFont typeface="Wingdings 2" pitchFamily="18" charset="2"/>
              <a:buNone/>
            </a:pPr>
            <a:r>
              <a:rPr lang="en-US" altLang="zh-CN" sz="2000" dirty="0">
                <a:latin typeface="Arial" pitchFamily="34" charset="0"/>
                <a:cs typeface="Arial" pitchFamily="34" charset="0"/>
              </a:rPr>
              <a:t>     }</a:t>
            </a:r>
          </a:p>
          <a:p>
            <a:pPr lvl="1" eaLnBrk="1" hangingPunct="1">
              <a:lnSpc>
                <a:spcPct val="80000"/>
              </a:lnSpc>
              <a:spcBef>
                <a:spcPct val="0"/>
              </a:spcBef>
              <a:buFont typeface="Wingdings 2" pitchFamily="18" charset="2"/>
              <a:buNone/>
            </a:pPr>
            <a:r>
              <a:rPr lang="en-US" altLang="zh-CN" sz="2000" dirty="0">
                <a:latin typeface="Arial" pitchFamily="34" charset="0"/>
                <a:cs typeface="Arial" pitchFamily="34" charset="0"/>
              </a:rPr>
              <a:t>     emit(Centers[</a:t>
            </a:r>
            <a:r>
              <a:rPr lang="en-US" altLang="zh-CN" sz="2000" dirty="0" err="1">
                <a:latin typeface="Arial" pitchFamily="34" charset="0"/>
                <a:cs typeface="Arial" pitchFamily="34" charset="0"/>
              </a:rPr>
              <a:t>i</a:t>
            </a:r>
            <a:r>
              <a:rPr lang="en-US" altLang="zh-CN" sz="2000" dirty="0">
                <a:latin typeface="Arial" pitchFamily="34" charset="0"/>
                <a:cs typeface="Arial" pitchFamily="34" charset="0"/>
              </a:rPr>
              <a:t>].</a:t>
            </a:r>
            <a:r>
              <a:rPr lang="en-US" altLang="zh-CN" sz="2000" dirty="0" err="1">
                <a:latin typeface="Arial" pitchFamily="34" charset="0"/>
                <a:cs typeface="Arial" pitchFamily="34" charset="0"/>
              </a:rPr>
              <a:t>ClusterID</a:t>
            </a:r>
            <a:r>
              <a:rPr lang="en-US" altLang="zh-CN" sz="2000" dirty="0">
                <a:latin typeface="Arial" pitchFamily="34" charset="0"/>
                <a:cs typeface="Arial" pitchFamily="34" charset="0"/>
              </a:rPr>
              <a:t>, (p,1));</a:t>
            </a:r>
          </a:p>
          <a:p>
            <a:pPr lvl="1" eaLnBrk="1" hangingPunct="1">
              <a:lnSpc>
                <a:spcPct val="80000"/>
              </a:lnSpc>
              <a:spcBef>
                <a:spcPct val="0"/>
              </a:spcBef>
              <a:buFont typeface="Wingdings 2" pitchFamily="18" charset="2"/>
              <a:buNone/>
            </a:pPr>
            <a:r>
              <a:rPr lang="en-US" altLang="zh-CN" sz="2000" dirty="0">
                <a:latin typeface="Arial" pitchFamily="34" charset="0"/>
                <a:cs typeface="Arial" pitchFamily="34" charset="0"/>
              </a:rPr>
              <a:t>  } </a:t>
            </a:r>
            <a:endParaRPr lang="en-US" altLang="zh-CN" sz="2000" i="1" dirty="0">
              <a:latin typeface="Arial" pitchFamily="34" charset="0"/>
              <a:cs typeface="Arial" pitchFamily="34" charset="0"/>
            </a:endParaRPr>
          </a:p>
        </p:txBody>
      </p:sp>
      <p:sp>
        <p:nvSpPr>
          <p:cNvPr id="6" name="Rectangle 5"/>
          <p:cNvSpPr/>
          <p:nvPr/>
        </p:nvSpPr>
        <p:spPr>
          <a:xfrm>
            <a:off x="1164186" y="158234"/>
            <a:ext cx="7751213" cy="604781"/>
          </a:xfrm>
          <a:prstGeom prst="rect">
            <a:avLst/>
          </a:prstGeom>
        </p:spPr>
        <p:txBody>
          <a:bodyPr bIns="91440"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fontAlgn="auto">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基于</a:t>
            </a:r>
            <a:r>
              <a:rPr lang="en-US" altLang="zh-CN" sz="2400" dirty="0">
                <a:ln>
                  <a:solidFill>
                    <a:srgbClr val="FF0000"/>
                  </a:solidFill>
                </a:ln>
                <a:solidFill>
                  <a:srgbClr val="C00000"/>
                </a:solidFill>
                <a:latin typeface="黑体" pitchFamily="2" charset="-122"/>
                <a:ea typeface="黑体" pitchFamily="2" charset="-122"/>
                <a:cs typeface="+mj-cs"/>
              </a:rPr>
              <a:t>MapReduce</a:t>
            </a:r>
            <a:r>
              <a:rPr lang="zh-CN" altLang="en-US" sz="2400" dirty="0">
                <a:ln>
                  <a:solidFill>
                    <a:srgbClr val="FF0000"/>
                  </a:solidFill>
                </a:ln>
                <a:solidFill>
                  <a:srgbClr val="C00000"/>
                </a:solidFill>
                <a:latin typeface="黑体" pitchFamily="2" charset="-122"/>
                <a:ea typeface="黑体" pitchFamily="2" charset="-122"/>
                <a:cs typeface="+mj-cs"/>
              </a:rPr>
              <a:t>的</a:t>
            </a: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并行算法设计</a:t>
            </a:r>
            <a:endParaRPr lang="en-US" altLang="zh-CN" sz="2400" dirty="0">
              <a:ln>
                <a:solidFill>
                  <a:srgbClr val="FF0000"/>
                </a:solidFill>
              </a:ln>
              <a:solidFill>
                <a:srgbClr val="C00000"/>
              </a:solidFill>
              <a:latin typeface="黑体" pitchFamily="2" charset="-122"/>
              <a:ea typeface="黑体" pitchFamily="2" charset="-122"/>
              <a:cs typeface="+mj-cs"/>
            </a:endParaRPr>
          </a:p>
        </p:txBody>
      </p:sp>
    </p:spTree>
    <p:extLst>
      <p:ext uri="{BB962C8B-B14F-4D97-AF65-F5344CB8AC3E}">
        <p14:creationId xmlns:p14="http://schemas.microsoft.com/office/powerpoint/2010/main" val="42383205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08000" y="825500"/>
            <a:ext cx="8636000" cy="6032500"/>
          </a:xfrm>
        </p:spPr>
        <p:txBody>
          <a:bodyPr>
            <a:normAutofit/>
          </a:bodyPr>
          <a:lstStyle/>
          <a:p>
            <a:pPr marL="0" eaLnBrk="1" hangingPunct="1">
              <a:buFont typeface="Wingdings 2" pitchFamily="18" charset="2"/>
              <a:buNone/>
            </a:pPr>
            <a:r>
              <a:rPr lang="en-US" altLang="zh-CN" sz="2800" dirty="0">
                <a:solidFill>
                  <a:srgbClr val="00B050"/>
                </a:solidFill>
                <a:latin typeface="黑体" pitchFamily="2" charset="-122"/>
                <a:ea typeface="黑体" pitchFamily="2" charset="-122"/>
              </a:rPr>
              <a:t>Map</a:t>
            </a:r>
            <a:r>
              <a:rPr lang="zh-CN" altLang="en-US" sz="2800" dirty="0">
                <a:solidFill>
                  <a:srgbClr val="00B050"/>
                </a:solidFill>
                <a:latin typeface="黑体" pitchFamily="2" charset="-122"/>
                <a:ea typeface="黑体" pitchFamily="2" charset="-122"/>
              </a:rPr>
              <a:t>阶段的处理</a:t>
            </a:r>
            <a:endParaRPr lang="en-US" altLang="zh-CN" sz="2800" dirty="0">
              <a:solidFill>
                <a:srgbClr val="00B050"/>
              </a:solidFill>
              <a:latin typeface="黑体" pitchFamily="2" charset="-122"/>
              <a:ea typeface="黑体" pitchFamily="2" charset="-122"/>
            </a:endParaRPr>
          </a:p>
          <a:p>
            <a:pPr marL="0" eaLnBrk="1" hangingPunct="1">
              <a:buFont typeface="Wingdings 2" pitchFamily="18" charset="2"/>
              <a:buNone/>
            </a:pPr>
            <a:r>
              <a:rPr lang="en-US" altLang="zh-CN" dirty="0">
                <a:solidFill>
                  <a:srgbClr val="0000FF"/>
                </a:solidFill>
                <a:latin typeface="Arial" pitchFamily="34" charset="0"/>
                <a:cs typeface="Arial" pitchFamily="34" charset="0"/>
              </a:rPr>
              <a:t>   </a:t>
            </a:r>
            <a:r>
              <a:rPr lang="en-US" altLang="zh-CN" sz="2400" dirty="0">
                <a:solidFill>
                  <a:srgbClr val="0000FF"/>
                </a:solidFill>
                <a:latin typeface="Arial" pitchFamily="34" charset="0"/>
                <a:cs typeface="Arial" pitchFamily="34" charset="0"/>
              </a:rPr>
              <a:t>Combiner</a:t>
            </a:r>
            <a:r>
              <a:rPr lang="zh-CN" altLang="en-US" sz="2400" dirty="0">
                <a:solidFill>
                  <a:srgbClr val="0000FF"/>
                </a:solidFill>
                <a:latin typeface="黑体" pitchFamily="2" charset="-122"/>
                <a:ea typeface="黑体" pitchFamily="2" charset="-122"/>
              </a:rPr>
              <a:t>伪代码</a:t>
            </a:r>
            <a:endParaRPr lang="en-US" altLang="zh-CN" sz="2400" dirty="0">
              <a:solidFill>
                <a:srgbClr val="0000FF"/>
              </a:solidFill>
              <a:latin typeface="黑体" pitchFamily="2" charset="-122"/>
              <a:ea typeface="黑体" pitchFamily="2" charset="-122"/>
            </a:endParaRPr>
          </a:p>
          <a:p>
            <a:pPr lvl="1" eaLnBrk="1" hangingPunct="1">
              <a:buFont typeface="Wingdings 2" pitchFamily="18" charset="2"/>
              <a:buNone/>
            </a:pPr>
            <a:r>
              <a:rPr lang="en-US" altLang="zh-CN" sz="2000" b="1" dirty="0">
                <a:solidFill>
                  <a:srgbClr val="C00000"/>
                </a:solidFill>
                <a:latin typeface="Arial" pitchFamily="34" charset="0"/>
                <a:cs typeface="Arial" pitchFamily="34" charset="0"/>
              </a:rPr>
              <a:t>class Combiner</a:t>
            </a:r>
          </a:p>
          <a:p>
            <a:pPr lvl="1" eaLnBrk="1" hangingPunct="1">
              <a:buFont typeface="Wingdings 2" pitchFamily="18" charset="2"/>
              <a:buNone/>
            </a:pPr>
            <a:r>
              <a:rPr lang="nl-NL" altLang="zh-CN" sz="2000" dirty="0">
                <a:solidFill>
                  <a:srgbClr val="0066FF"/>
                </a:solidFill>
                <a:latin typeface="Arial" pitchFamily="34" charset="0"/>
                <a:cs typeface="Arial" pitchFamily="34" charset="0"/>
              </a:rPr>
              <a:t>  </a:t>
            </a:r>
            <a:r>
              <a:rPr lang="nl-NL" altLang="zh-CN" sz="2000" dirty="0">
                <a:solidFill>
                  <a:srgbClr val="C00000"/>
                </a:solidFill>
                <a:latin typeface="Arial" pitchFamily="34" charset="0"/>
                <a:cs typeface="Arial" pitchFamily="34" charset="0"/>
              </a:rPr>
              <a:t>reduce(ClusterID, </a:t>
            </a:r>
            <a:r>
              <a:rPr lang="en-US" altLang="zh-CN" sz="2000" dirty="0">
                <a:solidFill>
                  <a:srgbClr val="C00000"/>
                </a:solidFill>
                <a:latin typeface="Arial Narrow" pitchFamily="34" charset="0"/>
                <a:ea typeface="黑体" pitchFamily="2" charset="-122"/>
              </a:rPr>
              <a:t>[(p1,1), (p2,1), …]</a:t>
            </a:r>
            <a:r>
              <a:rPr lang="nl-NL" altLang="zh-CN" sz="2000" dirty="0">
                <a:solidFill>
                  <a:srgbClr val="C00000"/>
                </a:solidFill>
                <a:latin typeface="Arial" pitchFamily="34" charset="0"/>
                <a:cs typeface="Arial" pitchFamily="34" charset="0"/>
              </a:rPr>
              <a:t>)</a:t>
            </a:r>
            <a:endParaRPr lang="en-US" altLang="zh-CN" sz="2000" dirty="0">
              <a:solidFill>
                <a:srgbClr val="C00000"/>
              </a:solidFill>
              <a:latin typeface="Arial" pitchFamily="34" charset="0"/>
              <a:cs typeface="Arial" pitchFamily="34" charset="0"/>
            </a:endParaRPr>
          </a:p>
          <a:p>
            <a:pPr lvl="1" eaLnBrk="1" hangingPunct="1">
              <a:buFont typeface="Wingdings 2" pitchFamily="18" charset="2"/>
              <a:buNone/>
            </a:pPr>
            <a:r>
              <a:rPr lang="en-US" altLang="zh-CN" sz="2000" dirty="0">
                <a:latin typeface="Arial" pitchFamily="34" charset="0"/>
                <a:cs typeface="Arial" pitchFamily="34" charset="0"/>
              </a:rPr>
              <a:t>  {</a:t>
            </a:r>
          </a:p>
          <a:p>
            <a:pPr lvl="1" eaLnBrk="1" hangingPunct="1">
              <a:buFont typeface="Wingdings 2" pitchFamily="18" charset="2"/>
              <a:buNone/>
            </a:pPr>
            <a:r>
              <a:rPr lang="en-US" altLang="zh-CN" sz="2000" dirty="0">
                <a:latin typeface="Arial" pitchFamily="34" charset="0"/>
                <a:cs typeface="Arial" pitchFamily="34" charset="0"/>
              </a:rPr>
              <a:t>     pm = 0.0</a:t>
            </a:r>
            <a:r>
              <a:rPr lang="zh-CN" altLang="en-US" sz="2000" dirty="0">
                <a:latin typeface="Arial" pitchFamily="34" charset="0"/>
                <a:cs typeface="Arial" pitchFamily="34" charset="0"/>
              </a:rPr>
              <a:t>； </a:t>
            </a:r>
            <a:endParaRPr lang="en-US" altLang="zh-CN" sz="2000" dirty="0">
              <a:latin typeface="Arial" pitchFamily="34" charset="0"/>
              <a:cs typeface="Arial" pitchFamily="34" charset="0"/>
            </a:endParaRPr>
          </a:p>
          <a:p>
            <a:pPr lvl="1" eaLnBrk="1" hangingPunct="1">
              <a:buFont typeface="Wingdings 2" pitchFamily="18" charset="2"/>
              <a:buNone/>
            </a:pPr>
            <a:r>
              <a:rPr lang="en-US" altLang="zh-CN" sz="2000" dirty="0">
                <a:latin typeface="Arial" pitchFamily="34" charset="0"/>
                <a:cs typeface="Arial" pitchFamily="34" charset="0"/>
              </a:rPr>
              <a:t>     n = </a:t>
            </a:r>
            <a:r>
              <a:rPr lang="zh-CN" altLang="en-US" sz="2000" dirty="0">
                <a:latin typeface="Arial" pitchFamily="34" charset="0"/>
                <a:cs typeface="Arial" pitchFamily="34" charset="0"/>
              </a:rPr>
              <a:t>数据点列表</a:t>
            </a:r>
            <a:r>
              <a:rPr lang="en-US" altLang="zh-CN" sz="2000" dirty="0">
                <a:latin typeface="Arial Narrow" pitchFamily="34" charset="0"/>
                <a:ea typeface="黑体" pitchFamily="2" charset="-122"/>
              </a:rPr>
              <a:t>[(p1,1), (p2,1), …]</a:t>
            </a:r>
            <a:r>
              <a:rPr lang="zh-CN" altLang="en-US" sz="2000" dirty="0">
                <a:latin typeface="宋体" pitchFamily="2" charset="-122"/>
              </a:rPr>
              <a:t>中数据点</a:t>
            </a:r>
            <a:r>
              <a:rPr lang="zh-CN" altLang="en-US" sz="2000" dirty="0">
                <a:latin typeface="Arial" pitchFamily="34" charset="0"/>
                <a:cs typeface="Arial" pitchFamily="34" charset="0"/>
              </a:rPr>
              <a:t>的总个数</a:t>
            </a:r>
            <a:r>
              <a:rPr lang="en-US" altLang="zh-CN" sz="2000" dirty="0">
                <a:latin typeface="Arial" pitchFamily="34" charset="0"/>
                <a:cs typeface="Arial" pitchFamily="34" charset="0"/>
              </a:rPr>
              <a:t>;</a:t>
            </a:r>
          </a:p>
          <a:p>
            <a:pPr lvl="1" eaLnBrk="1" hangingPunct="1">
              <a:buFont typeface="Wingdings 2" pitchFamily="18" charset="2"/>
              <a:buNone/>
            </a:pPr>
            <a:r>
              <a:rPr lang="en-US" altLang="zh-CN" sz="2000" dirty="0">
                <a:latin typeface="Arial" pitchFamily="34" charset="0"/>
                <a:cs typeface="Arial" pitchFamily="34" charset="0"/>
              </a:rPr>
              <a:t>     for </a:t>
            </a:r>
            <a:r>
              <a:rPr lang="en-US" altLang="zh-CN" sz="2000" dirty="0" err="1">
                <a:latin typeface="Arial" pitchFamily="34" charset="0"/>
                <a:cs typeface="Arial" pitchFamily="34" charset="0"/>
              </a:rPr>
              <a:t>i</a:t>
            </a:r>
            <a:r>
              <a:rPr lang="en-US" altLang="zh-CN" sz="2000" dirty="0">
                <a:latin typeface="Arial" pitchFamily="34" charset="0"/>
                <a:cs typeface="Arial" pitchFamily="34" charset="0"/>
              </a:rPr>
              <a:t>=0 to n </a:t>
            </a:r>
          </a:p>
          <a:p>
            <a:pPr lvl="1" eaLnBrk="1" hangingPunct="1">
              <a:buFont typeface="Wingdings 2" pitchFamily="18" charset="2"/>
              <a:buNone/>
            </a:pPr>
            <a:r>
              <a:rPr lang="en-US" altLang="zh-CN" sz="2000" dirty="0">
                <a:latin typeface="Arial" pitchFamily="34" charset="0"/>
                <a:cs typeface="Arial" pitchFamily="34" charset="0"/>
              </a:rPr>
              <a:t>         pm += p[</a:t>
            </a:r>
            <a:r>
              <a:rPr lang="en-US" altLang="zh-CN" sz="2000" dirty="0" err="1">
                <a:latin typeface="Arial" pitchFamily="34" charset="0"/>
                <a:cs typeface="Arial" pitchFamily="34" charset="0"/>
              </a:rPr>
              <a:t>i</a:t>
            </a:r>
            <a:r>
              <a:rPr lang="en-US" altLang="zh-CN" sz="2000" dirty="0">
                <a:latin typeface="Arial" pitchFamily="34" charset="0"/>
                <a:cs typeface="Arial" pitchFamily="34" charset="0"/>
              </a:rPr>
              <a:t>]; </a:t>
            </a:r>
          </a:p>
          <a:p>
            <a:pPr lvl="1" eaLnBrk="1" hangingPunct="1">
              <a:buFont typeface="Wingdings 2" pitchFamily="18" charset="2"/>
              <a:buNone/>
            </a:pPr>
            <a:r>
              <a:rPr lang="en-US" altLang="zh-CN" sz="2000" dirty="0">
                <a:latin typeface="Arial" pitchFamily="34" charset="0"/>
                <a:cs typeface="Arial" pitchFamily="34" charset="0"/>
              </a:rPr>
              <a:t>     pm = pm / n;  // </a:t>
            </a:r>
            <a:r>
              <a:rPr lang="zh-CN" altLang="en-US" sz="2000" dirty="0">
                <a:latin typeface="Arial" pitchFamily="34" charset="0"/>
                <a:cs typeface="Arial" pitchFamily="34" charset="0"/>
              </a:rPr>
              <a:t>求得这些数据点的平均值</a:t>
            </a:r>
            <a:endParaRPr lang="en-US" altLang="zh-CN" sz="2000" dirty="0">
              <a:latin typeface="Arial" pitchFamily="34" charset="0"/>
              <a:cs typeface="Arial" pitchFamily="34" charset="0"/>
            </a:endParaRPr>
          </a:p>
          <a:p>
            <a:pPr lvl="1" eaLnBrk="1" hangingPunct="1">
              <a:buFont typeface="Wingdings 2" pitchFamily="18" charset="2"/>
              <a:buNone/>
            </a:pPr>
            <a:r>
              <a:rPr lang="en-US" altLang="zh-CN" sz="2000" dirty="0">
                <a:latin typeface="Arial" pitchFamily="34" charset="0"/>
                <a:cs typeface="Arial" pitchFamily="34" charset="0"/>
              </a:rPr>
              <a:t>     emit(</a:t>
            </a:r>
            <a:r>
              <a:rPr lang="en-US" altLang="zh-CN" sz="2000" dirty="0" err="1">
                <a:latin typeface="Arial" pitchFamily="34" charset="0"/>
                <a:cs typeface="Arial" pitchFamily="34" charset="0"/>
              </a:rPr>
              <a:t>ClusterID</a:t>
            </a:r>
            <a:r>
              <a:rPr lang="en-US" altLang="zh-CN" sz="2000" dirty="0">
                <a:latin typeface="Arial" pitchFamily="34" charset="0"/>
                <a:cs typeface="Arial" pitchFamily="34" charset="0"/>
              </a:rPr>
              <a:t>, (pm, n));</a:t>
            </a:r>
          </a:p>
          <a:p>
            <a:pPr lvl="1" eaLnBrk="1" hangingPunct="1">
              <a:buFont typeface="Wingdings 2" pitchFamily="18" charset="2"/>
              <a:buNone/>
            </a:pPr>
            <a:r>
              <a:rPr lang="en-US" altLang="zh-CN" sz="2000" dirty="0">
                <a:latin typeface="Arial" pitchFamily="34" charset="0"/>
                <a:cs typeface="Arial" pitchFamily="34" charset="0"/>
              </a:rPr>
              <a:t>  } </a:t>
            </a:r>
            <a:endParaRPr lang="en-US" altLang="zh-CN" sz="2000" i="1" dirty="0">
              <a:latin typeface="Arial" pitchFamily="34" charset="0"/>
              <a:cs typeface="Arial" pitchFamily="34" charset="0"/>
            </a:endParaRPr>
          </a:p>
        </p:txBody>
      </p:sp>
      <p:sp>
        <p:nvSpPr>
          <p:cNvPr id="6" name="Rectangle 5"/>
          <p:cNvSpPr/>
          <p:nvPr/>
        </p:nvSpPr>
        <p:spPr>
          <a:xfrm>
            <a:off x="1164186" y="158234"/>
            <a:ext cx="7751213" cy="604781"/>
          </a:xfrm>
          <a:prstGeom prst="rect">
            <a:avLst/>
          </a:prstGeom>
        </p:spPr>
        <p:txBody>
          <a:bodyPr bIns="91440"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fontAlgn="auto">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基于</a:t>
            </a:r>
            <a:r>
              <a:rPr lang="en-US" altLang="zh-CN" sz="2400" dirty="0">
                <a:ln>
                  <a:solidFill>
                    <a:srgbClr val="FF0000"/>
                  </a:solidFill>
                </a:ln>
                <a:solidFill>
                  <a:srgbClr val="C00000"/>
                </a:solidFill>
                <a:latin typeface="黑体" pitchFamily="2" charset="-122"/>
                <a:ea typeface="黑体" pitchFamily="2" charset="-122"/>
                <a:cs typeface="+mj-cs"/>
              </a:rPr>
              <a:t>MapReduce</a:t>
            </a:r>
            <a:r>
              <a:rPr lang="zh-CN" altLang="en-US" sz="2400" dirty="0">
                <a:ln>
                  <a:solidFill>
                    <a:srgbClr val="FF0000"/>
                  </a:solidFill>
                </a:ln>
                <a:solidFill>
                  <a:srgbClr val="C00000"/>
                </a:solidFill>
                <a:latin typeface="黑体" pitchFamily="2" charset="-122"/>
                <a:ea typeface="黑体" pitchFamily="2" charset="-122"/>
                <a:cs typeface="+mj-cs"/>
              </a:rPr>
              <a:t>的</a:t>
            </a: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并行算法设计</a:t>
            </a:r>
            <a:endParaRPr lang="en-US" altLang="zh-CN" sz="2400" dirty="0">
              <a:ln>
                <a:solidFill>
                  <a:srgbClr val="FF0000"/>
                </a:solidFill>
              </a:ln>
              <a:solidFill>
                <a:srgbClr val="C00000"/>
              </a:solidFill>
              <a:latin typeface="黑体" pitchFamily="2" charset="-122"/>
              <a:ea typeface="黑体" pitchFamily="2" charset="-122"/>
              <a:cs typeface="+mj-cs"/>
            </a:endParaRPr>
          </a:p>
        </p:txBody>
      </p:sp>
      <p:sp>
        <p:nvSpPr>
          <p:cNvPr id="4" name="Rectangle 3"/>
          <p:cNvSpPr/>
          <p:nvPr/>
        </p:nvSpPr>
        <p:spPr>
          <a:xfrm>
            <a:off x="558800" y="5517634"/>
            <a:ext cx="8204201" cy="1015663"/>
          </a:xfrm>
          <a:prstGeom prst="rect">
            <a:avLst/>
          </a:prstGeom>
        </p:spPr>
        <p:txBody>
          <a:bodyPr wrap="square">
            <a:spAutoFit/>
          </a:bodyPr>
          <a:lstStyle/>
          <a:p>
            <a:r>
              <a:rPr lang="zh-CN" altLang="en-US" sz="2000" dirty="0">
                <a:solidFill>
                  <a:srgbClr val="FF0000"/>
                </a:solidFill>
                <a:cs typeface="Arial" pitchFamily="34" charset="0"/>
              </a:rPr>
              <a:t>思考题：</a:t>
            </a:r>
            <a:endParaRPr lang="en-US" altLang="zh-CN" sz="2000" dirty="0">
              <a:solidFill>
                <a:srgbClr val="FF0000"/>
              </a:solidFill>
              <a:cs typeface="Arial" pitchFamily="34" charset="0"/>
            </a:endParaRPr>
          </a:p>
          <a:p>
            <a:r>
              <a:rPr lang="zh-CN" altLang="en-US" sz="2000" dirty="0">
                <a:solidFill>
                  <a:srgbClr val="FF0000"/>
                </a:solidFill>
                <a:cs typeface="Arial" pitchFamily="34" charset="0"/>
              </a:rPr>
              <a:t>在</a:t>
            </a:r>
            <a:r>
              <a:rPr lang="en-US" altLang="zh-CN" sz="2000" dirty="0">
                <a:solidFill>
                  <a:srgbClr val="FF0000"/>
                </a:solidFill>
                <a:cs typeface="Arial" pitchFamily="34" charset="0"/>
              </a:rPr>
              <a:t>map</a:t>
            </a:r>
            <a:r>
              <a:rPr lang="zh-CN" altLang="en-US" sz="2000" dirty="0">
                <a:solidFill>
                  <a:srgbClr val="FF0000"/>
                </a:solidFill>
                <a:cs typeface="Arial" pitchFamily="34" charset="0"/>
              </a:rPr>
              <a:t>中，最后一行</a:t>
            </a:r>
            <a:r>
              <a:rPr lang="en-US" altLang="zh-CN" sz="2000" dirty="0">
                <a:solidFill>
                  <a:srgbClr val="FF0000"/>
                </a:solidFill>
                <a:cs typeface="Arial" pitchFamily="34" charset="0"/>
              </a:rPr>
              <a:t>emit(Centers[</a:t>
            </a:r>
            <a:r>
              <a:rPr lang="en-US" altLang="zh-CN" sz="2000" dirty="0" err="1">
                <a:solidFill>
                  <a:srgbClr val="FF0000"/>
                </a:solidFill>
                <a:cs typeface="Arial" pitchFamily="34" charset="0"/>
              </a:rPr>
              <a:t>i</a:t>
            </a:r>
            <a:r>
              <a:rPr lang="en-US" altLang="zh-CN" sz="2000" dirty="0">
                <a:solidFill>
                  <a:srgbClr val="FF0000"/>
                </a:solidFill>
                <a:cs typeface="Arial" pitchFamily="34" charset="0"/>
              </a:rPr>
              <a:t>].</a:t>
            </a:r>
            <a:r>
              <a:rPr lang="en-US" altLang="zh-CN" sz="2000" dirty="0" err="1">
                <a:solidFill>
                  <a:srgbClr val="FF0000"/>
                </a:solidFill>
                <a:cs typeface="Arial" pitchFamily="34" charset="0"/>
              </a:rPr>
              <a:t>ClusterID</a:t>
            </a:r>
            <a:r>
              <a:rPr lang="en-US" altLang="zh-CN" sz="2000" dirty="0">
                <a:solidFill>
                  <a:srgbClr val="FF0000"/>
                </a:solidFill>
                <a:cs typeface="Arial" pitchFamily="34" charset="0"/>
              </a:rPr>
              <a:t>, (p,1))</a:t>
            </a:r>
            <a:r>
              <a:rPr lang="zh-CN" altLang="en-US" sz="2000" dirty="0">
                <a:solidFill>
                  <a:srgbClr val="FF0000"/>
                </a:solidFill>
                <a:cs typeface="Arial" pitchFamily="34" charset="0"/>
              </a:rPr>
              <a:t>语句中，为什么输出值必须是（</a:t>
            </a:r>
            <a:r>
              <a:rPr lang="en-US" altLang="zh-CN" sz="2000" dirty="0">
                <a:solidFill>
                  <a:srgbClr val="FF0000"/>
                </a:solidFill>
                <a:cs typeface="Arial" pitchFamily="34" charset="0"/>
              </a:rPr>
              <a:t>p,1)</a:t>
            </a:r>
            <a:r>
              <a:rPr lang="zh-CN" altLang="en-US" sz="2000" dirty="0">
                <a:solidFill>
                  <a:srgbClr val="FF0000"/>
                </a:solidFill>
                <a:cs typeface="Arial" pitchFamily="34" charset="0"/>
              </a:rPr>
              <a:t>而不能是</a:t>
            </a:r>
            <a:r>
              <a:rPr lang="en-US" altLang="zh-CN" sz="2000" dirty="0">
                <a:solidFill>
                  <a:srgbClr val="FF0000"/>
                </a:solidFill>
                <a:cs typeface="Arial" pitchFamily="34" charset="0"/>
              </a:rPr>
              <a:t>p</a:t>
            </a:r>
            <a:r>
              <a:rPr lang="zh-CN" altLang="en-US" sz="2000" dirty="0">
                <a:solidFill>
                  <a:srgbClr val="FF0000"/>
                </a:solidFill>
                <a:cs typeface="Arial" pitchFamily="34" charset="0"/>
              </a:rPr>
              <a:t>？如果写成</a:t>
            </a:r>
            <a:r>
              <a:rPr lang="en-US" altLang="zh-CN" sz="2000" dirty="0">
                <a:solidFill>
                  <a:srgbClr val="FF0000"/>
                </a:solidFill>
                <a:cs typeface="Arial" pitchFamily="34" charset="0"/>
              </a:rPr>
              <a:t>p</a:t>
            </a:r>
            <a:r>
              <a:rPr lang="zh-CN" altLang="en-US" sz="2000" dirty="0">
                <a:solidFill>
                  <a:srgbClr val="FF0000"/>
                </a:solidFill>
                <a:cs typeface="Arial" pitchFamily="34" charset="0"/>
              </a:rPr>
              <a:t>会带来什么问题？</a:t>
            </a:r>
            <a:endParaRPr lang="zh-CN" altLang="en-US" sz="2000" dirty="0">
              <a:solidFill>
                <a:srgbClr val="FF0000"/>
              </a:solidFill>
            </a:endParaRPr>
          </a:p>
        </p:txBody>
      </p:sp>
    </p:spTree>
    <p:extLst>
      <p:ext uri="{BB962C8B-B14F-4D97-AF65-F5344CB8AC3E}">
        <p14:creationId xmlns:p14="http://schemas.microsoft.com/office/powerpoint/2010/main" val="2060263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08000" y="825500"/>
            <a:ext cx="8051800" cy="4572000"/>
          </a:xfrm>
        </p:spPr>
        <p:txBody>
          <a:bodyPr>
            <a:normAutofit/>
          </a:bodyPr>
          <a:lstStyle/>
          <a:p>
            <a:pPr marL="0" indent="-274320" eaLnBrk="1" fontAlgn="auto" hangingPunct="1">
              <a:spcBef>
                <a:spcPts val="580"/>
              </a:spcBef>
              <a:spcAft>
                <a:spcPts val="0"/>
              </a:spcAft>
              <a:buFont typeface="Wingdings 2"/>
              <a:buNone/>
              <a:defRPr/>
            </a:pPr>
            <a:r>
              <a:rPr lang="en-US" altLang="zh-CN" sz="2800" dirty="0">
                <a:solidFill>
                  <a:srgbClr val="00B050"/>
                </a:solidFill>
                <a:latin typeface="黑体" pitchFamily="2" charset="-122"/>
                <a:ea typeface="黑体" pitchFamily="2" charset="-122"/>
              </a:rPr>
              <a:t>Reduce</a:t>
            </a:r>
            <a:r>
              <a:rPr lang="zh-CN" altLang="en-US" sz="2800" dirty="0">
                <a:solidFill>
                  <a:srgbClr val="00B050"/>
                </a:solidFill>
                <a:latin typeface="黑体" pitchFamily="2" charset="-122"/>
                <a:ea typeface="黑体" pitchFamily="2" charset="-122"/>
              </a:rPr>
              <a:t>阶段的处理</a:t>
            </a:r>
            <a:endParaRPr lang="en-US" altLang="zh-CN" sz="2800" dirty="0">
              <a:solidFill>
                <a:srgbClr val="00B050"/>
              </a:solidFill>
              <a:latin typeface="黑体" pitchFamily="2" charset="-122"/>
              <a:ea typeface="黑体" pitchFamily="2" charset="-122"/>
            </a:endParaRPr>
          </a:p>
          <a:p>
            <a:pPr marL="274320" indent="-274320" eaLnBrk="1" fontAlgn="auto" hangingPunct="1">
              <a:spcBef>
                <a:spcPts val="580"/>
              </a:spcBef>
              <a:spcAft>
                <a:spcPts val="0"/>
              </a:spcAft>
              <a:buFont typeface="Wingdings 2"/>
              <a:buNone/>
              <a:defRPr/>
            </a:pPr>
            <a:endParaRPr lang="en-US" altLang="zh-CN" dirty="0"/>
          </a:p>
          <a:p>
            <a:pPr marL="266700" indent="-266700" eaLnBrk="1" hangingPunct="1">
              <a:lnSpc>
                <a:spcPct val="120000"/>
              </a:lnSpc>
              <a:spcBef>
                <a:spcPts val="1200"/>
              </a:spcBef>
              <a:defRPr/>
            </a:pPr>
            <a:r>
              <a:rPr lang="zh-CN" altLang="en-US" sz="2400" dirty="0">
                <a:latin typeface="Arial Narrow" pitchFamily="34" charset="0"/>
                <a:ea typeface="黑体" pitchFamily="2" charset="-122"/>
              </a:rPr>
              <a:t>经过</a:t>
            </a:r>
            <a:r>
              <a:rPr lang="en-US" altLang="zh-CN" sz="2400" dirty="0">
                <a:latin typeface="Arial Narrow" pitchFamily="34" charset="0"/>
                <a:ea typeface="黑体" pitchFamily="2" charset="-122"/>
              </a:rPr>
              <a:t>Map</a:t>
            </a:r>
            <a:r>
              <a:rPr lang="zh-CN" altLang="en-US" sz="2400" dirty="0">
                <a:latin typeface="Arial Narrow" pitchFamily="34" charset="0"/>
                <a:ea typeface="黑体" pitchFamily="2" charset="-122"/>
              </a:rPr>
              <a:t>和</a:t>
            </a:r>
            <a:r>
              <a:rPr lang="en-US" altLang="zh-CN" sz="2400" dirty="0">
                <a:latin typeface="Arial Narrow" pitchFamily="34" charset="0"/>
                <a:ea typeface="黑体" pitchFamily="2" charset="-122"/>
              </a:rPr>
              <a:t>Combine</a:t>
            </a:r>
            <a:r>
              <a:rPr lang="zh-CN" altLang="en-US" sz="2400" dirty="0">
                <a:latin typeface="Arial Narrow" pitchFamily="34" charset="0"/>
                <a:ea typeface="黑体" pitchFamily="2" charset="-122"/>
              </a:rPr>
              <a:t>后从</a:t>
            </a:r>
            <a:r>
              <a:rPr lang="en-US" altLang="zh-CN" sz="2400" dirty="0">
                <a:latin typeface="Arial Narrow" pitchFamily="34" charset="0"/>
                <a:ea typeface="黑体" pitchFamily="2" charset="-122"/>
              </a:rPr>
              <a:t>Map</a:t>
            </a:r>
            <a:r>
              <a:rPr lang="zh-CN" altLang="en-US" sz="2400" dirty="0">
                <a:latin typeface="Arial Narrow" pitchFamily="34" charset="0"/>
                <a:ea typeface="黑体" pitchFamily="2" charset="-122"/>
              </a:rPr>
              <a:t>节点输出的所有</a:t>
            </a:r>
            <a:r>
              <a:rPr lang="en-US" altLang="zh-CN" sz="2400" dirty="0">
                <a:latin typeface="Arial Narrow" pitchFamily="34" charset="0"/>
                <a:ea typeface="黑体" pitchFamily="2" charset="-122"/>
              </a:rPr>
              <a:t>ClusterID</a:t>
            </a:r>
            <a:r>
              <a:rPr lang="zh-CN" altLang="en-US" sz="2400" dirty="0">
                <a:latin typeface="Arial Narrow" pitchFamily="34" charset="0"/>
                <a:ea typeface="黑体" pitchFamily="2" charset="-122"/>
              </a:rPr>
              <a:t>相同的中间结果</a:t>
            </a:r>
            <a:r>
              <a:rPr lang="en-US" altLang="zh-CN" sz="2400" dirty="0">
                <a:latin typeface="Arial Narrow" pitchFamily="34" charset="0"/>
                <a:ea typeface="黑体" pitchFamily="2" charset="-122"/>
              </a:rPr>
              <a:t>&lt;ClusterID, [(pm1, n1), (pm2, n3)…]&gt;,</a:t>
            </a:r>
            <a:r>
              <a:rPr lang="zh-CN" altLang="en-US" sz="2400" dirty="0">
                <a:latin typeface="Arial Narrow" pitchFamily="34" charset="0"/>
                <a:ea typeface="黑体" pitchFamily="2" charset="-122"/>
              </a:rPr>
              <a:t>计算新的均值</a:t>
            </a:r>
            <a:r>
              <a:rPr lang="en-US" altLang="zh-CN" sz="2400" dirty="0">
                <a:latin typeface="Arial Narrow" pitchFamily="34" charset="0"/>
                <a:ea typeface="黑体" pitchFamily="2" charset="-122"/>
              </a:rPr>
              <a:t>pm</a:t>
            </a:r>
            <a:r>
              <a:rPr lang="zh-CN" altLang="en-US" sz="2400" dirty="0">
                <a:latin typeface="Arial Narrow" pitchFamily="34" charset="0"/>
                <a:ea typeface="黑体" pitchFamily="2" charset="-122"/>
              </a:rPr>
              <a:t>，输出</a:t>
            </a:r>
            <a:r>
              <a:rPr lang="en-US" altLang="zh-CN" sz="2400" dirty="0">
                <a:latin typeface="Arial Narrow" pitchFamily="34" charset="0"/>
                <a:ea typeface="黑体" pitchFamily="2" charset="-122"/>
              </a:rPr>
              <a:t>&lt;ClusterID, pm&gt;</a:t>
            </a:r>
          </a:p>
          <a:p>
            <a:pPr marL="266700" indent="-266700" eaLnBrk="1" hangingPunct="1">
              <a:lnSpc>
                <a:spcPct val="120000"/>
              </a:lnSpc>
              <a:spcBef>
                <a:spcPts val="1200"/>
              </a:spcBef>
              <a:defRPr/>
            </a:pPr>
            <a:r>
              <a:rPr lang="zh-CN" altLang="en-US" sz="2400" dirty="0">
                <a:latin typeface="Arial Narrow" pitchFamily="34" charset="0"/>
                <a:ea typeface="黑体" pitchFamily="2" charset="-122"/>
              </a:rPr>
              <a:t>所有输出的</a:t>
            </a:r>
            <a:r>
              <a:rPr lang="en-US" altLang="zh-CN" sz="2400" dirty="0">
                <a:latin typeface="Arial Narrow" pitchFamily="34" charset="0"/>
                <a:ea typeface="黑体" pitchFamily="2" charset="-122"/>
              </a:rPr>
              <a:t>&lt;ClusterID, (pm,n)&gt;</a:t>
            </a:r>
            <a:r>
              <a:rPr lang="zh-CN" altLang="en-US" sz="2400" dirty="0">
                <a:latin typeface="Arial Narrow" pitchFamily="34" charset="0"/>
                <a:ea typeface="黑体" pitchFamily="2" charset="-122"/>
              </a:rPr>
              <a:t>形成新的聚类中心，供下一次迭代计算</a:t>
            </a:r>
            <a:endParaRPr lang="en-US" altLang="zh-CN" sz="2400" dirty="0">
              <a:latin typeface="Arial Narrow" pitchFamily="34" charset="0"/>
              <a:ea typeface="黑体" pitchFamily="2" charset="-122"/>
            </a:endParaRPr>
          </a:p>
        </p:txBody>
      </p:sp>
      <p:sp>
        <p:nvSpPr>
          <p:cNvPr id="6" name="Rectangle 5"/>
          <p:cNvSpPr/>
          <p:nvPr/>
        </p:nvSpPr>
        <p:spPr>
          <a:xfrm>
            <a:off x="1164186" y="158234"/>
            <a:ext cx="7751213" cy="604781"/>
          </a:xfrm>
          <a:prstGeom prst="rect">
            <a:avLst/>
          </a:prstGeom>
        </p:spPr>
        <p:txBody>
          <a:bodyPr bIns="91440"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fontAlgn="auto">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基于</a:t>
            </a:r>
            <a:r>
              <a:rPr lang="en-US" altLang="zh-CN" sz="2400" dirty="0">
                <a:ln>
                  <a:solidFill>
                    <a:srgbClr val="FF0000"/>
                  </a:solidFill>
                </a:ln>
                <a:solidFill>
                  <a:srgbClr val="C00000"/>
                </a:solidFill>
                <a:latin typeface="黑体" pitchFamily="2" charset="-122"/>
                <a:ea typeface="黑体" pitchFamily="2" charset="-122"/>
                <a:cs typeface="+mj-cs"/>
              </a:rPr>
              <a:t>MapReduce</a:t>
            </a:r>
            <a:r>
              <a:rPr lang="zh-CN" altLang="en-US" sz="2400" dirty="0">
                <a:ln>
                  <a:solidFill>
                    <a:srgbClr val="FF0000"/>
                  </a:solidFill>
                </a:ln>
                <a:solidFill>
                  <a:srgbClr val="C00000"/>
                </a:solidFill>
                <a:latin typeface="黑体" pitchFamily="2" charset="-122"/>
                <a:ea typeface="黑体" pitchFamily="2" charset="-122"/>
                <a:cs typeface="+mj-cs"/>
              </a:rPr>
              <a:t>的</a:t>
            </a: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并行算法设计</a:t>
            </a:r>
            <a:endParaRPr lang="en-US" altLang="zh-CN" sz="2400" dirty="0">
              <a:ln>
                <a:solidFill>
                  <a:srgbClr val="FF0000"/>
                </a:solidFill>
              </a:ln>
              <a:solidFill>
                <a:srgbClr val="C00000"/>
              </a:solidFill>
              <a:latin typeface="黑体" pitchFamily="2" charset="-122"/>
              <a:ea typeface="黑体" pitchFamily="2" charset="-122"/>
              <a:cs typeface="+mj-cs"/>
            </a:endParaRPr>
          </a:p>
        </p:txBody>
      </p:sp>
      <p:sp>
        <p:nvSpPr>
          <p:cNvPr id="7" name="Rectangle 6"/>
          <p:cNvSpPr/>
          <p:nvPr/>
        </p:nvSpPr>
        <p:spPr>
          <a:xfrm>
            <a:off x="558800" y="5517634"/>
            <a:ext cx="8382000" cy="1015663"/>
          </a:xfrm>
          <a:prstGeom prst="rect">
            <a:avLst/>
          </a:prstGeom>
        </p:spPr>
        <p:txBody>
          <a:bodyPr wrap="square">
            <a:spAutoFit/>
          </a:bodyPr>
          <a:lstStyle/>
          <a:p>
            <a:r>
              <a:rPr lang="zh-CN" altLang="en-US" sz="2000" dirty="0">
                <a:solidFill>
                  <a:srgbClr val="FF0000"/>
                </a:solidFill>
                <a:cs typeface="Arial" pitchFamily="34" charset="0"/>
              </a:rPr>
              <a:t>思考题答案：</a:t>
            </a:r>
            <a:endParaRPr lang="en-US" altLang="zh-CN" sz="2000" dirty="0">
              <a:solidFill>
                <a:srgbClr val="FF0000"/>
              </a:solidFill>
              <a:cs typeface="Arial" pitchFamily="34" charset="0"/>
            </a:endParaRPr>
          </a:p>
          <a:p>
            <a:r>
              <a:rPr lang="zh-CN" altLang="en-US" sz="2000" dirty="0">
                <a:solidFill>
                  <a:srgbClr val="FF0000"/>
                </a:solidFill>
              </a:rPr>
              <a:t>用不用</a:t>
            </a:r>
            <a:r>
              <a:rPr lang="en-US" altLang="zh-CN" sz="2000" dirty="0">
                <a:solidFill>
                  <a:srgbClr val="FF0000"/>
                </a:solidFill>
              </a:rPr>
              <a:t>Combiner</a:t>
            </a:r>
            <a:r>
              <a:rPr lang="zh-CN" altLang="en-US" sz="2000" dirty="0">
                <a:solidFill>
                  <a:srgbClr val="FF0000"/>
                </a:solidFill>
              </a:rPr>
              <a:t>仅仅会影响性能，不能改变计算结果。因此，</a:t>
            </a:r>
            <a:r>
              <a:rPr lang="en-US" altLang="zh-CN" sz="2000" dirty="0">
                <a:solidFill>
                  <a:srgbClr val="FF0000"/>
                </a:solidFill>
              </a:rPr>
              <a:t>Combiner</a:t>
            </a:r>
            <a:r>
              <a:rPr lang="zh-CN" altLang="en-US" sz="2000" dirty="0">
                <a:solidFill>
                  <a:srgbClr val="FF0000"/>
                </a:solidFill>
              </a:rPr>
              <a:t>输出时不允许改变</a:t>
            </a:r>
            <a:r>
              <a:rPr lang="en-US" altLang="zh-CN" sz="2000" dirty="0">
                <a:solidFill>
                  <a:srgbClr val="FF0000"/>
                </a:solidFill>
              </a:rPr>
              <a:t>Map</a:t>
            </a:r>
            <a:r>
              <a:rPr lang="zh-CN" altLang="en-US" sz="2000" dirty="0">
                <a:solidFill>
                  <a:srgbClr val="FF0000"/>
                </a:solidFill>
              </a:rPr>
              <a:t>输出键值对中</a:t>
            </a:r>
            <a:r>
              <a:rPr lang="en-US" altLang="zh-CN" sz="2000" dirty="0">
                <a:solidFill>
                  <a:srgbClr val="FF0000"/>
                </a:solidFill>
              </a:rPr>
              <a:t>Value</a:t>
            </a:r>
            <a:r>
              <a:rPr lang="zh-CN" altLang="en-US" sz="2000" dirty="0">
                <a:solidFill>
                  <a:srgbClr val="FF0000"/>
                </a:solidFill>
              </a:rPr>
              <a:t>的格式和类型，否则会出错</a:t>
            </a:r>
          </a:p>
        </p:txBody>
      </p:sp>
    </p:spTree>
    <p:extLst>
      <p:ext uri="{BB962C8B-B14F-4D97-AF65-F5344CB8AC3E}">
        <p14:creationId xmlns:p14="http://schemas.microsoft.com/office/powerpoint/2010/main" val="219718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08000" y="825500"/>
            <a:ext cx="8636000" cy="6032500"/>
          </a:xfrm>
        </p:spPr>
        <p:txBody>
          <a:bodyPr>
            <a:normAutofit/>
          </a:bodyPr>
          <a:lstStyle/>
          <a:p>
            <a:pPr marL="0" indent="-274320" eaLnBrk="1" fontAlgn="auto" hangingPunct="1">
              <a:spcBef>
                <a:spcPts val="580"/>
              </a:spcBef>
              <a:spcAft>
                <a:spcPts val="0"/>
              </a:spcAft>
              <a:buFont typeface="Wingdings 2"/>
              <a:buNone/>
              <a:defRPr/>
            </a:pPr>
            <a:r>
              <a:rPr lang="en-US" altLang="zh-CN" sz="2800" dirty="0">
                <a:solidFill>
                  <a:srgbClr val="00B050"/>
                </a:solidFill>
                <a:latin typeface="黑体" pitchFamily="2" charset="-122"/>
                <a:ea typeface="黑体" pitchFamily="2" charset="-122"/>
              </a:rPr>
              <a:t>Reduce</a:t>
            </a:r>
            <a:r>
              <a:rPr lang="zh-CN" altLang="en-US" sz="2800" dirty="0">
                <a:solidFill>
                  <a:srgbClr val="00B050"/>
                </a:solidFill>
                <a:latin typeface="黑体" pitchFamily="2" charset="-122"/>
                <a:ea typeface="黑体" pitchFamily="2" charset="-122"/>
              </a:rPr>
              <a:t>阶段的处理</a:t>
            </a:r>
            <a:endParaRPr lang="en-US" altLang="zh-CN" sz="2800" dirty="0">
              <a:solidFill>
                <a:srgbClr val="00B050"/>
              </a:solidFill>
              <a:latin typeface="黑体" pitchFamily="2" charset="-122"/>
              <a:ea typeface="黑体" pitchFamily="2" charset="-122"/>
            </a:endParaRPr>
          </a:p>
          <a:p>
            <a:pPr marL="274320" indent="-274320" eaLnBrk="1" fontAlgn="auto" hangingPunct="1">
              <a:spcBef>
                <a:spcPts val="580"/>
              </a:spcBef>
              <a:spcAft>
                <a:spcPts val="0"/>
              </a:spcAft>
              <a:buFont typeface="Wingdings 2"/>
              <a:buNone/>
              <a:defRPr/>
            </a:pPr>
            <a:r>
              <a:rPr lang="en-US" altLang="zh-CN" dirty="0">
                <a:solidFill>
                  <a:srgbClr val="0000FF"/>
                </a:solidFill>
                <a:latin typeface="Arial" pitchFamily="34" charset="0"/>
                <a:cs typeface="Arial" pitchFamily="34" charset="0"/>
              </a:rPr>
              <a:t>   Reducer</a:t>
            </a:r>
            <a:r>
              <a:rPr lang="zh-CN" altLang="en-US" dirty="0">
                <a:solidFill>
                  <a:srgbClr val="0000FF"/>
                </a:solidFill>
                <a:latin typeface="黑体" pitchFamily="2" charset="-122"/>
                <a:ea typeface="黑体" pitchFamily="2" charset="-122"/>
              </a:rPr>
              <a:t>伪代码</a:t>
            </a:r>
            <a:endParaRPr lang="en-US" altLang="zh-CN" dirty="0">
              <a:solidFill>
                <a:srgbClr val="0000FF"/>
              </a:solidFill>
              <a:latin typeface="黑体" pitchFamily="2" charset="-122"/>
              <a:ea typeface="黑体" pitchFamily="2" charset="-122"/>
            </a:endParaRPr>
          </a:p>
          <a:p>
            <a:pPr lvl="1" eaLnBrk="1" fontAlgn="auto" hangingPunct="1">
              <a:spcBef>
                <a:spcPts val="370"/>
              </a:spcBef>
              <a:spcAft>
                <a:spcPts val="0"/>
              </a:spcAft>
              <a:buFont typeface="Wingdings 2"/>
              <a:buNone/>
              <a:defRPr/>
            </a:pPr>
            <a:r>
              <a:rPr lang="en-US" altLang="zh-CN" b="1" dirty="0">
                <a:solidFill>
                  <a:srgbClr val="C00000"/>
                </a:solidFill>
                <a:latin typeface="Arial" pitchFamily="34" charset="0"/>
                <a:cs typeface="Arial" pitchFamily="34" charset="0"/>
              </a:rPr>
              <a:t>class Reducer</a:t>
            </a:r>
          </a:p>
          <a:p>
            <a:pPr lvl="1" eaLnBrk="1" fontAlgn="auto" hangingPunct="1">
              <a:spcBef>
                <a:spcPts val="370"/>
              </a:spcBef>
              <a:spcAft>
                <a:spcPts val="0"/>
              </a:spcAft>
              <a:buFont typeface="Wingdings 2"/>
              <a:buNone/>
              <a:defRPr/>
            </a:pPr>
            <a:r>
              <a:rPr lang="nl-NL" altLang="zh-CN" dirty="0">
                <a:solidFill>
                  <a:srgbClr val="0066FF"/>
                </a:solidFill>
                <a:latin typeface="Arial" pitchFamily="34" charset="0"/>
                <a:cs typeface="Arial" pitchFamily="34" charset="0"/>
              </a:rPr>
              <a:t>  </a:t>
            </a:r>
            <a:r>
              <a:rPr lang="nl-NL" altLang="zh-CN" dirty="0">
                <a:solidFill>
                  <a:srgbClr val="C00000"/>
                </a:solidFill>
                <a:latin typeface="Arial" pitchFamily="34" charset="0"/>
                <a:cs typeface="Arial" pitchFamily="34" charset="0"/>
              </a:rPr>
              <a:t>reduce(ClusterID, value = </a:t>
            </a:r>
            <a:r>
              <a:rPr lang="en-US" altLang="zh-CN" dirty="0">
                <a:solidFill>
                  <a:srgbClr val="C00000"/>
                </a:solidFill>
                <a:latin typeface="Arial Narrow" pitchFamily="34" charset="0"/>
                <a:ea typeface="黑体" pitchFamily="2" charset="-122"/>
              </a:rPr>
              <a:t>[(pm1,n1),(pm2,n2) …]</a:t>
            </a:r>
            <a:r>
              <a:rPr lang="nl-NL" altLang="zh-CN" dirty="0">
                <a:solidFill>
                  <a:srgbClr val="C00000"/>
                </a:solidFill>
                <a:latin typeface="Arial" pitchFamily="34" charset="0"/>
                <a:cs typeface="Arial" pitchFamily="34" charset="0"/>
              </a:rPr>
              <a:t>)</a:t>
            </a:r>
            <a:endParaRPr lang="en-US" altLang="zh-CN" dirty="0">
              <a:solidFill>
                <a:srgbClr val="C00000"/>
              </a:solidFill>
              <a:latin typeface="Arial" pitchFamily="34" charset="0"/>
              <a:cs typeface="Arial" pitchFamily="34" charset="0"/>
            </a:endParaRPr>
          </a:p>
          <a:p>
            <a:pPr lvl="1" eaLnBrk="1" fontAlgn="auto" hangingPunct="1">
              <a:spcBef>
                <a:spcPts val="370"/>
              </a:spcBef>
              <a:spcAft>
                <a:spcPts val="0"/>
              </a:spcAft>
              <a:buFont typeface="Wingdings 2"/>
              <a:buNone/>
              <a:defRPr/>
            </a:pPr>
            <a:r>
              <a:rPr lang="en-US" altLang="zh-CN" dirty="0">
                <a:latin typeface="Arial" pitchFamily="34" charset="0"/>
                <a:cs typeface="Arial" pitchFamily="34" charset="0"/>
              </a:rPr>
              <a:t>  {</a:t>
            </a:r>
          </a:p>
          <a:p>
            <a:pPr marL="548640" lvl="1" eaLnBrk="1" fontAlgn="auto" hangingPunct="1">
              <a:spcBef>
                <a:spcPts val="370"/>
              </a:spcBef>
              <a:spcAft>
                <a:spcPts val="0"/>
              </a:spcAft>
              <a:buFont typeface="Wingdings 2"/>
              <a:buNone/>
              <a:defRPr/>
            </a:pPr>
            <a:r>
              <a:rPr lang="en-US" altLang="zh-CN" dirty="0">
                <a:latin typeface="Arial" pitchFamily="34" charset="0"/>
                <a:cs typeface="Arial" pitchFamily="34" charset="0"/>
              </a:rPr>
              <a:t>     pm = 0.0</a:t>
            </a:r>
            <a:r>
              <a:rPr lang="zh-CN" altLang="en-US" dirty="0">
                <a:latin typeface="Arial" pitchFamily="34" charset="0"/>
                <a:cs typeface="Arial" pitchFamily="34" charset="0"/>
              </a:rPr>
              <a:t>； </a:t>
            </a:r>
            <a:r>
              <a:rPr lang="en-US" altLang="zh-CN" dirty="0">
                <a:latin typeface="Arial" pitchFamily="34" charset="0"/>
                <a:cs typeface="Arial" pitchFamily="34" charset="0"/>
              </a:rPr>
              <a:t>n=0;</a:t>
            </a:r>
          </a:p>
          <a:p>
            <a:pPr marL="548640" lvl="1" eaLnBrk="1" fontAlgn="auto" hangingPunct="1">
              <a:spcBef>
                <a:spcPts val="370"/>
              </a:spcBef>
              <a:spcAft>
                <a:spcPts val="0"/>
              </a:spcAft>
              <a:buFont typeface="Wingdings 2"/>
              <a:buNone/>
              <a:defRPr/>
            </a:pPr>
            <a:r>
              <a:rPr lang="en-US" altLang="zh-CN" dirty="0">
                <a:latin typeface="Arial" pitchFamily="34" charset="0"/>
                <a:cs typeface="Arial" pitchFamily="34" charset="0"/>
              </a:rPr>
              <a:t>     k = </a:t>
            </a:r>
            <a:r>
              <a:rPr lang="zh-CN" altLang="en-US" dirty="0">
                <a:latin typeface="Arial" pitchFamily="34" charset="0"/>
                <a:cs typeface="Arial" pitchFamily="34" charset="0"/>
              </a:rPr>
              <a:t>数据点列表</a:t>
            </a:r>
            <a:r>
              <a:rPr lang="zh-CN" altLang="en-US" dirty="0">
                <a:latin typeface="+mn-ea"/>
              </a:rPr>
              <a:t>中数据项</a:t>
            </a:r>
            <a:r>
              <a:rPr lang="zh-CN" altLang="en-US" dirty="0">
                <a:latin typeface="Arial" pitchFamily="34" charset="0"/>
                <a:cs typeface="Arial" pitchFamily="34" charset="0"/>
              </a:rPr>
              <a:t>的总个数</a:t>
            </a:r>
            <a:r>
              <a:rPr lang="en-US" altLang="zh-CN" dirty="0">
                <a:latin typeface="Arial" pitchFamily="34" charset="0"/>
                <a:cs typeface="Arial" pitchFamily="34" charset="0"/>
              </a:rPr>
              <a:t>;</a:t>
            </a:r>
          </a:p>
          <a:p>
            <a:pPr marL="548640" lvl="1" eaLnBrk="1" fontAlgn="auto" hangingPunct="1">
              <a:spcBef>
                <a:spcPts val="370"/>
              </a:spcBef>
              <a:spcAft>
                <a:spcPts val="0"/>
              </a:spcAft>
              <a:buFont typeface="Wingdings 2"/>
              <a:buNone/>
              <a:defRPr/>
            </a:pPr>
            <a:r>
              <a:rPr lang="en-US" altLang="zh-CN" dirty="0">
                <a:latin typeface="Arial" pitchFamily="34" charset="0"/>
                <a:cs typeface="Arial" pitchFamily="34" charset="0"/>
              </a:rPr>
              <a:t>     for i=0 to k </a:t>
            </a:r>
          </a:p>
          <a:p>
            <a:pPr marL="548640" lvl="1" eaLnBrk="1" fontAlgn="auto" hangingPunct="1">
              <a:spcBef>
                <a:spcPts val="370"/>
              </a:spcBef>
              <a:spcAft>
                <a:spcPts val="0"/>
              </a:spcAft>
              <a:buFont typeface="Wingdings 2"/>
              <a:buNone/>
              <a:defRPr/>
            </a:pPr>
            <a:r>
              <a:rPr lang="en-US" altLang="zh-CN" dirty="0">
                <a:latin typeface="Arial" pitchFamily="34" charset="0"/>
                <a:cs typeface="Arial" pitchFamily="34" charset="0"/>
              </a:rPr>
              <a:t>     {    pm += pm[i]</a:t>
            </a:r>
            <a:r>
              <a:rPr lang="zh-CN" altLang="en-US" dirty="0">
                <a:latin typeface="Arial" pitchFamily="34" charset="0"/>
                <a:cs typeface="Arial" pitchFamily="34" charset="0"/>
              </a:rPr>
              <a:t>*</a:t>
            </a:r>
            <a:r>
              <a:rPr lang="en-US" altLang="zh-CN" dirty="0">
                <a:latin typeface="Arial" pitchFamily="34" charset="0"/>
                <a:cs typeface="Arial" pitchFamily="34" charset="0"/>
              </a:rPr>
              <a:t>n[i];  n+= n[i]; }</a:t>
            </a:r>
          </a:p>
          <a:p>
            <a:pPr marL="548640" lvl="1" eaLnBrk="1" fontAlgn="auto" hangingPunct="1">
              <a:spcBef>
                <a:spcPts val="370"/>
              </a:spcBef>
              <a:spcAft>
                <a:spcPts val="0"/>
              </a:spcAft>
              <a:buFont typeface="Wingdings 2"/>
              <a:buNone/>
              <a:defRPr/>
            </a:pPr>
            <a:r>
              <a:rPr lang="en-US" altLang="zh-CN" dirty="0">
                <a:latin typeface="Arial" pitchFamily="34" charset="0"/>
                <a:cs typeface="Arial" pitchFamily="34" charset="0"/>
              </a:rPr>
              <a:t>     pm = pm / n;  // </a:t>
            </a:r>
            <a:r>
              <a:rPr lang="zh-CN" altLang="en-US" dirty="0">
                <a:latin typeface="Arial" pitchFamily="34" charset="0"/>
                <a:cs typeface="Arial" pitchFamily="34" charset="0"/>
              </a:rPr>
              <a:t>求得所有属于</a:t>
            </a:r>
            <a:r>
              <a:rPr lang="en-US" altLang="zh-CN" dirty="0">
                <a:latin typeface="Arial" pitchFamily="34" charset="0"/>
                <a:cs typeface="Arial" pitchFamily="34" charset="0"/>
              </a:rPr>
              <a:t>ClusterID</a:t>
            </a:r>
            <a:r>
              <a:rPr lang="zh-CN" altLang="en-US" dirty="0">
                <a:latin typeface="Arial" pitchFamily="34" charset="0"/>
                <a:cs typeface="Arial" pitchFamily="34" charset="0"/>
              </a:rPr>
              <a:t>的数据点的均值</a:t>
            </a:r>
            <a:endParaRPr lang="en-US" altLang="zh-CN" dirty="0">
              <a:latin typeface="Arial" pitchFamily="34" charset="0"/>
              <a:cs typeface="Arial" pitchFamily="34" charset="0"/>
            </a:endParaRPr>
          </a:p>
          <a:p>
            <a:pPr marL="548640" lvl="1" eaLnBrk="1" fontAlgn="auto" hangingPunct="1">
              <a:spcBef>
                <a:spcPts val="370"/>
              </a:spcBef>
              <a:spcAft>
                <a:spcPts val="0"/>
              </a:spcAft>
              <a:buFont typeface="Wingdings 2"/>
              <a:buNone/>
              <a:defRPr/>
            </a:pPr>
            <a:r>
              <a:rPr lang="en-US" altLang="zh-CN" dirty="0">
                <a:latin typeface="Arial" pitchFamily="34" charset="0"/>
                <a:cs typeface="Arial" pitchFamily="34" charset="0"/>
              </a:rPr>
              <a:t>     emit(ClusterID, (pm,n)); // </a:t>
            </a:r>
            <a:r>
              <a:rPr lang="zh-CN" altLang="en-US" dirty="0">
                <a:latin typeface="Arial" pitchFamily="34" charset="0"/>
                <a:cs typeface="Arial" pitchFamily="34" charset="0"/>
              </a:rPr>
              <a:t>输出新的聚类中心的数据值</a:t>
            </a:r>
            <a:endParaRPr lang="en-US" altLang="zh-CN" dirty="0">
              <a:latin typeface="Arial" pitchFamily="34" charset="0"/>
              <a:cs typeface="Arial" pitchFamily="34" charset="0"/>
            </a:endParaRPr>
          </a:p>
          <a:p>
            <a:pPr marL="548640" lvl="1" eaLnBrk="1" fontAlgn="auto" hangingPunct="1">
              <a:spcBef>
                <a:spcPts val="370"/>
              </a:spcBef>
              <a:spcAft>
                <a:spcPts val="0"/>
              </a:spcAft>
              <a:buFont typeface="Wingdings 2"/>
              <a:buNone/>
              <a:defRPr/>
            </a:pPr>
            <a:r>
              <a:rPr lang="en-US" altLang="zh-CN" dirty="0">
                <a:latin typeface="Arial" pitchFamily="34" charset="0"/>
                <a:cs typeface="Arial" pitchFamily="34" charset="0"/>
              </a:rPr>
              <a:t>  } </a:t>
            </a:r>
            <a:endParaRPr lang="en-US" altLang="zh-CN" i="1" dirty="0">
              <a:latin typeface="Arial" pitchFamily="34" charset="0"/>
              <a:cs typeface="Arial" pitchFamily="34" charset="0"/>
            </a:endParaRPr>
          </a:p>
        </p:txBody>
      </p:sp>
      <p:sp>
        <p:nvSpPr>
          <p:cNvPr id="6" name="Rectangle 5"/>
          <p:cNvSpPr/>
          <p:nvPr/>
        </p:nvSpPr>
        <p:spPr>
          <a:xfrm>
            <a:off x="1164186" y="158234"/>
            <a:ext cx="7751213" cy="604781"/>
          </a:xfrm>
          <a:prstGeom prst="rect">
            <a:avLst/>
          </a:prstGeom>
        </p:spPr>
        <p:txBody>
          <a:bodyPr bIns="91440"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fontAlgn="auto">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基于</a:t>
            </a:r>
            <a:r>
              <a:rPr lang="en-US" altLang="zh-CN" sz="2400" dirty="0">
                <a:ln>
                  <a:solidFill>
                    <a:srgbClr val="FF0000"/>
                  </a:solidFill>
                </a:ln>
                <a:solidFill>
                  <a:srgbClr val="C00000"/>
                </a:solidFill>
                <a:latin typeface="黑体" pitchFamily="2" charset="-122"/>
                <a:ea typeface="黑体" pitchFamily="2" charset="-122"/>
                <a:cs typeface="+mj-cs"/>
              </a:rPr>
              <a:t>MapReduce</a:t>
            </a:r>
            <a:r>
              <a:rPr lang="zh-CN" altLang="en-US" sz="2400" dirty="0">
                <a:ln>
                  <a:solidFill>
                    <a:srgbClr val="FF0000"/>
                  </a:solidFill>
                </a:ln>
                <a:solidFill>
                  <a:srgbClr val="C00000"/>
                </a:solidFill>
                <a:latin typeface="黑体" pitchFamily="2" charset="-122"/>
                <a:ea typeface="黑体" pitchFamily="2" charset="-122"/>
                <a:cs typeface="+mj-cs"/>
              </a:rPr>
              <a:t>的</a:t>
            </a: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并行算法设计</a:t>
            </a:r>
            <a:endParaRPr lang="en-US" altLang="zh-CN" sz="2400" dirty="0">
              <a:ln>
                <a:solidFill>
                  <a:srgbClr val="FF0000"/>
                </a:solidFill>
              </a:ln>
              <a:solidFill>
                <a:srgbClr val="C00000"/>
              </a:solidFill>
              <a:latin typeface="黑体" pitchFamily="2" charset="-122"/>
              <a:ea typeface="黑体" pitchFamily="2" charset="-122"/>
              <a:cs typeface="+mj-cs"/>
            </a:endParaRPr>
          </a:p>
        </p:txBody>
      </p:sp>
    </p:spTree>
    <p:extLst>
      <p:ext uri="{BB962C8B-B14F-4D97-AF65-F5344CB8AC3E}">
        <p14:creationId xmlns:p14="http://schemas.microsoft.com/office/powerpoint/2010/main" val="689942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2"/>
          <p:cNvSpPr>
            <a:spLocks noGrp="1"/>
          </p:cNvSpPr>
          <p:nvPr>
            <p:ph sz="quarter" idx="1"/>
          </p:nvPr>
        </p:nvSpPr>
        <p:spPr>
          <a:xfrm>
            <a:off x="455613" y="3833813"/>
            <a:ext cx="8351837" cy="3024187"/>
          </a:xfrm>
        </p:spPr>
        <p:txBody>
          <a:bodyPr/>
          <a:lstStyle/>
          <a:p>
            <a:pPr eaLnBrk="1" hangingPunct="1"/>
            <a:r>
              <a:rPr lang="zh-CN" altLang="en-US" sz="2400" dirty="0">
                <a:latin typeface="Arial" pitchFamily="34" charset="0"/>
                <a:ea typeface="黑体" pitchFamily="2" charset="-122"/>
                <a:cs typeface="Arial" pitchFamily="34" charset="0"/>
              </a:rPr>
              <a:t>令 </a:t>
            </a:r>
            <a:r>
              <a:rPr lang="en-US" altLang="zh-CN" sz="2400" dirty="0">
                <a:latin typeface="Arial" pitchFamily="34" charset="0"/>
                <a:ea typeface="黑体" pitchFamily="2" charset="-122"/>
                <a:cs typeface="Arial" pitchFamily="34" charset="0"/>
              </a:rPr>
              <a:t>k = 2</a:t>
            </a:r>
            <a:r>
              <a:rPr lang="zh-CN" altLang="en-US" sz="2400" dirty="0">
                <a:latin typeface="Arial" pitchFamily="34" charset="0"/>
                <a:ea typeface="黑体" pitchFamily="2" charset="-122"/>
                <a:cs typeface="Arial" pitchFamily="34" charset="0"/>
              </a:rPr>
              <a:t>，欲生成 </a:t>
            </a:r>
            <a:r>
              <a:rPr lang="en-US" altLang="zh-CN" sz="2400" dirty="0">
                <a:latin typeface="Arial" pitchFamily="34" charset="0"/>
                <a:ea typeface="黑体" pitchFamily="2" charset="-122"/>
                <a:cs typeface="Arial" pitchFamily="34" charset="0"/>
              </a:rPr>
              <a:t>cluster-0 </a:t>
            </a:r>
            <a:r>
              <a:rPr lang="zh-CN" altLang="en-US" sz="2400" dirty="0">
                <a:latin typeface="Arial" pitchFamily="34" charset="0"/>
                <a:ea typeface="黑体" pitchFamily="2" charset="-122"/>
                <a:cs typeface="Arial" pitchFamily="34" charset="0"/>
              </a:rPr>
              <a:t>和 </a:t>
            </a:r>
            <a:r>
              <a:rPr lang="en-US" altLang="zh-CN" sz="2400" dirty="0">
                <a:latin typeface="Arial" pitchFamily="34" charset="0"/>
                <a:ea typeface="黑体" pitchFamily="2" charset="-122"/>
                <a:cs typeface="Arial" pitchFamily="34" charset="0"/>
              </a:rPr>
              <a:t>cluster-1</a:t>
            </a:r>
          </a:p>
          <a:p>
            <a:pPr eaLnBrk="1" hangingPunct="1"/>
            <a:r>
              <a:rPr lang="zh-CN" altLang="en-US" sz="2400" dirty="0">
                <a:solidFill>
                  <a:srgbClr val="0000FF"/>
                </a:solidFill>
                <a:latin typeface="Arial" pitchFamily="34" charset="0"/>
                <a:ea typeface="黑体" pitchFamily="2" charset="-122"/>
                <a:cs typeface="Arial" pitchFamily="34" charset="0"/>
              </a:rPr>
              <a:t>随机选取</a:t>
            </a:r>
            <a:r>
              <a:rPr lang="en-US" altLang="zh-CN" sz="2400" dirty="0">
                <a:solidFill>
                  <a:srgbClr val="0000FF"/>
                </a:solidFill>
                <a:latin typeface="Arial" pitchFamily="34" charset="0"/>
                <a:ea typeface="黑体" pitchFamily="2" charset="-122"/>
                <a:cs typeface="Arial" pitchFamily="34" charset="0"/>
              </a:rPr>
              <a:t>A(1,1)</a:t>
            </a:r>
            <a:r>
              <a:rPr lang="zh-CN" altLang="en-US" sz="2400" dirty="0">
                <a:solidFill>
                  <a:srgbClr val="0000FF"/>
                </a:solidFill>
                <a:latin typeface="Arial" pitchFamily="34" charset="0"/>
                <a:ea typeface="黑体" pitchFamily="2" charset="-122"/>
                <a:cs typeface="Arial" pitchFamily="34" charset="0"/>
              </a:rPr>
              <a:t>作为</a:t>
            </a:r>
            <a:r>
              <a:rPr lang="en-US" altLang="zh-CN" sz="2400" dirty="0">
                <a:solidFill>
                  <a:srgbClr val="0000FF"/>
                </a:solidFill>
                <a:latin typeface="Arial" pitchFamily="34" charset="0"/>
                <a:ea typeface="黑体" pitchFamily="2" charset="-122"/>
                <a:cs typeface="Arial" pitchFamily="34" charset="0"/>
              </a:rPr>
              <a:t>cluster-0</a:t>
            </a:r>
            <a:r>
              <a:rPr lang="zh-CN" altLang="en-US" sz="2400" dirty="0">
                <a:solidFill>
                  <a:srgbClr val="0000FF"/>
                </a:solidFill>
                <a:latin typeface="Arial" pitchFamily="34" charset="0"/>
                <a:ea typeface="黑体" pitchFamily="2" charset="-122"/>
                <a:cs typeface="Arial" pitchFamily="34" charset="0"/>
              </a:rPr>
              <a:t>的中心，</a:t>
            </a:r>
            <a:r>
              <a:rPr lang="en-US" altLang="zh-CN" sz="2400" dirty="0">
                <a:solidFill>
                  <a:srgbClr val="0000FF"/>
                </a:solidFill>
                <a:latin typeface="Arial" pitchFamily="34" charset="0"/>
                <a:ea typeface="黑体" pitchFamily="2" charset="-122"/>
                <a:cs typeface="Arial" pitchFamily="34" charset="0"/>
              </a:rPr>
              <a:t>C(4,3)</a:t>
            </a:r>
            <a:r>
              <a:rPr lang="zh-CN" altLang="en-US" sz="2400" dirty="0">
                <a:solidFill>
                  <a:srgbClr val="0000FF"/>
                </a:solidFill>
                <a:latin typeface="Arial" pitchFamily="34" charset="0"/>
                <a:ea typeface="黑体" pitchFamily="2" charset="-122"/>
                <a:cs typeface="Arial" pitchFamily="34" charset="0"/>
              </a:rPr>
              <a:t>作为</a:t>
            </a:r>
            <a:r>
              <a:rPr lang="en-US" altLang="zh-CN" sz="2400" dirty="0">
                <a:solidFill>
                  <a:srgbClr val="0000FF"/>
                </a:solidFill>
                <a:latin typeface="Arial" pitchFamily="34" charset="0"/>
                <a:ea typeface="黑体" pitchFamily="2" charset="-122"/>
                <a:cs typeface="Arial" pitchFamily="34" charset="0"/>
              </a:rPr>
              <a:t>cluster-1</a:t>
            </a:r>
            <a:r>
              <a:rPr lang="zh-CN" altLang="en-US" sz="2400" dirty="0">
                <a:solidFill>
                  <a:srgbClr val="0000FF"/>
                </a:solidFill>
                <a:latin typeface="Arial" pitchFamily="34" charset="0"/>
                <a:ea typeface="黑体" pitchFamily="2" charset="-122"/>
                <a:cs typeface="Arial" pitchFamily="34" charset="0"/>
              </a:rPr>
              <a:t>的中心</a:t>
            </a:r>
            <a:endParaRPr lang="en-US" altLang="zh-CN" sz="2400" dirty="0">
              <a:solidFill>
                <a:srgbClr val="0000FF"/>
              </a:solidFill>
              <a:latin typeface="Arial" pitchFamily="34" charset="0"/>
              <a:ea typeface="黑体" pitchFamily="2" charset="-122"/>
              <a:cs typeface="Arial" pitchFamily="34" charset="0"/>
            </a:endParaRPr>
          </a:p>
          <a:p>
            <a:pPr eaLnBrk="1" hangingPunct="1"/>
            <a:r>
              <a:rPr lang="zh-CN" altLang="en-US" sz="2400" dirty="0">
                <a:latin typeface="Arial" pitchFamily="34" charset="0"/>
                <a:ea typeface="黑体" pitchFamily="2" charset="-122"/>
                <a:cs typeface="Arial" pitchFamily="34" charset="0"/>
              </a:rPr>
              <a:t>假定将所有数据分布到</a:t>
            </a:r>
            <a:r>
              <a:rPr lang="en-US" altLang="zh-CN" sz="2400" dirty="0">
                <a:latin typeface="Arial" pitchFamily="34" charset="0"/>
                <a:ea typeface="黑体" pitchFamily="2" charset="-122"/>
                <a:cs typeface="Arial" pitchFamily="34" charset="0"/>
              </a:rPr>
              <a:t>2</a:t>
            </a:r>
            <a:r>
              <a:rPr lang="zh-CN" altLang="en-US" sz="2400" dirty="0">
                <a:latin typeface="Arial" pitchFamily="34" charset="0"/>
                <a:ea typeface="黑体" pitchFamily="2" charset="-122"/>
                <a:cs typeface="Arial" pitchFamily="34" charset="0"/>
              </a:rPr>
              <a:t>个节点 </a:t>
            </a:r>
            <a:r>
              <a:rPr lang="en-US" altLang="zh-CN" sz="2400" dirty="0">
                <a:latin typeface="Arial" pitchFamily="34" charset="0"/>
                <a:ea typeface="黑体" pitchFamily="2" charset="-122"/>
                <a:cs typeface="Arial" pitchFamily="34" charset="0"/>
              </a:rPr>
              <a:t>node-0 </a:t>
            </a:r>
            <a:r>
              <a:rPr lang="zh-CN" altLang="en-US" sz="2400" dirty="0">
                <a:latin typeface="Arial" pitchFamily="34" charset="0"/>
                <a:ea typeface="黑体" pitchFamily="2" charset="-122"/>
                <a:cs typeface="Arial" pitchFamily="34" charset="0"/>
              </a:rPr>
              <a:t>和 </a:t>
            </a:r>
            <a:r>
              <a:rPr lang="en-US" altLang="zh-CN" sz="2400" dirty="0">
                <a:latin typeface="Arial" pitchFamily="34" charset="0"/>
                <a:ea typeface="黑体" pitchFamily="2" charset="-122"/>
                <a:cs typeface="Arial" pitchFamily="34" charset="0"/>
              </a:rPr>
              <a:t>node-1 </a:t>
            </a:r>
            <a:r>
              <a:rPr lang="zh-CN" altLang="en-US" sz="2400" dirty="0">
                <a:latin typeface="Arial" pitchFamily="34" charset="0"/>
                <a:ea typeface="黑体" pitchFamily="2" charset="-122"/>
                <a:cs typeface="Arial" pitchFamily="34" charset="0"/>
              </a:rPr>
              <a:t>上</a:t>
            </a:r>
            <a:r>
              <a:rPr lang="en-US" altLang="zh-CN" sz="2400" dirty="0">
                <a:latin typeface="Arial" pitchFamily="34" charset="0"/>
                <a:ea typeface="黑体" pitchFamily="2" charset="-122"/>
                <a:cs typeface="Arial" pitchFamily="34" charset="0"/>
              </a:rPr>
              <a:t>,</a:t>
            </a:r>
            <a:r>
              <a:rPr lang="zh-CN" altLang="en-US" sz="2400" dirty="0">
                <a:latin typeface="Arial" pitchFamily="34" charset="0"/>
                <a:ea typeface="黑体" pitchFamily="2" charset="-122"/>
                <a:cs typeface="Arial" pitchFamily="34" charset="0"/>
              </a:rPr>
              <a:t>即</a:t>
            </a:r>
            <a:endParaRPr lang="en-US" altLang="zh-CN" sz="2400" dirty="0">
              <a:latin typeface="Arial" pitchFamily="34" charset="0"/>
              <a:ea typeface="黑体" pitchFamily="2" charset="-122"/>
              <a:cs typeface="Arial" pitchFamily="34" charset="0"/>
            </a:endParaRPr>
          </a:p>
          <a:p>
            <a:pPr lvl="1" eaLnBrk="1" hangingPunct="1">
              <a:buFont typeface="Wingdings 2" pitchFamily="18" charset="2"/>
              <a:buNone/>
            </a:pPr>
            <a:r>
              <a:rPr lang="en-US" altLang="zh-CN" sz="2000" dirty="0">
                <a:latin typeface="Arial" pitchFamily="34" charset="0"/>
                <a:ea typeface="黑体" pitchFamily="2" charset="-122"/>
                <a:cs typeface="Arial" pitchFamily="34" charset="0"/>
              </a:rPr>
              <a:t>node-0 </a:t>
            </a:r>
            <a:r>
              <a:rPr lang="zh-CN" altLang="en-US" sz="2000" dirty="0">
                <a:latin typeface="Arial" pitchFamily="34" charset="0"/>
                <a:ea typeface="黑体" pitchFamily="2" charset="-122"/>
                <a:cs typeface="Arial" pitchFamily="34" charset="0"/>
              </a:rPr>
              <a:t>：</a:t>
            </a:r>
            <a:r>
              <a:rPr lang="en-US" altLang="zh-CN" sz="2000" dirty="0">
                <a:latin typeface="Arial" pitchFamily="34" charset="0"/>
                <a:ea typeface="黑体" pitchFamily="2" charset="-122"/>
                <a:cs typeface="Arial" pitchFamily="34" charset="0"/>
              </a:rPr>
              <a:t>A(1,1)</a:t>
            </a:r>
            <a:r>
              <a:rPr lang="zh-CN" altLang="en-US" sz="2000" dirty="0">
                <a:latin typeface="Arial" pitchFamily="34" charset="0"/>
                <a:ea typeface="黑体" pitchFamily="2" charset="-122"/>
                <a:cs typeface="Arial" pitchFamily="34" charset="0"/>
              </a:rPr>
              <a:t>和</a:t>
            </a:r>
            <a:r>
              <a:rPr lang="en-US" altLang="zh-CN" sz="2000" dirty="0">
                <a:latin typeface="Arial" pitchFamily="34" charset="0"/>
                <a:ea typeface="黑体" pitchFamily="2" charset="-122"/>
                <a:cs typeface="Arial" pitchFamily="34" charset="0"/>
              </a:rPr>
              <a:t>C(4,3)</a:t>
            </a:r>
          </a:p>
          <a:p>
            <a:pPr lvl="1" eaLnBrk="1" hangingPunct="1">
              <a:buFont typeface="Wingdings 2" pitchFamily="18" charset="2"/>
              <a:buNone/>
            </a:pPr>
            <a:r>
              <a:rPr lang="en-US" altLang="zh-CN" sz="2000" dirty="0">
                <a:latin typeface="Arial" pitchFamily="34" charset="0"/>
                <a:ea typeface="黑体" pitchFamily="2" charset="-122"/>
                <a:cs typeface="Arial" pitchFamily="34" charset="0"/>
              </a:rPr>
              <a:t>node-1 </a:t>
            </a:r>
            <a:r>
              <a:rPr lang="zh-CN" altLang="en-US" sz="2000" dirty="0">
                <a:latin typeface="Arial" pitchFamily="34" charset="0"/>
                <a:ea typeface="黑体" pitchFamily="2" charset="-122"/>
                <a:cs typeface="Arial" pitchFamily="34" charset="0"/>
              </a:rPr>
              <a:t>：</a:t>
            </a:r>
            <a:r>
              <a:rPr lang="en-US" altLang="zh-CN" sz="2000" dirty="0">
                <a:latin typeface="Arial" pitchFamily="34" charset="0"/>
                <a:ea typeface="黑体" pitchFamily="2" charset="-122"/>
                <a:cs typeface="Arial" pitchFamily="34" charset="0"/>
              </a:rPr>
              <a:t>B(2,1)</a:t>
            </a:r>
            <a:r>
              <a:rPr lang="zh-CN" altLang="en-US" sz="2000" dirty="0">
                <a:latin typeface="Arial" pitchFamily="34" charset="0"/>
                <a:ea typeface="黑体" pitchFamily="2" charset="-122"/>
                <a:cs typeface="Arial" pitchFamily="34" charset="0"/>
              </a:rPr>
              <a:t>和</a:t>
            </a:r>
            <a:r>
              <a:rPr lang="en-US" altLang="zh-CN" sz="2000" dirty="0">
                <a:latin typeface="Arial" pitchFamily="34" charset="0"/>
                <a:ea typeface="黑体" pitchFamily="2" charset="-122"/>
                <a:cs typeface="Arial" pitchFamily="34" charset="0"/>
              </a:rPr>
              <a:t>D(5,4)</a:t>
            </a:r>
            <a:endParaRPr lang="zh-CN" altLang="en-US" sz="2000" dirty="0">
              <a:latin typeface="Arial" pitchFamily="34" charset="0"/>
              <a:ea typeface="黑体" pitchFamily="2" charset="-122"/>
              <a:cs typeface="Arial" pitchFamily="34" charset="0"/>
            </a:endParaRPr>
          </a:p>
        </p:txBody>
      </p:sp>
      <p:pic>
        <p:nvPicPr>
          <p:cNvPr id="36867" name="Picture 3"/>
          <p:cNvPicPr>
            <a:picLocks noChangeAspect="1" noChangeArrowheads="1"/>
          </p:cNvPicPr>
          <p:nvPr/>
        </p:nvPicPr>
        <p:blipFill>
          <a:blip r:embed="rId2" cstate="print"/>
          <a:srcRect/>
          <a:stretch>
            <a:fillRect/>
          </a:stretch>
        </p:blipFill>
        <p:spPr bwMode="auto">
          <a:xfrm>
            <a:off x="1619250" y="1628775"/>
            <a:ext cx="5318125" cy="1914525"/>
          </a:xfrm>
          <a:prstGeom prst="rect">
            <a:avLst/>
          </a:prstGeom>
          <a:noFill/>
          <a:ln w="9525">
            <a:noFill/>
            <a:miter lim="800000"/>
            <a:headEnd/>
            <a:tailEnd/>
          </a:ln>
        </p:spPr>
      </p:pic>
      <p:sp>
        <p:nvSpPr>
          <p:cNvPr id="6" name="Rectangle 5"/>
          <p:cNvSpPr/>
          <p:nvPr/>
        </p:nvSpPr>
        <p:spPr>
          <a:xfrm>
            <a:off x="1164186" y="158234"/>
            <a:ext cx="7751213" cy="604781"/>
          </a:xfrm>
          <a:prstGeom prst="rect">
            <a:avLst/>
          </a:prstGeom>
        </p:spPr>
        <p:txBody>
          <a:bodyPr bIns="91440"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fontAlgn="auto">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基于</a:t>
            </a:r>
            <a:r>
              <a:rPr lang="en-US" altLang="zh-CN" sz="2400" dirty="0">
                <a:ln>
                  <a:solidFill>
                    <a:srgbClr val="FF0000"/>
                  </a:solidFill>
                </a:ln>
                <a:solidFill>
                  <a:srgbClr val="C00000"/>
                </a:solidFill>
                <a:latin typeface="黑体" pitchFamily="2" charset="-122"/>
                <a:ea typeface="黑体" pitchFamily="2" charset="-122"/>
                <a:cs typeface="+mj-cs"/>
              </a:rPr>
              <a:t>MapReduce</a:t>
            </a:r>
            <a:r>
              <a:rPr lang="zh-CN" altLang="en-US" sz="2400" dirty="0">
                <a:ln>
                  <a:solidFill>
                    <a:srgbClr val="FF0000"/>
                  </a:solidFill>
                </a:ln>
                <a:solidFill>
                  <a:srgbClr val="C00000"/>
                </a:solidFill>
                <a:latin typeface="黑体" pitchFamily="2" charset="-122"/>
                <a:ea typeface="黑体" pitchFamily="2" charset="-122"/>
                <a:cs typeface="+mj-cs"/>
              </a:rPr>
              <a:t>的</a:t>
            </a: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并行算法设计</a:t>
            </a:r>
            <a:endParaRPr lang="en-US" altLang="zh-CN" sz="2400" dirty="0">
              <a:ln>
                <a:solidFill>
                  <a:srgbClr val="FF0000"/>
                </a:solidFill>
              </a:ln>
              <a:solidFill>
                <a:srgbClr val="C00000"/>
              </a:solidFill>
              <a:latin typeface="黑体" pitchFamily="2" charset="-122"/>
              <a:ea typeface="黑体" pitchFamily="2" charset="-122"/>
              <a:cs typeface="+mj-cs"/>
            </a:endParaRPr>
          </a:p>
        </p:txBody>
      </p:sp>
      <p:sp>
        <p:nvSpPr>
          <p:cNvPr id="36869" name="TextBox 6"/>
          <p:cNvSpPr txBox="1">
            <a:spLocks noChangeArrowheads="1"/>
          </p:cNvSpPr>
          <p:nvPr/>
        </p:nvSpPr>
        <p:spPr bwMode="auto">
          <a:xfrm>
            <a:off x="355600" y="736600"/>
            <a:ext cx="5892800" cy="523875"/>
          </a:xfrm>
          <a:prstGeom prst="rect">
            <a:avLst/>
          </a:prstGeom>
          <a:noFill/>
          <a:ln w="9525">
            <a:noFill/>
            <a:miter lim="800000"/>
            <a:headEnd/>
            <a:tailEnd/>
          </a:ln>
        </p:spPr>
        <p:txBody>
          <a:bodyPr>
            <a:spAutoFit/>
          </a:bodyPr>
          <a:lstStyle/>
          <a:p>
            <a:pPr indent="-273050">
              <a:spcBef>
                <a:spcPts val="575"/>
              </a:spcBef>
              <a:buClr>
                <a:schemeClr val="accent1"/>
              </a:buClr>
              <a:buSzPct val="85000"/>
            </a:pPr>
            <a:r>
              <a:rPr lang="en-US" altLang="zh-CN" sz="2800">
                <a:solidFill>
                  <a:srgbClr val="00B050"/>
                </a:solidFill>
                <a:latin typeface="Arial Narrow" pitchFamily="34" charset="0"/>
                <a:ea typeface="黑体" pitchFamily="2" charset="-122"/>
              </a:rPr>
              <a:t>MapReduce K-Means</a:t>
            </a:r>
            <a:r>
              <a:rPr lang="zh-CN" altLang="en-US" sz="2800">
                <a:solidFill>
                  <a:srgbClr val="00B050"/>
                </a:solidFill>
                <a:latin typeface="Arial Narrow" pitchFamily="34" charset="0"/>
                <a:ea typeface="黑体" pitchFamily="2" charset="-122"/>
              </a:rPr>
              <a:t>聚类处理示例</a:t>
            </a:r>
          </a:p>
        </p:txBody>
      </p:sp>
    </p:spTree>
    <p:extLst>
      <p:ext uri="{BB962C8B-B14F-4D97-AF65-F5344CB8AC3E}">
        <p14:creationId xmlns:p14="http://schemas.microsoft.com/office/powerpoint/2010/main" val="25736327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2"/>
          <p:cNvSpPr>
            <a:spLocks noGrp="1"/>
          </p:cNvSpPr>
          <p:nvPr>
            <p:ph sz="quarter" idx="1"/>
          </p:nvPr>
        </p:nvSpPr>
        <p:spPr>
          <a:xfrm>
            <a:off x="444500" y="1498600"/>
            <a:ext cx="8229600" cy="1612900"/>
          </a:xfrm>
        </p:spPr>
        <p:txBody>
          <a:bodyPr/>
          <a:lstStyle/>
          <a:p>
            <a:pPr eaLnBrk="1" hangingPunct="1"/>
            <a:r>
              <a:rPr lang="zh-CN" altLang="en-US">
                <a:latin typeface="黑体" pitchFamily="2" charset="-122"/>
                <a:ea typeface="黑体" pitchFamily="2" charset="-122"/>
              </a:rPr>
              <a:t>在开始之前，首先创建一个如前所述的全局文件</a:t>
            </a:r>
            <a:endParaRPr lang="en-US" altLang="zh-CN">
              <a:latin typeface="黑体" pitchFamily="2" charset="-122"/>
              <a:ea typeface="黑体" pitchFamily="2" charset="-122"/>
            </a:endParaRPr>
          </a:p>
          <a:p>
            <a:pPr eaLnBrk="1" hangingPunct="1"/>
            <a:endParaRPr lang="en-US" altLang="zh-CN">
              <a:latin typeface="黑体" pitchFamily="2" charset="-122"/>
              <a:ea typeface="黑体" pitchFamily="2" charset="-122"/>
            </a:endParaRPr>
          </a:p>
          <a:p>
            <a:pPr eaLnBrk="1" hangingPunct="1"/>
            <a:endParaRPr lang="en-US" altLang="zh-CN">
              <a:latin typeface="黑体" pitchFamily="2" charset="-122"/>
              <a:ea typeface="黑体" pitchFamily="2" charset="-122"/>
            </a:endParaRPr>
          </a:p>
          <a:p>
            <a:pPr eaLnBrk="1" hangingPunct="1"/>
            <a:endParaRPr lang="en-US" altLang="zh-CN">
              <a:latin typeface="黑体" pitchFamily="2" charset="-122"/>
              <a:ea typeface="黑体" pitchFamily="2" charset="-122"/>
            </a:endParaRPr>
          </a:p>
          <a:p>
            <a:pPr eaLnBrk="1" hangingPunct="1"/>
            <a:endParaRPr lang="zh-CN" altLang="en-US">
              <a:latin typeface="黑体" pitchFamily="2" charset="-122"/>
              <a:ea typeface="黑体" pitchFamily="2" charset="-122"/>
            </a:endParaRPr>
          </a:p>
        </p:txBody>
      </p:sp>
      <p:pic>
        <p:nvPicPr>
          <p:cNvPr id="37891" name="Picture 6"/>
          <p:cNvPicPr>
            <a:picLocks noChangeAspect="1" noChangeArrowheads="1"/>
          </p:cNvPicPr>
          <p:nvPr/>
        </p:nvPicPr>
        <p:blipFill>
          <a:blip r:embed="rId2" cstate="print"/>
          <a:srcRect/>
          <a:stretch>
            <a:fillRect/>
          </a:stretch>
        </p:blipFill>
        <p:spPr bwMode="auto">
          <a:xfrm>
            <a:off x="442913" y="2560638"/>
            <a:ext cx="8202612" cy="2520950"/>
          </a:xfrm>
          <a:prstGeom prst="rect">
            <a:avLst/>
          </a:prstGeom>
          <a:noFill/>
          <a:ln w="9525">
            <a:noFill/>
            <a:miter lim="800000"/>
            <a:headEnd/>
            <a:tailEnd/>
          </a:ln>
        </p:spPr>
      </p:pic>
      <p:sp>
        <p:nvSpPr>
          <p:cNvPr id="5" name="Rectangle 4"/>
          <p:cNvSpPr/>
          <p:nvPr/>
        </p:nvSpPr>
        <p:spPr>
          <a:xfrm>
            <a:off x="1164186" y="158234"/>
            <a:ext cx="7751213" cy="604781"/>
          </a:xfrm>
          <a:prstGeom prst="rect">
            <a:avLst/>
          </a:prstGeom>
        </p:spPr>
        <p:txBody>
          <a:bodyPr bIns="91440"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fontAlgn="auto">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基于</a:t>
            </a:r>
            <a:r>
              <a:rPr lang="en-US" altLang="zh-CN" sz="2400" dirty="0">
                <a:ln>
                  <a:solidFill>
                    <a:srgbClr val="FF0000"/>
                  </a:solidFill>
                </a:ln>
                <a:solidFill>
                  <a:srgbClr val="C00000"/>
                </a:solidFill>
                <a:latin typeface="黑体" pitchFamily="2" charset="-122"/>
                <a:ea typeface="黑体" pitchFamily="2" charset="-122"/>
                <a:cs typeface="+mj-cs"/>
              </a:rPr>
              <a:t>MapReduce</a:t>
            </a:r>
            <a:r>
              <a:rPr lang="zh-CN" altLang="en-US" sz="2400" dirty="0">
                <a:ln>
                  <a:solidFill>
                    <a:srgbClr val="FF0000"/>
                  </a:solidFill>
                </a:ln>
                <a:solidFill>
                  <a:srgbClr val="C00000"/>
                </a:solidFill>
                <a:latin typeface="黑体" pitchFamily="2" charset="-122"/>
                <a:ea typeface="黑体" pitchFamily="2" charset="-122"/>
                <a:cs typeface="+mj-cs"/>
              </a:rPr>
              <a:t>的</a:t>
            </a: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并行算法设计</a:t>
            </a:r>
            <a:endParaRPr lang="en-US" altLang="zh-CN" sz="2400" dirty="0">
              <a:ln>
                <a:solidFill>
                  <a:srgbClr val="FF0000"/>
                </a:solidFill>
              </a:ln>
              <a:solidFill>
                <a:srgbClr val="C00000"/>
              </a:solidFill>
              <a:latin typeface="黑体" pitchFamily="2" charset="-122"/>
              <a:ea typeface="黑体" pitchFamily="2" charset="-122"/>
              <a:cs typeface="+mj-cs"/>
            </a:endParaRPr>
          </a:p>
        </p:txBody>
      </p:sp>
      <p:sp>
        <p:nvSpPr>
          <p:cNvPr id="37893" name="TextBox 5"/>
          <p:cNvSpPr txBox="1">
            <a:spLocks noChangeArrowheads="1"/>
          </p:cNvSpPr>
          <p:nvPr/>
        </p:nvSpPr>
        <p:spPr bwMode="auto">
          <a:xfrm>
            <a:off x="355600" y="736600"/>
            <a:ext cx="5892800" cy="523875"/>
          </a:xfrm>
          <a:prstGeom prst="rect">
            <a:avLst/>
          </a:prstGeom>
          <a:noFill/>
          <a:ln w="9525">
            <a:noFill/>
            <a:miter lim="800000"/>
            <a:headEnd/>
            <a:tailEnd/>
          </a:ln>
        </p:spPr>
        <p:txBody>
          <a:bodyPr>
            <a:spAutoFit/>
          </a:bodyPr>
          <a:lstStyle/>
          <a:p>
            <a:pPr indent="-273050">
              <a:spcBef>
                <a:spcPts val="575"/>
              </a:spcBef>
              <a:buClr>
                <a:schemeClr val="accent1"/>
              </a:buClr>
              <a:buSzPct val="85000"/>
            </a:pPr>
            <a:r>
              <a:rPr lang="en-US" altLang="zh-CN" sz="2800">
                <a:solidFill>
                  <a:srgbClr val="00B050"/>
                </a:solidFill>
                <a:latin typeface="Arial Narrow" pitchFamily="34" charset="0"/>
                <a:ea typeface="黑体" pitchFamily="2" charset="-122"/>
              </a:rPr>
              <a:t>MapReduce K-Means</a:t>
            </a:r>
            <a:r>
              <a:rPr lang="zh-CN" altLang="en-US" sz="2800">
                <a:solidFill>
                  <a:srgbClr val="00B050"/>
                </a:solidFill>
                <a:latin typeface="Arial Narrow" pitchFamily="34" charset="0"/>
                <a:ea typeface="黑体" pitchFamily="2" charset="-122"/>
              </a:rPr>
              <a:t>聚类处理示例</a:t>
            </a:r>
          </a:p>
        </p:txBody>
      </p:sp>
    </p:spTree>
    <p:extLst>
      <p:ext uri="{BB962C8B-B14F-4D97-AF65-F5344CB8AC3E}">
        <p14:creationId xmlns:p14="http://schemas.microsoft.com/office/powerpoint/2010/main" val="29707723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2"/>
          <p:cNvSpPr>
            <a:spLocks noGrp="1"/>
          </p:cNvSpPr>
          <p:nvPr>
            <p:ph sz="quarter" idx="1"/>
          </p:nvPr>
        </p:nvSpPr>
        <p:spPr>
          <a:xfrm>
            <a:off x="419100" y="1358900"/>
            <a:ext cx="8229600" cy="5068888"/>
          </a:xfrm>
        </p:spPr>
        <p:txBody>
          <a:bodyPr/>
          <a:lstStyle/>
          <a:p>
            <a:pPr eaLnBrk="1" hangingPunct="1">
              <a:buFont typeface="Wingdings 2" pitchFamily="18" charset="2"/>
              <a:buNone/>
            </a:pPr>
            <a:r>
              <a:rPr lang="en-US" altLang="zh-CN" sz="2800">
                <a:solidFill>
                  <a:srgbClr val="0000FF"/>
                </a:solidFill>
                <a:latin typeface="黑体" pitchFamily="2" charset="-122"/>
                <a:ea typeface="黑体" pitchFamily="2" charset="-122"/>
              </a:rPr>
              <a:t>Map</a:t>
            </a:r>
            <a:r>
              <a:rPr lang="zh-CN" altLang="en-US" sz="2800">
                <a:solidFill>
                  <a:srgbClr val="0000FF"/>
                </a:solidFill>
                <a:latin typeface="黑体" pitchFamily="2" charset="-122"/>
                <a:ea typeface="黑体" pitchFamily="2" charset="-122"/>
              </a:rPr>
              <a:t>阶段</a:t>
            </a:r>
            <a:endParaRPr lang="en-US" altLang="zh-CN" sz="2800">
              <a:solidFill>
                <a:srgbClr val="0000FF"/>
              </a:solidFill>
              <a:latin typeface="黑体" pitchFamily="2" charset="-122"/>
              <a:ea typeface="黑体" pitchFamily="2" charset="-122"/>
            </a:endParaRPr>
          </a:p>
          <a:p>
            <a:pPr eaLnBrk="1" hangingPunct="1">
              <a:buFont typeface="Wingdings 2" pitchFamily="18" charset="2"/>
              <a:buNone/>
            </a:pPr>
            <a:endParaRPr lang="en-US" altLang="zh-CN" sz="2400">
              <a:latin typeface="Arial Narrow" pitchFamily="34" charset="0"/>
              <a:ea typeface="黑体" pitchFamily="2" charset="-122"/>
            </a:endParaRPr>
          </a:p>
          <a:p>
            <a:pPr eaLnBrk="1" hangingPunct="1"/>
            <a:r>
              <a:rPr lang="zh-CN" altLang="en-US" sz="2400">
                <a:latin typeface="Arial Narrow" pitchFamily="34" charset="0"/>
                <a:ea typeface="黑体" pitchFamily="2" charset="-122"/>
              </a:rPr>
              <a:t>每个节点读取全局文件，以获得上一轮迭代生成的</a:t>
            </a:r>
            <a:r>
              <a:rPr lang="en-US" altLang="zh-CN" sz="2400">
                <a:latin typeface="Arial Narrow" pitchFamily="34" charset="0"/>
                <a:ea typeface="黑体" pitchFamily="2" charset="-122"/>
              </a:rPr>
              <a:t>cluster  centers</a:t>
            </a:r>
            <a:r>
              <a:rPr lang="zh-CN" altLang="en-US" sz="2400">
                <a:latin typeface="Arial Narrow" pitchFamily="34" charset="0"/>
                <a:ea typeface="黑体" pitchFamily="2" charset="-122"/>
              </a:rPr>
              <a:t>等信息</a:t>
            </a:r>
            <a:endParaRPr lang="en-US" altLang="zh-CN" sz="2400">
              <a:latin typeface="Arial Narrow" pitchFamily="34" charset="0"/>
              <a:ea typeface="黑体" pitchFamily="2" charset="-122"/>
            </a:endParaRPr>
          </a:p>
          <a:p>
            <a:pPr eaLnBrk="1" hangingPunct="1"/>
            <a:endParaRPr lang="en-US" altLang="zh-CN" sz="2400">
              <a:latin typeface="Arial Narrow" pitchFamily="34" charset="0"/>
              <a:ea typeface="黑体" pitchFamily="2" charset="-122"/>
            </a:endParaRPr>
          </a:p>
          <a:p>
            <a:pPr eaLnBrk="1" hangingPunct="1"/>
            <a:r>
              <a:rPr lang="zh-CN" altLang="en-US" sz="2400">
                <a:latin typeface="Arial Narrow" pitchFamily="34" charset="0"/>
                <a:ea typeface="黑体" pitchFamily="2" charset="-122"/>
              </a:rPr>
              <a:t>计算本节点上的每一个点到各个</a:t>
            </a:r>
            <a:r>
              <a:rPr lang="en-US" altLang="zh-CN" sz="2400">
                <a:latin typeface="Arial Narrow" pitchFamily="34" charset="0"/>
                <a:ea typeface="黑体" pitchFamily="2" charset="-122"/>
              </a:rPr>
              <a:t>cluster center</a:t>
            </a:r>
            <a:r>
              <a:rPr lang="zh-CN" altLang="en-US" sz="2400">
                <a:latin typeface="Arial Narrow" pitchFamily="34" charset="0"/>
                <a:ea typeface="黑体" pitchFamily="2" charset="-122"/>
              </a:rPr>
              <a:t>的距离，选择距离最近的</a:t>
            </a:r>
            <a:r>
              <a:rPr lang="en-US" altLang="zh-CN" sz="2400">
                <a:latin typeface="Arial Narrow" pitchFamily="34" charset="0"/>
                <a:ea typeface="黑体" pitchFamily="2" charset="-122"/>
              </a:rPr>
              <a:t>cluster</a:t>
            </a:r>
          </a:p>
          <a:p>
            <a:pPr eaLnBrk="1" hangingPunct="1"/>
            <a:endParaRPr lang="en-US" altLang="zh-CN" sz="2400">
              <a:latin typeface="Arial Narrow" pitchFamily="34" charset="0"/>
              <a:ea typeface="黑体" pitchFamily="2" charset="-122"/>
            </a:endParaRPr>
          </a:p>
          <a:p>
            <a:pPr eaLnBrk="1" hangingPunct="1"/>
            <a:r>
              <a:rPr lang="zh-CN" altLang="en-US" sz="2400">
                <a:latin typeface="Arial Narrow" pitchFamily="34" charset="0"/>
                <a:ea typeface="黑体" pitchFamily="2" charset="-122"/>
              </a:rPr>
              <a:t>为每一个数据点，</a:t>
            </a:r>
            <a:r>
              <a:rPr lang="en-US" altLang="zh-CN" sz="2400">
                <a:latin typeface="Arial Narrow" pitchFamily="34" charset="0"/>
                <a:ea typeface="黑体" pitchFamily="2" charset="-122"/>
              </a:rPr>
              <a:t>emit</a:t>
            </a:r>
          </a:p>
          <a:p>
            <a:pPr lvl="1" eaLnBrk="1" hangingPunct="1">
              <a:buFont typeface="Wingdings 2" pitchFamily="18" charset="2"/>
              <a:buNone/>
            </a:pPr>
            <a:r>
              <a:rPr lang="en-US" altLang="zh-CN">
                <a:solidFill>
                  <a:srgbClr val="0000FF"/>
                </a:solidFill>
                <a:latin typeface="Arial Narrow" pitchFamily="34" charset="0"/>
                <a:ea typeface="黑体" pitchFamily="2" charset="-122"/>
              </a:rPr>
              <a:t>&lt;cluster  assigned  to , </a:t>
            </a:r>
            <a:r>
              <a:rPr lang="zh-CN" altLang="en-US">
                <a:solidFill>
                  <a:srgbClr val="0000FF"/>
                </a:solidFill>
                <a:latin typeface="Arial Narrow" pitchFamily="34" charset="0"/>
                <a:ea typeface="黑体" pitchFamily="2" charset="-122"/>
              </a:rPr>
              <a:t>数据点自身</a:t>
            </a:r>
            <a:r>
              <a:rPr lang="en-US" altLang="zh-CN">
                <a:solidFill>
                  <a:srgbClr val="0000FF"/>
                </a:solidFill>
                <a:latin typeface="Arial Narrow" pitchFamily="34" charset="0"/>
                <a:ea typeface="黑体" pitchFamily="2" charset="-122"/>
              </a:rPr>
              <a:t>&gt;</a:t>
            </a:r>
            <a:endParaRPr lang="zh-CN" altLang="en-US">
              <a:solidFill>
                <a:srgbClr val="0000FF"/>
              </a:solidFill>
              <a:latin typeface="Arial Narrow" pitchFamily="34" charset="0"/>
              <a:ea typeface="黑体" pitchFamily="2" charset="-122"/>
            </a:endParaRPr>
          </a:p>
        </p:txBody>
      </p:sp>
      <p:sp>
        <p:nvSpPr>
          <p:cNvPr id="38915" name="TextBox 4"/>
          <p:cNvSpPr txBox="1">
            <a:spLocks noChangeArrowheads="1"/>
          </p:cNvSpPr>
          <p:nvPr/>
        </p:nvSpPr>
        <p:spPr bwMode="auto">
          <a:xfrm>
            <a:off x="355600" y="736600"/>
            <a:ext cx="5892800" cy="523875"/>
          </a:xfrm>
          <a:prstGeom prst="rect">
            <a:avLst/>
          </a:prstGeom>
          <a:noFill/>
          <a:ln w="9525">
            <a:noFill/>
            <a:miter lim="800000"/>
            <a:headEnd/>
            <a:tailEnd/>
          </a:ln>
        </p:spPr>
        <p:txBody>
          <a:bodyPr>
            <a:spAutoFit/>
          </a:bodyPr>
          <a:lstStyle/>
          <a:p>
            <a:pPr indent="-273050">
              <a:spcBef>
                <a:spcPts val="575"/>
              </a:spcBef>
              <a:buClr>
                <a:schemeClr val="accent1"/>
              </a:buClr>
              <a:buSzPct val="85000"/>
            </a:pPr>
            <a:r>
              <a:rPr lang="en-US" altLang="zh-CN" sz="2800">
                <a:solidFill>
                  <a:srgbClr val="00B050"/>
                </a:solidFill>
                <a:latin typeface="Arial Narrow" pitchFamily="34" charset="0"/>
                <a:ea typeface="黑体" pitchFamily="2" charset="-122"/>
              </a:rPr>
              <a:t>MapReduce K-Means</a:t>
            </a:r>
            <a:r>
              <a:rPr lang="zh-CN" altLang="en-US" sz="2800">
                <a:solidFill>
                  <a:srgbClr val="00B050"/>
                </a:solidFill>
                <a:latin typeface="Arial Narrow" pitchFamily="34" charset="0"/>
                <a:ea typeface="黑体" pitchFamily="2" charset="-122"/>
              </a:rPr>
              <a:t>聚类处理示例</a:t>
            </a:r>
          </a:p>
        </p:txBody>
      </p:sp>
      <p:sp>
        <p:nvSpPr>
          <p:cNvPr id="6" name="Rectangle 5"/>
          <p:cNvSpPr/>
          <p:nvPr/>
        </p:nvSpPr>
        <p:spPr>
          <a:xfrm>
            <a:off x="1164186" y="158234"/>
            <a:ext cx="7751213" cy="604781"/>
          </a:xfrm>
          <a:prstGeom prst="rect">
            <a:avLst/>
          </a:prstGeom>
        </p:spPr>
        <p:txBody>
          <a:bodyPr bIns="91440"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fontAlgn="auto">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基于</a:t>
            </a:r>
            <a:r>
              <a:rPr lang="en-US" altLang="zh-CN" sz="2400" dirty="0">
                <a:ln>
                  <a:solidFill>
                    <a:srgbClr val="FF0000"/>
                  </a:solidFill>
                </a:ln>
                <a:solidFill>
                  <a:srgbClr val="C00000"/>
                </a:solidFill>
                <a:latin typeface="黑体" pitchFamily="2" charset="-122"/>
                <a:ea typeface="黑体" pitchFamily="2" charset="-122"/>
                <a:cs typeface="+mj-cs"/>
              </a:rPr>
              <a:t>MapReduce</a:t>
            </a:r>
            <a:r>
              <a:rPr lang="zh-CN" altLang="en-US" sz="2400" dirty="0">
                <a:ln>
                  <a:solidFill>
                    <a:srgbClr val="FF0000"/>
                  </a:solidFill>
                </a:ln>
                <a:solidFill>
                  <a:srgbClr val="C00000"/>
                </a:solidFill>
                <a:latin typeface="黑体" pitchFamily="2" charset="-122"/>
                <a:ea typeface="黑体" pitchFamily="2" charset="-122"/>
                <a:cs typeface="+mj-cs"/>
              </a:rPr>
              <a:t>的</a:t>
            </a: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并行算法设计</a:t>
            </a:r>
            <a:endParaRPr lang="en-US" altLang="zh-CN" sz="2400" dirty="0">
              <a:ln>
                <a:solidFill>
                  <a:srgbClr val="FF0000"/>
                </a:solidFill>
              </a:ln>
              <a:solidFill>
                <a:srgbClr val="C00000"/>
              </a:solidFill>
              <a:latin typeface="黑体" pitchFamily="2" charset="-122"/>
              <a:ea typeface="黑体" pitchFamily="2" charset="-122"/>
              <a:cs typeface="+mj-cs"/>
            </a:endParaRPr>
          </a:p>
        </p:txBody>
      </p:sp>
    </p:spTree>
    <p:extLst>
      <p:ext uri="{BB962C8B-B14F-4D97-AF65-F5344CB8AC3E}">
        <p14:creationId xmlns:p14="http://schemas.microsoft.com/office/powerpoint/2010/main" val="29621146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p:cNvSpPr>
            <a:spLocks noGrp="1"/>
          </p:cNvSpPr>
          <p:nvPr>
            <p:ph sz="quarter" idx="1"/>
          </p:nvPr>
        </p:nvSpPr>
        <p:spPr>
          <a:xfrm>
            <a:off x="381000" y="1333500"/>
            <a:ext cx="8458200" cy="1468438"/>
          </a:xfrm>
        </p:spPr>
        <p:txBody>
          <a:bodyPr/>
          <a:lstStyle/>
          <a:p>
            <a:pPr eaLnBrk="1" hangingPunct="1">
              <a:buFont typeface="Wingdings 2" pitchFamily="18" charset="2"/>
              <a:buNone/>
            </a:pPr>
            <a:r>
              <a:rPr lang="en-US" altLang="zh-CN" sz="2800">
                <a:solidFill>
                  <a:srgbClr val="0000FF"/>
                </a:solidFill>
                <a:latin typeface="黑体" pitchFamily="2" charset="-122"/>
                <a:ea typeface="黑体" pitchFamily="2" charset="-122"/>
              </a:rPr>
              <a:t>Map</a:t>
            </a:r>
            <a:r>
              <a:rPr lang="zh-CN" altLang="en-US" sz="2800">
                <a:solidFill>
                  <a:srgbClr val="0000FF"/>
                </a:solidFill>
                <a:latin typeface="黑体" pitchFamily="2" charset="-122"/>
                <a:ea typeface="黑体" pitchFamily="2" charset="-122"/>
              </a:rPr>
              <a:t>阶段</a:t>
            </a:r>
            <a:endParaRPr lang="en-US" altLang="zh-CN" sz="2800">
              <a:solidFill>
                <a:srgbClr val="0000FF"/>
              </a:solidFill>
              <a:latin typeface="黑体" pitchFamily="2" charset="-122"/>
              <a:ea typeface="黑体" pitchFamily="2" charset="-122"/>
            </a:endParaRPr>
          </a:p>
          <a:p>
            <a:pPr eaLnBrk="1" hangingPunct="1"/>
            <a:r>
              <a:rPr lang="zh-CN" altLang="en-US" sz="2400">
                <a:latin typeface="黑体" pitchFamily="2" charset="-122"/>
                <a:ea typeface="黑体" pitchFamily="2" charset="-122"/>
              </a:rPr>
              <a:t>计算各个数据点到各个</a:t>
            </a:r>
            <a:r>
              <a:rPr lang="en-US" altLang="zh-CN" sz="2400">
                <a:latin typeface="黑体" pitchFamily="2" charset="-122"/>
                <a:ea typeface="黑体" pitchFamily="2" charset="-122"/>
              </a:rPr>
              <a:t>cluster</a:t>
            </a:r>
            <a:r>
              <a:rPr lang="zh-CN" altLang="en-US" sz="2400">
                <a:latin typeface="黑体" pitchFamily="2" charset="-122"/>
                <a:ea typeface="黑体" pitchFamily="2" charset="-122"/>
              </a:rPr>
              <a:t>的距离，假定是如下的结果</a:t>
            </a:r>
            <a:r>
              <a:rPr lang="en-US" altLang="zh-CN" sz="2400">
                <a:latin typeface="黑体" pitchFamily="2" charset="-122"/>
                <a:ea typeface="黑体" pitchFamily="2" charset="-122"/>
              </a:rPr>
              <a:t>  </a:t>
            </a:r>
          </a:p>
          <a:p>
            <a:pPr eaLnBrk="1" hangingPunct="1"/>
            <a:endParaRPr lang="zh-CN" altLang="en-US" sz="2400">
              <a:latin typeface="黑体" pitchFamily="2" charset="-122"/>
              <a:ea typeface="黑体" pitchFamily="2" charset="-122"/>
            </a:endParaRPr>
          </a:p>
        </p:txBody>
      </p:sp>
      <p:pic>
        <p:nvPicPr>
          <p:cNvPr id="39939" name="Picture 7"/>
          <p:cNvPicPr>
            <a:picLocks noChangeAspect="1" noChangeArrowheads="1"/>
          </p:cNvPicPr>
          <p:nvPr/>
        </p:nvPicPr>
        <p:blipFill>
          <a:blip r:embed="rId2" cstate="print"/>
          <a:srcRect/>
          <a:stretch>
            <a:fillRect/>
          </a:stretch>
        </p:blipFill>
        <p:spPr bwMode="auto">
          <a:xfrm>
            <a:off x="1450975" y="2466975"/>
            <a:ext cx="7272338" cy="2667000"/>
          </a:xfrm>
          <a:prstGeom prst="rect">
            <a:avLst/>
          </a:prstGeom>
          <a:noFill/>
          <a:ln w="9525">
            <a:noFill/>
            <a:miter lim="800000"/>
            <a:headEnd/>
            <a:tailEnd/>
          </a:ln>
        </p:spPr>
      </p:pic>
      <p:sp>
        <p:nvSpPr>
          <p:cNvPr id="39940" name="TextBox 6"/>
          <p:cNvSpPr txBox="1">
            <a:spLocks noChangeArrowheads="1"/>
          </p:cNvSpPr>
          <p:nvPr/>
        </p:nvSpPr>
        <p:spPr bwMode="auto">
          <a:xfrm>
            <a:off x="420688" y="3690938"/>
            <a:ext cx="936625" cy="369887"/>
          </a:xfrm>
          <a:prstGeom prst="rect">
            <a:avLst/>
          </a:prstGeom>
          <a:noFill/>
          <a:ln w="9525">
            <a:noFill/>
            <a:miter lim="800000"/>
            <a:headEnd/>
            <a:tailEnd/>
          </a:ln>
        </p:spPr>
        <p:txBody>
          <a:bodyPr>
            <a:spAutoFit/>
          </a:bodyPr>
          <a:lstStyle/>
          <a:p>
            <a:r>
              <a:rPr lang="en-US" altLang="zh-CN">
                <a:cs typeface="Arial" pitchFamily="34" charset="0"/>
              </a:rPr>
              <a:t>Node-0</a:t>
            </a:r>
            <a:endParaRPr lang="zh-CN" altLang="en-US">
              <a:cs typeface="Arial" pitchFamily="34" charset="0"/>
            </a:endParaRPr>
          </a:p>
        </p:txBody>
      </p:sp>
      <p:sp>
        <p:nvSpPr>
          <p:cNvPr id="8" name="左中括号 7"/>
          <p:cNvSpPr/>
          <p:nvPr/>
        </p:nvSpPr>
        <p:spPr>
          <a:xfrm>
            <a:off x="1344613" y="3573463"/>
            <a:ext cx="144462" cy="554037"/>
          </a:xfrm>
          <a:prstGeom prst="leftBracket">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39942" name="TextBox 8"/>
          <p:cNvSpPr txBox="1">
            <a:spLocks noChangeArrowheads="1"/>
          </p:cNvSpPr>
          <p:nvPr/>
        </p:nvSpPr>
        <p:spPr bwMode="auto">
          <a:xfrm>
            <a:off x="419100" y="4483100"/>
            <a:ext cx="1044575" cy="369888"/>
          </a:xfrm>
          <a:prstGeom prst="rect">
            <a:avLst/>
          </a:prstGeom>
          <a:noFill/>
          <a:ln w="9525">
            <a:noFill/>
            <a:miter lim="800000"/>
            <a:headEnd/>
            <a:tailEnd/>
          </a:ln>
        </p:spPr>
        <p:txBody>
          <a:bodyPr>
            <a:spAutoFit/>
          </a:bodyPr>
          <a:lstStyle/>
          <a:p>
            <a:r>
              <a:rPr lang="en-US" altLang="zh-CN">
                <a:ea typeface="黑体" pitchFamily="2" charset="-122"/>
                <a:cs typeface="Arial" pitchFamily="34" charset="0"/>
              </a:rPr>
              <a:t>Node-1</a:t>
            </a:r>
            <a:endParaRPr lang="zh-CN" altLang="en-US">
              <a:ea typeface="黑体" pitchFamily="2" charset="-122"/>
              <a:cs typeface="Arial" pitchFamily="34" charset="0"/>
            </a:endParaRPr>
          </a:p>
        </p:txBody>
      </p:sp>
      <p:sp>
        <p:nvSpPr>
          <p:cNvPr id="10" name="左中括号 9"/>
          <p:cNvSpPr/>
          <p:nvPr/>
        </p:nvSpPr>
        <p:spPr>
          <a:xfrm>
            <a:off x="1331913" y="4433888"/>
            <a:ext cx="144462" cy="482600"/>
          </a:xfrm>
          <a:prstGeom prst="lef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1" name="矩形 10"/>
          <p:cNvSpPr>
            <a:spLocks noChangeArrowheads="1"/>
          </p:cNvSpPr>
          <p:nvPr/>
        </p:nvSpPr>
        <p:spPr bwMode="auto">
          <a:xfrm>
            <a:off x="547688" y="5414963"/>
            <a:ext cx="3600450" cy="1201737"/>
          </a:xfrm>
          <a:prstGeom prst="rect">
            <a:avLst/>
          </a:prstGeom>
          <a:solidFill>
            <a:srgbClr val="E3C779"/>
          </a:solidFill>
          <a:ln w="9525">
            <a:noFill/>
            <a:miter lim="800000"/>
            <a:headEnd/>
            <a:tailEnd/>
          </a:ln>
        </p:spPr>
        <p:txBody>
          <a:bodyPr>
            <a:spAutoFit/>
          </a:bodyPr>
          <a:lstStyle/>
          <a:p>
            <a:r>
              <a:rPr lang="en-US" altLang="zh-CN" sz="2400" dirty="0">
                <a:ea typeface="黑体" pitchFamily="2" charset="-122"/>
                <a:cs typeface="Arial" pitchFamily="34" charset="0"/>
              </a:rPr>
              <a:t>node-0</a:t>
            </a:r>
            <a:r>
              <a:rPr lang="zh-CN" altLang="en-US" sz="2400" dirty="0">
                <a:ea typeface="黑体" pitchFamily="2" charset="-122"/>
                <a:cs typeface="Arial" pitchFamily="34" charset="0"/>
              </a:rPr>
              <a:t>输出：</a:t>
            </a:r>
            <a:endParaRPr lang="en-US" altLang="zh-CN" sz="2400" dirty="0">
              <a:ea typeface="黑体" pitchFamily="2" charset="-122"/>
              <a:cs typeface="Arial" pitchFamily="34" charset="0"/>
            </a:endParaRPr>
          </a:p>
          <a:p>
            <a:r>
              <a:rPr lang="en-US" altLang="zh-CN" sz="2400" dirty="0">
                <a:solidFill>
                  <a:srgbClr val="0000FF"/>
                </a:solidFill>
                <a:ea typeface="黑体" pitchFamily="2" charset="-122"/>
                <a:cs typeface="Arial" pitchFamily="34" charset="0"/>
              </a:rPr>
              <a:t>&lt;cluster-0,  [A(1,1),1]&gt;</a:t>
            </a:r>
          </a:p>
          <a:p>
            <a:r>
              <a:rPr lang="en-US" altLang="zh-CN" sz="2400" dirty="0">
                <a:solidFill>
                  <a:srgbClr val="0000FF"/>
                </a:solidFill>
                <a:ea typeface="黑体" pitchFamily="2" charset="-122"/>
                <a:cs typeface="Arial" pitchFamily="34" charset="0"/>
              </a:rPr>
              <a:t>&lt;cluster-1,  [C(4,3),1]&gt;</a:t>
            </a:r>
          </a:p>
        </p:txBody>
      </p:sp>
      <p:sp>
        <p:nvSpPr>
          <p:cNvPr id="12" name="矩形 11"/>
          <p:cNvSpPr>
            <a:spLocks noChangeArrowheads="1"/>
          </p:cNvSpPr>
          <p:nvPr/>
        </p:nvSpPr>
        <p:spPr bwMode="auto">
          <a:xfrm>
            <a:off x="5122863" y="5407025"/>
            <a:ext cx="3600450" cy="1200150"/>
          </a:xfrm>
          <a:prstGeom prst="rect">
            <a:avLst/>
          </a:prstGeom>
          <a:solidFill>
            <a:srgbClr val="E3C779"/>
          </a:solidFill>
          <a:ln w="9525">
            <a:noFill/>
            <a:miter lim="800000"/>
            <a:headEnd/>
            <a:tailEnd/>
          </a:ln>
        </p:spPr>
        <p:txBody>
          <a:bodyPr>
            <a:spAutoFit/>
          </a:bodyPr>
          <a:lstStyle/>
          <a:p>
            <a:r>
              <a:rPr lang="en-US" altLang="zh-CN" sz="2400" dirty="0">
                <a:ea typeface="黑体" pitchFamily="2" charset="-122"/>
                <a:cs typeface="Arial" pitchFamily="34" charset="0"/>
              </a:rPr>
              <a:t>node-1</a:t>
            </a:r>
            <a:r>
              <a:rPr lang="zh-CN" altLang="en-US" sz="2400" dirty="0">
                <a:ea typeface="黑体" pitchFamily="2" charset="-122"/>
                <a:cs typeface="Arial" pitchFamily="34" charset="0"/>
              </a:rPr>
              <a:t>输出：</a:t>
            </a:r>
            <a:endParaRPr lang="en-US" altLang="zh-CN" sz="2400" dirty="0">
              <a:ea typeface="黑体" pitchFamily="2" charset="-122"/>
              <a:cs typeface="Arial" pitchFamily="34" charset="0"/>
            </a:endParaRPr>
          </a:p>
          <a:p>
            <a:r>
              <a:rPr lang="en-US" altLang="zh-CN" sz="2400" dirty="0">
                <a:solidFill>
                  <a:srgbClr val="0000FF"/>
                </a:solidFill>
                <a:ea typeface="黑体" pitchFamily="2" charset="-122"/>
                <a:cs typeface="Arial" pitchFamily="34" charset="0"/>
              </a:rPr>
              <a:t>&lt;cluster-1,  [B(2,1),1]&gt;</a:t>
            </a:r>
          </a:p>
          <a:p>
            <a:r>
              <a:rPr lang="en-US" altLang="zh-CN" sz="2400" dirty="0">
                <a:solidFill>
                  <a:srgbClr val="0000FF"/>
                </a:solidFill>
                <a:ea typeface="黑体" pitchFamily="2" charset="-122"/>
                <a:cs typeface="Arial" pitchFamily="34" charset="0"/>
              </a:rPr>
              <a:t>&lt;cluster-1,  [D(5,4),1]&gt;</a:t>
            </a:r>
            <a:endParaRPr lang="zh-CN" altLang="en-US" sz="2400" dirty="0">
              <a:solidFill>
                <a:srgbClr val="0000FF"/>
              </a:solidFill>
              <a:ea typeface="黑体" pitchFamily="2" charset="-122"/>
              <a:cs typeface="Arial" pitchFamily="34" charset="0"/>
            </a:endParaRPr>
          </a:p>
        </p:txBody>
      </p:sp>
      <p:sp>
        <p:nvSpPr>
          <p:cNvPr id="13" name="Rectangle 12"/>
          <p:cNvSpPr/>
          <p:nvPr/>
        </p:nvSpPr>
        <p:spPr>
          <a:xfrm>
            <a:off x="1164186" y="158234"/>
            <a:ext cx="7751213" cy="604781"/>
          </a:xfrm>
          <a:prstGeom prst="rect">
            <a:avLst/>
          </a:prstGeom>
        </p:spPr>
        <p:txBody>
          <a:bodyPr bIns="91440"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fontAlgn="auto">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基于</a:t>
            </a:r>
            <a:r>
              <a:rPr lang="en-US" altLang="zh-CN" sz="2400" dirty="0">
                <a:ln>
                  <a:solidFill>
                    <a:srgbClr val="FF0000"/>
                  </a:solidFill>
                </a:ln>
                <a:solidFill>
                  <a:srgbClr val="C00000"/>
                </a:solidFill>
                <a:latin typeface="黑体" pitchFamily="2" charset="-122"/>
                <a:ea typeface="黑体" pitchFamily="2" charset="-122"/>
                <a:cs typeface="+mj-cs"/>
              </a:rPr>
              <a:t>MapReduce</a:t>
            </a:r>
            <a:r>
              <a:rPr lang="zh-CN" altLang="en-US" sz="2400" dirty="0">
                <a:ln>
                  <a:solidFill>
                    <a:srgbClr val="FF0000"/>
                  </a:solidFill>
                </a:ln>
                <a:solidFill>
                  <a:srgbClr val="C00000"/>
                </a:solidFill>
                <a:latin typeface="黑体" pitchFamily="2" charset="-122"/>
                <a:ea typeface="黑体" pitchFamily="2" charset="-122"/>
                <a:cs typeface="+mj-cs"/>
              </a:rPr>
              <a:t>的</a:t>
            </a: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并行算法设计</a:t>
            </a:r>
            <a:endParaRPr lang="en-US" altLang="zh-CN" sz="2400" dirty="0">
              <a:ln>
                <a:solidFill>
                  <a:srgbClr val="FF0000"/>
                </a:solidFill>
              </a:ln>
              <a:solidFill>
                <a:srgbClr val="C00000"/>
              </a:solidFill>
              <a:latin typeface="黑体" pitchFamily="2" charset="-122"/>
              <a:ea typeface="黑体" pitchFamily="2" charset="-122"/>
              <a:cs typeface="+mj-cs"/>
            </a:endParaRPr>
          </a:p>
        </p:txBody>
      </p:sp>
      <p:sp>
        <p:nvSpPr>
          <p:cNvPr id="39947" name="TextBox 13"/>
          <p:cNvSpPr txBox="1">
            <a:spLocks noChangeArrowheads="1"/>
          </p:cNvSpPr>
          <p:nvPr/>
        </p:nvSpPr>
        <p:spPr bwMode="auto">
          <a:xfrm>
            <a:off x="355600" y="736600"/>
            <a:ext cx="5892800" cy="523875"/>
          </a:xfrm>
          <a:prstGeom prst="rect">
            <a:avLst/>
          </a:prstGeom>
          <a:noFill/>
          <a:ln w="9525">
            <a:noFill/>
            <a:miter lim="800000"/>
            <a:headEnd/>
            <a:tailEnd/>
          </a:ln>
        </p:spPr>
        <p:txBody>
          <a:bodyPr>
            <a:spAutoFit/>
          </a:bodyPr>
          <a:lstStyle/>
          <a:p>
            <a:pPr indent="-273050">
              <a:spcBef>
                <a:spcPts val="575"/>
              </a:spcBef>
              <a:buClr>
                <a:schemeClr val="accent1"/>
              </a:buClr>
              <a:buSzPct val="85000"/>
            </a:pPr>
            <a:r>
              <a:rPr lang="en-US" altLang="zh-CN" sz="2800">
                <a:solidFill>
                  <a:srgbClr val="00B050"/>
                </a:solidFill>
                <a:latin typeface="Arial Narrow" pitchFamily="34" charset="0"/>
                <a:ea typeface="黑体" pitchFamily="2" charset="-122"/>
              </a:rPr>
              <a:t>MapReduce K-Means</a:t>
            </a:r>
            <a:r>
              <a:rPr lang="zh-CN" altLang="en-US" sz="2800">
                <a:solidFill>
                  <a:srgbClr val="00B050"/>
                </a:solidFill>
                <a:latin typeface="Arial Narrow" pitchFamily="34" charset="0"/>
                <a:ea typeface="黑体" pitchFamily="2" charset="-122"/>
              </a:rPr>
              <a:t>聚类处理示例</a:t>
            </a:r>
          </a:p>
        </p:txBody>
      </p:sp>
    </p:spTree>
    <p:extLst>
      <p:ext uri="{BB962C8B-B14F-4D97-AF65-F5344CB8AC3E}">
        <p14:creationId xmlns:p14="http://schemas.microsoft.com/office/powerpoint/2010/main" val="1556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内容占位符 2"/>
          <p:cNvSpPr>
            <a:spLocks noGrp="1"/>
          </p:cNvSpPr>
          <p:nvPr>
            <p:ph sz="quarter" idx="1"/>
          </p:nvPr>
        </p:nvSpPr>
        <p:spPr>
          <a:xfrm>
            <a:off x="446088" y="1460500"/>
            <a:ext cx="8482012" cy="5067300"/>
          </a:xfrm>
        </p:spPr>
        <p:txBody>
          <a:bodyPr/>
          <a:lstStyle/>
          <a:p>
            <a:pPr algn="just" eaLnBrk="1" hangingPunct="1">
              <a:buFont typeface="Wingdings 2" pitchFamily="18" charset="2"/>
              <a:buNone/>
            </a:pPr>
            <a:r>
              <a:rPr lang="en-US" altLang="zh-CN" sz="2800" dirty="0">
                <a:solidFill>
                  <a:srgbClr val="0000FF"/>
                </a:solidFill>
                <a:latin typeface="Arial" pitchFamily="34" charset="0"/>
                <a:ea typeface="黑体" pitchFamily="2" charset="-122"/>
                <a:cs typeface="Arial" pitchFamily="34" charset="0"/>
              </a:rPr>
              <a:t>Map</a:t>
            </a:r>
            <a:r>
              <a:rPr lang="zh-CN" altLang="en-US" sz="2800" dirty="0">
                <a:solidFill>
                  <a:srgbClr val="0000FF"/>
                </a:solidFill>
                <a:latin typeface="Arial" pitchFamily="34" charset="0"/>
                <a:ea typeface="黑体" pitchFamily="2" charset="-122"/>
                <a:cs typeface="Arial" pitchFamily="34" charset="0"/>
              </a:rPr>
              <a:t>阶段的</a:t>
            </a:r>
            <a:r>
              <a:rPr lang="en-US" altLang="zh-CN" sz="2800" dirty="0">
                <a:solidFill>
                  <a:srgbClr val="0000FF"/>
                </a:solidFill>
                <a:latin typeface="Arial" pitchFamily="34" charset="0"/>
                <a:ea typeface="黑体" pitchFamily="2" charset="-122"/>
                <a:cs typeface="Arial" pitchFamily="34" charset="0"/>
              </a:rPr>
              <a:t>Combine</a:t>
            </a:r>
            <a:r>
              <a:rPr lang="zh-CN" altLang="en-US" sz="2800" dirty="0">
                <a:solidFill>
                  <a:srgbClr val="0000FF"/>
                </a:solidFill>
                <a:latin typeface="Arial" pitchFamily="34" charset="0"/>
                <a:ea typeface="黑体" pitchFamily="2" charset="-122"/>
                <a:cs typeface="Arial" pitchFamily="34" charset="0"/>
              </a:rPr>
              <a:t>处理</a:t>
            </a:r>
            <a:endParaRPr lang="en-US" altLang="zh-CN" sz="2800" dirty="0">
              <a:solidFill>
                <a:srgbClr val="0000FF"/>
              </a:solidFill>
              <a:latin typeface="Arial" pitchFamily="34" charset="0"/>
              <a:ea typeface="黑体" pitchFamily="2" charset="-122"/>
              <a:cs typeface="Arial" pitchFamily="34" charset="0"/>
            </a:endParaRPr>
          </a:p>
          <a:p>
            <a:pPr algn="just" eaLnBrk="1" hangingPunct="1">
              <a:lnSpc>
                <a:spcPct val="110000"/>
              </a:lnSpc>
              <a:spcAft>
                <a:spcPts val="600"/>
              </a:spcAft>
            </a:pPr>
            <a:r>
              <a:rPr lang="zh-CN" altLang="en-US" sz="2400" dirty="0">
                <a:latin typeface="Arial" pitchFamily="34" charset="0"/>
                <a:ea typeface="黑体" pitchFamily="2" charset="-122"/>
                <a:cs typeface="Arial" pitchFamily="34" charset="0"/>
              </a:rPr>
              <a:t>利用</a:t>
            </a:r>
            <a:r>
              <a:rPr lang="en-US" altLang="zh-CN" sz="2400" dirty="0">
                <a:latin typeface="Arial" pitchFamily="34" charset="0"/>
                <a:ea typeface="黑体" pitchFamily="2" charset="-122"/>
                <a:cs typeface="Arial" pitchFamily="34" charset="0"/>
              </a:rPr>
              <a:t>combiner</a:t>
            </a:r>
            <a:r>
              <a:rPr lang="zh-CN" altLang="en-US" sz="2400" dirty="0">
                <a:latin typeface="Arial" pitchFamily="34" charset="0"/>
                <a:ea typeface="黑体" pitchFamily="2" charset="-122"/>
                <a:cs typeface="Arial" pitchFamily="34" charset="0"/>
              </a:rPr>
              <a:t>合并</a:t>
            </a:r>
            <a:r>
              <a:rPr lang="en-US" altLang="zh-CN" sz="2400" dirty="0">
                <a:latin typeface="Arial" pitchFamily="34" charset="0"/>
                <a:ea typeface="黑体" pitchFamily="2" charset="-122"/>
                <a:cs typeface="Arial" pitchFamily="34" charset="0"/>
              </a:rPr>
              <a:t>map</a:t>
            </a:r>
            <a:r>
              <a:rPr lang="zh-CN" altLang="en-US" sz="2400" dirty="0">
                <a:latin typeface="Arial" pitchFamily="34" charset="0"/>
                <a:ea typeface="黑体" pitchFamily="2" charset="-122"/>
                <a:cs typeface="Arial" pitchFamily="34" charset="0"/>
              </a:rPr>
              <a:t>阶段产生的大量的</a:t>
            </a:r>
            <a:r>
              <a:rPr lang="en-US" altLang="zh-CN" sz="2400" dirty="0" err="1">
                <a:latin typeface="Arial" pitchFamily="34" charset="0"/>
                <a:ea typeface="黑体" pitchFamily="2" charset="-122"/>
                <a:cs typeface="Arial" pitchFamily="34" charset="0"/>
              </a:rPr>
              <a:t>ClusterID</a:t>
            </a:r>
            <a:r>
              <a:rPr lang="zh-CN" altLang="en-US" sz="2400" dirty="0">
                <a:latin typeface="Arial" pitchFamily="34" charset="0"/>
                <a:ea typeface="黑体" pitchFamily="2" charset="-122"/>
                <a:cs typeface="Arial" pitchFamily="34" charset="0"/>
              </a:rPr>
              <a:t>相同的键值对</a:t>
            </a:r>
            <a:r>
              <a:rPr lang="en-US" altLang="zh-CN" sz="2400" dirty="0">
                <a:latin typeface="Arial" pitchFamily="34" charset="0"/>
                <a:ea typeface="黑体" pitchFamily="2" charset="-122"/>
                <a:cs typeface="Arial" pitchFamily="34" charset="0"/>
              </a:rPr>
              <a:t>&lt;</a:t>
            </a:r>
            <a:r>
              <a:rPr lang="en-US" altLang="zh-CN" sz="2400" dirty="0" err="1">
                <a:latin typeface="Arial" pitchFamily="34" charset="0"/>
                <a:ea typeface="黑体" pitchFamily="2" charset="-122"/>
                <a:cs typeface="Arial" pitchFamily="34" charset="0"/>
              </a:rPr>
              <a:t>ClusterID</a:t>
            </a:r>
            <a:r>
              <a:rPr lang="en-US" altLang="zh-CN" sz="2400" dirty="0">
                <a:latin typeface="Arial" pitchFamily="34" charset="0"/>
                <a:ea typeface="黑体" pitchFamily="2" charset="-122"/>
                <a:cs typeface="Arial" pitchFamily="34" charset="0"/>
              </a:rPr>
              <a:t>, p&gt;</a:t>
            </a:r>
          </a:p>
          <a:p>
            <a:pPr algn="just" eaLnBrk="1" hangingPunct="1">
              <a:lnSpc>
                <a:spcPct val="110000"/>
              </a:lnSpc>
            </a:pPr>
            <a:endParaRPr lang="en-US" altLang="zh-CN" sz="2400" dirty="0">
              <a:latin typeface="Arial" pitchFamily="34" charset="0"/>
              <a:ea typeface="黑体" pitchFamily="2" charset="-122"/>
              <a:cs typeface="Arial" pitchFamily="34" charset="0"/>
            </a:endParaRPr>
          </a:p>
          <a:p>
            <a:pPr algn="just" eaLnBrk="1" hangingPunct="1">
              <a:lnSpc>
                <a:spcPct val="110000"/>
              </a:lnSpc>
            </a:pPr>
            <a:r>
              <a:rPr lang="en-US" altLang="zh-CN" sz="2400" dirty="0">
                <a:latin typeface="Arial" pitchFamily="34" charset="0"/>
                <a:ea typeface="黑体" pitchFamily="2" charset="-122"/>
                <a:cs typeface="Arial" pitchFamily="34" charset="0"/>
              </a:rPr>
              <a:t>Combiner</a:t>
            </a:r>
            <a:r>
              <a:rPr lang="zh-CN" altLang="en-US" sz="2400" dirty="0">
                <a:latin typeface="Arial" pitchFamily="34" charset="0"/>
                <a:ea typeface="黑体" pitchFamily="2" charset="-122"/>
                <a:cs typeface="Arial" pitchFamily="34" charset="0"/>
              </a:rPr>
              <a:t>计算要</a:t>
            </a:r>
            <a:r>
              <a:rPr lang="en-US" altLang="zh-CN" sz="2400" dirty="0">
                <a:latin typeface="Arial" pitchFamily="34" charset="0"/>
                <a:ea typeface="黑体" pitchFamily="2" charset="-122"/>
                <a:cs typeface="Arial" pitchFamily="34" charset="0"/>
              </a:rPr>
              <a:t>emit</a:t>
            </a:r>
            <a:r>
              <a:rPr lang="zh-CN" altLang="en-US" sz="2400" dirty="0">
                <a:latin typeface="Arial" pitchFamily="34" charset="0"/>
                <a:ea typeface="黑体" pitchFamily="2" charset="-122"/>
                <a:cs typeface="Arial" pitchFamily="34" charset="0"/>
              </a:rPr>
              <a:t>的所有数据点的均值，以及这些数据点的个数</a:t>
            </a:r>
            <a:endParaRPr lang="en-US" altLang="zh-CN" sz="2400" dirty="0">
              <a:latin typeface="Arial" pitchFamily="34" charset="0"/>
              <a:ea typeface="黑体" pitchFamily="2" charset="-122"/>
              <a:cs typeface="Arial" pitchFamily="34" charset="0"/>
            </a:endParaRPr>
          </a:p>
          <a:p>
            <a:pPr algn="just" eaLnBrk="1" hangingPunct="1">
              <a:lnSpc>
                <a:spcPct val="110000"/>
              </a:lnSpc>
            </a:pPr>
            <a:endParaRPr lang="en-US" altLang="zh-CN" sz="2400" dirty="0">
              <a:latin typeface="Arial" pitchFamily="34" charset="0"/>
              <a:ea typeface="黑体" pitchFamily="2" charset="-122"/>
              <a:cs typeface="Arial" pitchFamily="34" charset="0"/>
            </a:endParaRPr>
          </a:p>
          <a:p>
            <a:pPr algn="just" eaLnBrk="1" hangingPunct="1">
              <a:lnSpc>
                <a:spcPct val="110000"/>
              </a:lnSpc>
            </a:pPr>
            <a:r>
              <a:rPr lang="zh-CN" altLang="en-US" sz="2400" dirty="0">
                <a:latin typeface="Arial" pitchFamily="34" charset="0"/>
                <a:ea typeface="黑体" pitchFamily="2" charset="-122"/>
                <a:cs typeface="Arial" pitchFamily="34" charset="0"/>
              </a:rPr>
              <a:t>然后，为每一个</a:t>
            </a:r>
            <a:r>
              <a:rPr lang="en-US" altLang="zh-CN" sz="2400" dirty="0">
                <a:latin typeface="Arial" pitchFamily="34" charset="0"/>
                <a:ea typeface="黑体" pitchFamily="2" charset="-122"/>
                <a:cs typeface="Arial" pitchFamily="34" charset="0"/>
              </a:rPr>
              <a:t>cluster</a:t>
            </a:r>
            <a:r>
              <a:rPr lang="zh-CN" altLang="en-US" sz="2400" dirty="0">
                <a:latin typeface="Arial" pitchFamily="34" charset="0"/>
                <a:ea typeface="黑体" pitchFamily="2" charset="-122"/>
                <a:cs typeface="Arial" pitchFamily="34" charset="0"/>
              </a:rPr>
              <a:t>发射新的键值对</a:t>
            </a:r>
            <a:r>
              <a:rPr lang="en-US" altLang="zh-CN" sz="2400" dirty="0">
                <a:latin typeface="Arial" pitchFamily="34" charset="0"/>
                <a:ea typeface="黑体" pitchFamily="2" charset="-122"/>
                <a:cs typeface="Arial" pitchFamily="34" charset="0"/>
              </a:rPr>
              <a:t>&lt;</a:t>
            </a:r>
            <a:r>
              <a:rPr lang="en-US" altLang="zh-CN" sz="2400" dirty="0" err="1">
                <a:latin typeface="Arial" pitchFamily="34" charset="0"/>
                <a:ea typeface="黑体" pitchFamily="2" charset="-122"/>
                <a:cs typeface="Arial" pitchFamily="34" charset="0"/>
              </a:rPr>
              <a:t>ClusterID</a:t>
            </a:r>
            <a:r>
              <a:rPr lang="en-US" altLang="zh-CN" sz="2400" dirty="0">
                <a:latin typeface="Arial" pitchFamily="34" charset="0"/>
                <a:ea typeface="黑体" pitchFamily="2" charset="-122"/>
                <a:cs typeface="Arial" pitchFamily="34" charset="0"/>
              </a:rPr>
              <a:t>, (pm, n)&gt;</a:t>
            </a:r>
            <a:r>
              <a:rPr lang="en-US" altLang="zh-CN" sz="2400" dirty="0">
                <a:solidFill>
                  <a:srgbClr val="FF0000"/>
                </a:solidFill>
                <a:latin typeface="Arial" pitchFamily="34" charset="0"/>
                <a:ea typeface="黑体" pitchFamily="2" charset="-122"/>
                <a:cs typeface="Arial" pitchFamily="34" charset="0"/>
              </a:rPr>
              <a:t>       </a:t>
            </a:r>
          </a:p>
          <a:p>
            <a:pPr algn="just" eaLnBrk="1" hangingPunct="1">
              <a:lnSpc>
                <a:spcPct val="110000"/>
              </a:lnSpc>
              <a:buFont typeface="Wingdings 2" pitchFamily="18" charset="2"/>
              <a:buNone/>
            </a:pPr>
            <a:r>
              <a:rPr lang="en-US" altLang="zh-CN" sz="2400" dirty="0">
                <a:solidFill>
                  <a:srgbClr val="FF0000"/>
                </a:solidFill>
                <a:latin typeface="Arial" pitchFamily="34" charset="0"/>
                <a:ea typeface="黑体" pitchFamily="2" charset="-122"/>
                <a:cs typeface="Arial" pitchFamily="34" charset="0"/>
              </a:rPr>
              <a:t>    </a:t>
            </a:r>
            <a:endParaRPr lang="zh-CN" altLang="en-US" sz="2400" dirty="0">
              <a:solidFill>
                <a:srgbClr val="FF0000"/>
              </a:solidFill>
              <a:latin typeface="Arial" pitchFamily="34" charset="0"/>
              <a:ea typeface="黑体" pitchFamily="2" charset="-122"/>
              <a:cs typeface="Arial" pitchFamily="34" charset="0"/>
            </a:endParaRPr>
          </a:p>
        </p:txBody>
      </p:sp>
      <p:sp>
        <p:nvSpPr>
          <p:cNvPr id="5" name="Rectangle 4"/>
          <p:cNvSpPr/>
          <p:nvPr/>
        </p:nvSpPr>
        <p:spPr>
          <a:xfrm>
            <a:off x="1164186" y="158234"/>
            <a:ext cx="7751213" cy="604781"/>
          </a:xfrm>
          <a:prstGeom prst="rect">
            <a:avLst/>
          </a:prstGeom>
        </p:spPr>
        <p:txBody>
          <a:bodyPr bIns="91440"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fontAlgn="auto">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基于</a:t>
            </a:r>
            <a:r>
              <a:rPr lang="en-US" altLang="zh-CN" sz="2400" dirty="0">
                <a:ln>
                  <a:solidFill>
                    <a:srgbClr val="FF0000"/>
                  </a:solidFill>
                </a:ln>
                <a:solidFill>
                  <a:srgbClr val="C00000"/>
                </a:solidFill>
                <a:latin typeface="黑体" pitchFamily="2" charset="-122"/>
                <a:ea typeface="黑体" pitchFamily="2" charset="-122"/>
                <a:cs typeface="+mj-cs"/>
              </a:rPr>
              <a:t>MapReduce</a:t>
            </a:r>
            <a:r>
              <a:rPr lang="zh-CN" altLang="en-US" sz="2400" dirty="0">
                <a:ln>
                  <a:solidFill>
                    <a:srgbClr val="FF0000"/>
                  </a:solidFill>
                </a:ln>
                <a:solidFill>
                  <a:srgbClr val="C00000"/>
                </a:solidFill>
                <a:latin typeface="黑体" pitchFamily="2" charset="-122"/>
                <a:ea typeface="黑体" pitchFamily="2" charset="-122"/>
                <a:cs typeface="+mj-cs"/>
              </a:rPr>
              <a:t>的</a:t>
            </a: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并行算法设计</a:t>
            </a:r>
            <a:endParaRPr lang="en-US" altLang="zh-CN" sz="2400" dirty="0">
              <a:ln>
                <a:solidFill>
                  <a:srgbClr val="FF0000"/>
                </a:solidFill>
              </a:ln>
              <a:solidFill>
                <a:srgbClr val="C00000"/>
              </a:solidFill>
              <a:latin typeface="黑体" pitchFamily="2" charset="-122"/>
              <a:ea typeface="黑体" pitchFamily="2" charset="-122"/>
              <a:cs typeface="+mj-cs"/>
            </a:endParaRPr>
          </a:p>
        </p:txBody>
      </p:sp>
      <p:sp>
        <p:nvSpPr>
          <p:cNvPr id="40964" name="TextBox 5"/>
          <p:cNvSpPr txBox="1">
            <a:spLocks noChangeArrowheads="1"/>
          </p:cNvSpPr>
          <p:nvPr/>
        </p:nvSpPr>
        <p:spPr bwMode="auto">
          <a:xfrm>
            <a:off x="355600" y="736600"/>
            <a:ext cx="5892800" cy="523875"/>
          </a:xfrm>
          <a:prstGeom prst="rect">
            <a:avLst/>
          </a:prstGeom>
          <a:noFill/>
          <a:ln w="9525">
            <a:noFill/>
            <a:miter lim="800000"/>
            <a:headEnd/>
            <a:tailEnd/>
          </a:ln>
        </p:spPr>
        <p:txBody>
          <a:bodyPr>
            <a:spAutoFit/>
          </a:bodyPr>
          <a:lstStyle/>
          <a:p>
            <a:pPr indent="-273050">
              <a:spcBef>
                <a:spcPts val="575"/>
              </a:spcBef>
              <a:buClr>
                <a:schemeClr val="accent1"/>
              </a:buClr>
              <a:buSzPct val="85000"/>
            </a:pPr>
            <a:r>
              <a:rPr lang="en-US" altLang="zh-CN" sz="2800">
                <a:solidFill>
                  <a:srgbClr val="00B050"/>
                </a:solidFill>
                <a:latin typeface="Arial Narrow" pitchFamily="34" charset="0"/>
                <a:ea typeface="黑体" pitchFamily="2" charset="-122"/>
              </a:rPr>
              <a:t>MapReduce K-Means</a:t>
            </a:r>
            <a:r>
              <a:rPr lang="zh-CN" altLang="en-US" sz="2800">
                <a:solidFill>
                  <a:srgbClr val="00B050"/>
                </a:solidFill>
                <a:latin typeface="Arial Narrow" pitchFamily="34" charset="0"/>
                <a:ea typeface="黑体" pitchFamily="2" charset="-122"/>
              </a:rPr>
              <a:t>聚类处理示例</a:t>
            </a:r>
          </a:p>
        </p:txBody>
      </p:sp>
    </p:spTree>
    <p:extLst>
      <p:ext uri="{BB962C8B-B14F-4D97-AF65-F5344CB8AC3E}">
        <p14:creationId xmlns:p14="http://schemas.microsoft.com/office/powerpoint/2010/main" val="6558426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内容占位符 2"/>
          <p:cNvSpPr>
            <a:spLocks noGrp="1"/>
          </p:cNvSpPr>
          <p:nvPr>
            <p:ph sz="quarter" idx="1"/>
          </p:nvPr>
        </p:nvSpPr>
        <p:spPr>
          <a:xfrm>
            <a:off x="457200" y="1484313"/>
            <a:ext cx="8218488" cy="5373687"/>
          </a:xfrm>
        </p:spPr>
        <p:txBody>
          <a:bodyPr/>
          <a:lstStyle/>
          <a:p>
            <a:pPr eaLnBrk="1" hangingPunct="1">
              <a:buFont typeface="Wingdings 2" pitchFamily="18" charset="2"/>
              <a:buNone/>
            </a:pPr>
            <a:r>
              <a:rPr lang="en-US" altLang="zh-CN" sz="2800">
                <a:solidFill>
                  <a:srgbClr val="0000FF"/>
                </a:solidFill>
                <a:latin typeface="Arial" pitchFamily="34" charset="0"/>
                <a:ea typeface="黑体" pitchFamily="2" charset="-122"/>
                <a:cs typeface="Arial" pitchFamily="34" charset="0"/>
              </a:rPr>
              <a:t>Map</a:t>
            </a:r>
            <a:r>
              <a:rPr lang="zh-CN" altLang="en-US" sz="2800">
                <a:solidFill>
                  <a:srgbClr val="0000FF"/>
                </a:solidFill>
                <a:latin typeface="Arial" pitchFamily="34" charset="0"/>
                <a:ea typeface="黑体" pitchFamily="2" charset="-122"/>
                <a:cs typeface="Arial" pitchFamily="34" charset="0"/>
              </a:rPr>
              <a:t>阶段的</a:t>
            </a:r>
            <a:r>
              <a:rPr lang="en-US" altLang="zh-CN" sz="2800">
                <a:solidFill>
                  <a:srgbClr val="0000FF"/>
                </a:solidFill>
                <a:latin typeface="Arial" pitchFamily="34" charset="0"/>
                <a:ea typeface="黑体" pitchFamily="2" charset="-122"/>
                <a:cs typeface="Arial" pitchFamily="34" charset="0"/>
              </a:rPr>
              <a:t>Combine</a:t>
            </a:r>
            <a:r>
              <a:rPr lang="zh-CN" altLang="en-US" sz="2800">
                <a:solidFill>
                  <a:srgbClr val="0000FF"/>
                </a:solidFill>
                <a:latin typeface="Arial" pitchFamily="34" charset="0"/>
                <a:ea typeface="黑体" pitchFamily="2" charset="-122"/>
                <a:cs typeface="Arial" pitchFamily="34" charset="0"/>
              </a:rPr>
              <a:t>处理</a:t>
            </a:r>
            <a:endParaRPr lang="en-US" altLang="zh-CN" sz="2800">
              <a:solidFill>
                <a:srgbClr val="0000FF"/>
              </a:solidFill>
              <a:latin typeface="Arial" pitchFamily="34" charset="0"/>
              <a:ea typeface="黑体" pitchFamily="2" charset="-122"/>
              <a:cs typeface="Arial" pitchFamily="34" charset="0"/>
            </a:endParaRPr>
          </a:p>
          <a:p>
            <a:pPr eaLnBrk="1" hangingPunct="1"/>
            <a:r>
              <a:rPr lang="en-US" altLang="zh-CN" sz="2400">
                <a:latin typeface="Arial" pitchFamily="34" charset="0"/>
                <a:ea typeface="黑体" pitchFamily="2" charset="-122"/>
                <a:cs typeface="Arial" pitchFamily="34" charset="0"/>
              </a:rPr>
              <a:t>Map</a:t>
            </a:r>
            <a:r>
              <a:rPr lang="zh-CN" altLang="en-US" sz="2400">
                <a:latin typeface="Arial" pitchFamily="34" charset="0"/>
                <a:ea typeface="黑体" pitchFamily="2" charset="-122"/>
                <a:cs typeface="Arial" pitchFamily="34" charset="0"/>
              </a:rPr>
              <a:t>的输出（即</a:t>
            </a:r>
            <a:r>
              <a:rPr lang="en-US" altLang="zh-CN" sz="2400">
                <a:latin typeface="Arial" pitchFamily="34" charset="0"/>
                <a:ea typeface="黑体" pitchFamily="2" charset="-122"/>
                <a:cs typeface="Arial" pitchFamily="34" charset="0"/>
              </a:rPr>
              <a:t>Combiner</a:t>
            </a:r>
            <a:r>
              <a:rPr lang="zh-CN" altLang="en-US" sz="2400">
                <a:latin typeface="Arial" pitchFamily="34" charset="0"/>
                <a:ea typeface="黑体" pitchFamily="2" charset="-122"/>
                <a:cs typeface="Arial" pitchFamily="34" charset="0"/>
              </a:rPr>
              <a:t>的输入）：</a:t>
            </a:r>
            <a:endParaRPr lang="en-US" altLang="zh-CN" sz="2400">
              <a:latin typeface="Arial" pitchFamily="34" charset="0"/>
              <a:ea typeface="黑体" pitchFamily="2" charset="-122"/>
              <a:cs typeface="Arial" pitchFamily="34" charset="0"/>
            </a:endParaRPr>
          </a:p>
          <a:p>
            <a:pPr eaLnBrk="1" hangingPunct="1"/>
            <a:endParaRPr lang="en-US" altLang="zh-CN" sz="2400">
              <a:latin typeface="Arial" pitchFamily="34" charset="0"/>
              <a:ea typeface="黑体" pitchFamily="2" charset="-122"/>
              <a:cs typeface="Arial" pitchFamily="34" charset="0"/>
            </a:endParaRPr>
          </a:p>
          <a:p>
            <a:pPr eaLnBrk="1" hangingPunct="1"/>
            <a:endParaRPr lang="en-US" altLang="zh-CN" sz="2400">
              <a:latin typeface="Arial" pitchFamily="34" charset="0"/>
              <a:ea typeface="黑体" pitchFamily="2" charset="-122"/>
              <a:cs typeface="Arial" pitchFamily="34" charset="0"/>
            </a:endParaRPr>
          </a:p>
          <a:p>
            <a:pPr eaLnBrk="1" hangingPunct="1"/>
            <a:endParaRPr lang="en-US" altLang="zh-CN" sz="2400">
              <a:latin typeface="Arial" pitchFamily="34" charset="0"/>
              <a:ea typeface="黑体" pitchFamily="2" charset="-122"/>
              <a:cs typeface="Arial" pitchFamily="34" charset="0"/>
            </a:endParaRPr>
          </a:p>
          <a:p>
            <a:pPr eaLnBrk="1" hangingPunct="1"/>
            <a:r>
              <a:rPr lang="en-US" altLang="zh-CN" sz="2400">
                <a:latin typeface="Arial" pitchFamily="34" charset="0"/>
                <a:ea typeface="黑体" pitchFamily="2" charset="-122"/>
                <a:cs typeface="Arial" pitchFamily="34" charset="0"/>
              </a:rPr>
              <a:t>Combiner</a:t>
            </a:r>
            <a:r>
              <a:rPr lang="zh-CN" altLang="en-US" sz="2400">
                <a:latin typeface="Arial" pitchFamily="34" charset="0"/>
                <a:ea typeface="黑体" pitchFamily="2" charset="-122"/>
                <a:cs typeface="Arial" pitchFamily="34" charset="0"/>
              </a:rPr>
              <a:t>的输出</a:t>
            </a:r>
            <a:endParaRPr lang="en-US" altLang="zh-CN" sz="2400">
              <a:latin typeface="Arial" pitchFamily="34" charset="0"/>
              <a:ea typeface="黑体" pitchFamily="2" charset="-122"/>
              <a:cs typeface="Arial" pitchFamily="34" charset="0"/>
            </a:endParaRPr>
          </a:p>
          <a:p>
            <a:pPr eaLnBrk="1" hangingPunct="1"/>
            <a:r>
              <a:rPr lang="en-US" altLang="zh-CN" sz="2400">
                <a:latin typeface="Arial" pitchFamily="34" charset="0"/>
                <a:ea typeface="黑体" pitchFamily="2" charset="-122"/>
                <a:cs typeface="Arial" pitchFamily="34" charset="0"/>
              </a:rPr>
              <a:t>key  - ClusterID</a:t>
            </a:r>
          </a:p>
          <a:p>
            <a:pPr eaLnBrk="1" hangingPunct="1"/>
            <a:r>
              <a:rPr lang="en-US" altLang="zh-CN" sz="2400">
                <a:latin typeface="Arial" pitchFamily="34" charset="0"/>
                <a:ea typeface="黑体" pitchFamily="2" charset="-122"/>
                <a:cs typeface="Arial" pitchFamily="34" charset="0"/>
              </a:rPr>
              <a:t>value - &lt;ClusterID, (pm, n)&gt;</a:t>
            </a:r>
            <a:r>
              <a:rPr lang="en-US" altLang="zh-CN" sz="2400">
                <a:solidFill>
                  <a:srgbClr val="FF0000"/>
                </a:solidFill>
                <a:latin typeface="Arial" pitchFamily="34" charset="0"/>
                <a:ea typeface="黑体" pitchFamily="2" charset="-122"/>
                <a:cs typeface="Arial" pitchFamily="34" charset="0"/>
              </a:rPr>
              <a:t> </a:t>
            </a:r>
            <a:endParaRPr lang="en-US" altLang="zh-CN" sz="2400">
              <a:latin typeface="Arial" pitchFamily="34" charset="0"/>
              <a:ea typeface="黑体" pitchFamily="2" charset="-122"/>
              <a:cs typeface="Arial" pitchFamily="34" charset="0"/>
            </a:endParaRPr>
          </a:p>
          <a:p>
            <a:pPr eaLnBrk="1" hangingPunct="1"/>
            <a:endParaRPr lang="en-US" altLang="zh-CN" sz="2000">
              <a:ea typeface="黑体" pitchFamily="2" charset="-122"/>
              <a:cs typeface="Arial" pitchFamily="34" charset="0"/>
            </a:endParaRPr>
          </a:p>
          <a:p>
            <a:pPr eaLnBrk="1" hangingPunct="1"/>
            <a:endParaRPr lang="en-US" altLang="zh-CN" sz="2000">
              <a:ea typeface="黑体" pitchFamily="2" charset="-122"/>
              <a:cs typeface="Arial" pitchFamily="34" charset="0"/>
            </a:endParaRPr>
          </a:p>
          <a:p>
            <a:pPr eaLnBrk="1" hangingPunct="1"/>
            <a:endParaRPr lang="en-US" altLang="zh-CN" sz="2000">
              <a:ea typeface="黑体" pitchFamily="2" charset="-122"/>
              <a:cs typeface="Arial" pitchFamily="34" charset="0"/>
            </a:endParaRPr>
          </a:p>
          <a:p>
            <a:pPr eaLnBrk="1" hangingPunct="1"/>
            <a:endParaRPr lang="zh-CN" altLang="en-US">
              <a:ea typeface="黑体" pitchFamily="2" charset="-122"/>
              <a:cs typeface="Arial" pitchFamily="34" charset="0"/>
            </a:endParaRPr>
          </a:p>
        </p:txBody>
      </p:sp>
      <p:sp>
        <p:nvSpPr>
          <p:cNvPr id="7" name="矩形 6"/>
          <p:cNvSpPr/>
          <p:nvPr/>
        </p:nvSpPr>
        <p:spPr>
          <a:xfrm>
            <a:off x="750888" y="5229225"/>
            <a:ext cx="3617912" cy="1200150"/>
          </a:xfrm>
          <a:prstGeom prst="rect">
            <a:avLst/>
          </a:prstGeom>
          <a:solidFill>
            <a:schemeClr val="accent3">
              <a:lumMod val="60000"/>
              <a:lumOff val="40000"/>
            </a:schemeClr>
          </a:solidFill>
        </p:spPr>
        <p:txBody>
          <a:bodyPr>
            <a:spAutoFit/>
          </a:bodyPr>
          <a:lstStyle/>
          <a:p>
            <a:pPr fontAlgn="auto">
              <a:spcBef>
                <a:spcPts val="0"/>
              </a:spcBef>
              <a:spcAft>
                <a:spcPts val="0"/>
              </a:spcAft>
              <a:defRPr/>
            </a:pPr>
            <a:r>
              <a:rPr lang="en-US" altLang="zh-CN" sz="2400" dirty="0">
                <a:ea typeface="黑体" pitchFamily="2" charset="-122"/>
                <a:cs typeface="Arial" pitchFamily="34" charset="0"/>
              </a:rPr>
              <a:t>node-0</a:t>
            </a:r>
            <a:r>
              <a:rPr lang="zh-CN" altLang="en-US" sz="2400" dirty="0">
                <a:ea typeface="黑体" pitchFamily="2" charset="-122"/>
                <a:cs typeface="Arial" pitchFamily="34" charset="0"/>
              </a:rPr>
              <a:t>发射：</a:t>
            </a:r>
            <a:endParaRPr lang="en-US" altLang="zh-CN" sz="2400" dirty="0">
              <a:ea typeface="黑体" pitchFamily="2" charset="-122"/>
              <a:cs typeface="Arial" pitchFamily="34" charset="0"/>
            </a:endParaRPr>
          </a:p>
          <a:p>
            <a:pPr fontAlgn="auto">
              <a:spcBef>
                <a:spcPts val="0"/>
              </a:spcBef>
              <a:spcAft>
                <a:spcPts val="0"/>
              </a:spcAft>
              <a:defRPr/>
            </a:pPr>
            <a:r>
              <a:rPr lang="en-US" altLang="zh-CN" sz="2400" dirty="0">
                <a:solidFill>
                  <a:srgbClr val="0000FF"/>
                </a:solidFill>
                <a:ea typeface="黑体" pitchFamily="2" charset="-122"/>
                <a:cs typeface="Arial" pitchFamily="34" charset="0"/>
              </a:rPr>
              <a:t>&lt;cluster-0,  [(1,1), 1]&gt;</a:t>
            </a:r>
          </a:p>
          <a:p>
            <a:pPr fontAlgn="auto">
              <a:spcBef>
                <a:spcPts val="0"/>
              </a:spcBef>
              <a:spcAft>
                <a:spcPts val="0"/>
              </a:spcAft>
              <a:defRPr/>
            </a:pPr>
            <a:r>
              <a:rPr lang="en-US" altLang="zh-CN" sz="2400" dirty="0">
                <a:solidFill>
                  <a:srgbClr val="0000FF"/>
                </a:solidFill>
                <a:ea typeface="黑体" pitchFamily="2" charset="-122"/>
                <a:cs typeface="Arial" pitchFamily="34" charset="0"/>
              </a:rPr>
              <a:t>&lt;cluster-1,  [(4,3),1]&gt;</a:t>
            </a:r>
          </a:p>
        </p:txBody>
      </p:sp>
      <p:sp>
        <p:nvSpPr>
          <p:cNvPr id="8" name="矩形 7"/>
          <p:cNvSpPr/>
          <p:nvPr/>
        </p:nvSpPr>
        <p:spPr>
          <a:xfrm>
            <a:off x="5195888" y="5241925"/>
            <a:ext cx="3643312" cy="831850"/>
          </a:xfrm>
          <a:prstGeom prst="rect">
            <a:avLst/>
          </a:prstGeom>
          <a:solidFill>
            <a:schemeClr val="accent3">
              <a:lumMod val="60000"/>
              <a:lumOff val="40000"/>
            </a:schemeClr>
          </a:solidFill>
        </p:spPr>
        <p:txBody>
          <a:bodyPr>
            <a:spAutoFit/>
          </a:bodyPr>
          <a:lstStyle/>
          <a:p>
            <a:pPr fontAlgn="auto">
              <a:spcBef>
                <a:spcPts val="0"/>
              </a:spcBef>
              <a:spcAft>
                <a:spcPts val="0"/>
              </a:spcAft>
              <a:defRPr/>
            </a:pPr>
            <a:r>
              <a:rPr lang="en-US" altLang="zh-CN" sz="2400" dirty="0">
                <a:ea typeface="黑体" pitchFamily="2" charset="-122"/>
                <a:cs typeface="Arial" pitchFamily="34" charset="0"/>
              </a:rPr>
              <a:t>node-1</a:t>
            </a:r>
            <a:r>
              <a:rPr lang="zh-CN" altLang="en-US" sz="2400" dirty="0">
                <a:ea typeface="黑体" pitchFamily="2" charset="-122"/>
                <a:cs typeface="Arial" pitchFamily="34" charset="0"/>
              </a:rPr>
              <a:t>发射：</a:t>
            </a:r>
            <a:endParaRPr lang="en-US" altLang="zh-CN" sz="2400" dirty="0">
              <a:ea typeface="黑体" pitchFamily="2" charset="-122"/>
              <a:cs typeface="Arial" pitchFamily="34" charset="0"/>
            </a:endParaRPr>
          </a:p>
          <a:p>
            <a:pPr fontAlgn="auto">
              <a:spcBef>
                <a:spcPts val="0"/>
              </a:spcBef>
              <a:spcAft>
                <a:spcPts val="0"/>
              </a:spcAft>
              <a:defRPr/>
            </a:pPr>
            <a:r>
              <a:rPr lang="en-US" altLang="zh-CN" sz="2400" dirty="0">
                <a:solidFill>
                  <a:srgbClr val="0000FF"/>
                </a:solidFill>
                <a:ea typeface="黑体" pitchFamily="2" charset="-122"/>
                <a:cs typeface="Arial" pitchFamily="34" charset="0"/>
              </a:rPr>
              <a:t>&lt;cluster-1,  [(3.5,2.5),2]&gt;</a:t>
            </a:r>
          </a:p>
        </p:txBody>
      </p:sp>
      <p:sp>
        <p:nvSpPr>
          <p:cNvPr id="9" name="Rectangle 8"/>
          <p:cNvSpPr/>
          <p:nvPr/>
        </p:nvSpPr>
        <p:spPr>
          <a:xfrm>
            <a:off x="1164186" y="158234"/>
            <a:ext cx="7751213" cy="604781"/>
          </a:xfrm>
          <a:prstGeom prst="rect">
            <a:avLst/>
          </a:prstGeom>
        </p:spPr>
        <p:txBody>
          <a:bodyPr bIns="91440"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fontAlgn="auto">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基于</a:t>
            </a:r>
            <a:r>
              <a:rPr lang="en-US" altLang="zh-CN" sz="2400" dirty="0">
                <a:ln>
                  <a:solidFill>
                    <a:srgbClr val="FF0000"/>
                  </a:solidFill>
                </a:ln>
                <a:solidFill>
                  <a:srgbClr val="C00000"/>
                </a:solidFill>
                <a:latin typeface="黑体" pitchFamily="2" charset="-122"/>
                <a:ea typeface="黑体" pitchFamily="2" charset="-122"/>
                <a:cs typeface="+mj-cs"/>
              </a:rPr>
              <a:t>MapReduce</a:t>
            </a:r>
            <a:r>
              <a:rPr lang="zh-CN" altLang="en-US" sz="2400" dirty="0">
                <a:ln>
                  <a:solidFill>
                    <a:srgbClr val="FF0000"/>
                  </a:solidFill>
                </a:ln>
                <a:solidFill>
                  <a:srgbClr val="C00000"/>
                </a:solidFill>
                <a:latin typeface="黑体" pitchFamily="2" charset="-122"/>
                <a:ea typeface="黑体" pitchFamily="2" charset="-122"/>
                <a:cs typeface="+mj-cs"/>
              </a:rPr>
              <a:t>的</a:t>
            </a: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并行算法设计</a:t>
            </a:r>
            <a:endParaRPr lang="en-US" altLang="zh-CN" sz="2400" dirty="0">
              <a:ln>
                <a:solidFill>
                  <a:srgbClr val="FF0000"/>
                </a:solidFill>
              </a:ln>
              <a:solidFill>
                <a:srgbClr val="C00000"/>
              </a:solidFill>
              <a:latin typeface="黑体" pitchFamily="2" charset="-122"/>
              <a:ea typeface="黑体" pitchFamily="2" charset="-122"/>
              <a:cs typeface="+mj-cs"/>
            </a:endParaRPr>
          </a:p>
        </p:txBody>
      </p:sp>
      <p:sp>
        <p:nvSpPr>
          <p:cNvPr id="41990" name="TextBox 9"/>
          <p:cNvSpPr txBox="1">
            <a:spLocks noChangeArrowheads="1"/>
          </p:cNvSpPr>
          <p:nvPr/>
        </p:nvSpPr>
        <p:spPr bwMode="auto">
          <a:xfrm>
            <a:off x="355600" y="736600"/>
            <a:ext cx="5892800" cy="523875"/>
          </a:xfrm>
          <a:prstGeom prst="rect">
            <a:avLst/>
          </a:prstGeom>
          <a:noFill/>
          <a:ln w="9525">
            <a:noFill/>
            <a:miter lim="800000"/>
            <a:headEnd/>
            <a:tailEnd/>
          </a:ln>
        </p:spPr>
        <p:txBody>
          <a:bodyPr>
            <a:spAutoFit/>
          </a:bodyPr>
          <a:lstStyle/>
          <a:p>
            <a:pPr indent="-273050">
              <a:spcBef>
                <a:spcPts val="575"/>
              </a:spcBef>
              <a:buClr>
                <a:schemeClr val="accent1"/>
              </a:buClr>
              <a:buSzPct val="85000"/>
            </a:pPr>
            <a:r>
              <a:rPr lang="en-US" altLang="zh-CN" sz="2800">
                <a:solidFill>
                  <a:srgbClr val="00B050"/>
                </a:solidFill>
                <a:latin typeface="Arial Narrow" pitchFamily="34" charset="0"/>
                <a:ea typeface="黑体" pitchFamily="2" charset="-122"/>
              </a:rPr>
              <a:t>MapReduce K-Means</a:t>
            </a:r>
            <a:r>
              <a:rPr lang="zh-CN" altLang="en-US" sz="2800">
                <a:solidFill>
                  <a:srgbClr val="00B050"/>
                </a:solidFill>
                <a:latin typeface="Arial Narrow" pitchFamily="34" charset="0"/>
                <a:ea typeface="黑体" pitchFamily="2" charset="-122"/>
              </a:rPr>
              <a:t>聚类处理示例</a:t>
            </a:r>
          </a:p>
        </p:txBody>
      </p:sp>
      <p:sp>
        <p:nvSpPr>
          <p:cNvPr id="41991" name="矩形 10"/>
          <p:cNvSpPr>
            <a:spLocks noChangeArrowheads="1"/>
          </p:cNvSpPr>
          <p:nvPr/>
        </p:nvSpPr>
        <p:spPr bwMode="auto">
          <a:xfrm>
            <a:off x="738188" y="2506663"/>
            <a:ext cx="3600450" cy="1201737"/>
          </a:xfrm>
          <a:prstGeom prst="rect">
            <a:avLst/>
          </a:prstGeom>
          <a:solidFill>
            <a:srgbClr val="E3C779"/>
          </a:solidFill>
          <a:ln w="9525">
            <a:noFill/>
            <a:miter lim="800000"/>
            <a:headEnd/>
            <a:tailEnd/>
          </a:ln>
        </p:spPr>
        <p:txBody>
          <a:bodyPr>
            <a:spAutoFit/>
          </a:bodyPr>
          <a:lstStyle/>
          <a:p>
            <a:r>
              <a:rPr lang="en-US" altLang="zh-CN" sz="2400" dirty="0">
                <a:ea typeface="黑体" pitchFamily="2" charset="-122"/>
                <a:cs typeface="Arial" pitchFamily="34" charset="0"/>
              </a:rPr>
              <a:t>node-0</a:t>
            </a:r>
            <a:r>
              <a:rPr lang="zh-CN" altLang="en-US" sz="2400" dirty="0">
                <a:ea typeface="黑体" pitchFamily="2" charset="-122"/>
                <a:cs typeface="Arial" pitchFamily="34" charset="0"/>
              </a:rPr>
              <a:t>输出：</a:t>
            </a:r>
            <a:endParaRPr lang="en-US" altLang="zh-CN" sz="2400" dirty="0">
              <a:ea typeface="黑体" pitchFamily="2" charset="-122"/>
              <a:cs typeface="Arial" pitchFamily="34" charset="0"/>
            </a:endParaRPr>
          </a:p>
          <a:p>
            <a:r>
              <a:rPr lang="en-US" altLang="zh-CN" sz="2400" dirty="0">
                <a:solidFill>
                  <a:srgbClr val="0000FF"/>
                </a:solidFill>
                <a:ea typeface="黑体" pitchFamily="2" charset="-122"/>
                <a:cs typeface="Arial" pitchFamily="34" charset="0"/>
              </a:rPr>
              <a:t>&lt;cluster-0,  [A(1,1),1]&gt;</a:t>
            </a:r>
          </a:p>
          <a:p>
            <a:r>
              <a:rPr lang="en-US" altLang="zh-CN" sz="2400" dirty="0">
                <a:solidFill>
                  <a:srgbClr val="0000FF"/>
                </a:solidFill>
                <a:ea typeface="黑体" pitchFamily="2" charset="-122"/>
                <a:cs typeface="Arial" pitchFamily="34" charset="0"/>
              </a:rPr>
              <a:t>&lt;cluster-1,  [C(4,3),1]&gt;</a:t>
            </a:r>
          </a:p>
        </p:txBody>
      </p:sp>
      <p:sp>
        <p:nvSpPr>
          <p:cNvPr id="41992" name="矩形 11"/>
          <p:cNvSpPr>
            <a:spLocks noChangeArrowheads="1"/>
          </p:cNvSpPr>
          <p:nvPr/>
        </p:nvSpPr>
        <p:spPr bwMode="auto">
          <a:xfrm>
            <a:off x="5313363" y="2498725"/>
            <a:ext cx="3487737" cy="1200150"/>
          </a:xfrm>
          <a:prstGeom prst="rect">
            <a:avLst/>
          </a:prstGeom>
          <a:solidFill>
            <a:srgbClr val="E3C779"/>
          </a:solidFill>
          <a:ln w="9525">
            <a:noFill/>
            <a:miter lim="800000"/>
            <a:headEnd/>
            <a:tailEnd/>
          </a:ln>
        </p:spPr>
        <p:txBody>
          <a:bodyPr>
            <a:spAutoFit/>
          </a:bodyPr>
          <a:lstStyle/>
          <a:p>
            <a:r>
              <a:rPr lang="en-US" altLang="zh-CN" sz="2400" dirty="0">
                <a:ea typeface="黑体" pitchFamily="2" charset="-122"/>
                <a:cs typeface="Arial" pitchFamily="34" charset="0"/>
              </a:rPr>
              <a:t>node-1</a:t>
            </a:r>
            <a:r>
              <a:rPr lang="zh-CN" altLang="en-US" sz="2400" dirty="0">
                <a:ea typeface="黑体" pitchFamily="2" charset="-122"/>
                <a:cs typeface="Arial" pitchFamily="34" charset="0"/>
              </a:rPr>
              <a:t>输出：</a:t>
            </a:r>
            <a:endParaRPr lang="en-US" altLang="zh-CN" sz="2400" dirty="0">
              <a:ea typeface="黑体" pitchFamily="2" charset="-122"/>
              <a:cs typeface="Arial" pitchFamily="34" charset="0"/>
            </a:endParaRPr>
          </a:p>
          <a:p>
            <a:r>
              <a:rPr lang="en-US" altLang="zh-CN" sz="2400" dirty="0">
                <a:solidFill>
                  <a:srgbClr val="0000FF"/>
                </a:solidFill>
                <a:ea typeface="黑体" pitchFamily="2" charset="-122"/>
                <a:cs typeface="Arial" pitchFamily="34" charset="0"/>
              </a:rPr>
              <a:t>&lt;cluster-1,  [B(2,1),1]&gt;</a:t>
            </a:r>
          </a:p>
          <a:p>
            <a:r>
              <a:rPr lang="en-US" altLang="zh-CN" sz="2400" dirty="0">
                <a:solidFill>
                  <a:srgbClr val="0000FF"/>
                </a:solidFill>
                <a:ea typeface="黑体" pitchFamily="2" charset="-122"/>
                <a:cs typeface="Arial" pitchFamily="34" charset="0"/>
              </a:rPr>
              <a:t>&lt;cluster-1,  [D(5,4),1]&gt;</a:t>
            </a:r>
            <a:endParaRPr lang="zh-CN" altLang="en-US" sz="2400" dirty="0">
              <a:solidFill>
                <a:srgbClr val="0000FF"/>
              </a:solidFill>
              <a:ea typeface="黑体" pitchFamily="2" charset="-122"/>
              <a:cs typeface="Arial" pitchFamily="34" charset="0"/>
            </a:endParaRPr>
          </a:p>
        </p:txBody>
      </p:sp>
    </p:spTree>
    <p:extLst>
      <p:ext uri="{BB962C8B-B14F-4D97-AF65-F5344CB8AC3E}">
        <p14:creationId xmlns:p14="http://schemas.microsoft.com/office/powerpoint/2010/main" val="2994732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p:cNvSpPr>
            <a:spLocks noGrp="1"/>
          </p:cNvSpPr>
          <p:nvPr>
            <p:ph sz="quarter" idx="1"/>
          </p:nvPr>
        </p:nvSpPr>
        <p:spPr>
          <a:xfrm>
            <a:off x="214313" y="1214438"/>
            <a:ext cx="8643937" cy="5068887"/>
          </a:xfrm>
        </p:spPr>
        <p:txBody>
          <a:bodyPr/>
          <a:lstStyle/>
          <a:p>
            <a:pPr algn="just" eaLnBrk="1" hangingPunct="1"/>
            <a:r>
              <a:rPr lang="zh-CN" altLang="en-US" sz="2400" dirty="0">
                <a:latin typeface="黑体" pitchFamily="2" charset="-122"/>
                <a:ea typeface="黑体" pitchFamily="2" charset="-122"/>
              </a:rPr>
              <a:t>数据挖掘是通过对</a:t>
            </a:r>
            <a:r>
              <a:rPr lang="zh-CN" altLang="en-US" sz="2400" b="1" dirty="0">
                <a:solidFill>
                  <a:srgbClr val="FF0000"/>
                </a:solidFill>
                <a:latin typeface="黑体" pitchFamily="2" charset="-122"/>
                <a:ea typeface="黑体" pitchFamily="2" charset="-122"/>
              </a:rPr>
              <a:t>大规模观测数据集</a:t>
            </a:r>
            <a:r>
              <a:rPr lang="zh-CN" altLang="en-US" sz="2400" dirty="0">
                <a:latin typeface="黑体" pitchFamily="2" charset="-122"/>
                <a:ea typeface="黑体" pitchFamily="2" charset="-122"/>
              </a:rPr>
              <a:t>的分析，寻找隐藏在这些数据集中的有用的</a:t>
            </a:r>
            <a:r>
              <a:rPr lang="zh-CN" altLang="en-US" sz="2400" b="1" dirty="0">
                <a:solidFill>
                  <a:srgbClr val="FF0000"/>
                </a:solidFill>
                <a:latin typeface="黑体" pitchFamily="2" charset="-122"/>
                <a:ea typeface="黑体" pitchFamily="2" charset="-122"/>
              </a:rPr>
              <a:t>模式和知识</a:t>
            </a:r>
            <a:r>
              <a:rPr lang="zh-CN" altLang="en-US" sz="2400" dirty="0">
                <a:latin typeface="黑体" pitchFamily="2" charset="-122"/>
                <a:ea typeface="黑体" pitchFamily="2" charset="-122"/>
              </a:rPr>
              <a:t>的过程</a:t>
            </a:r>
            <a:r>
              <a:rPr lang="en-US" altLang="zh-CN" sz="2400" dirty="0">
                <a:latin typeface="黑体" pitchFamily="2" charset="-122"/>
                <a:ea typeface="黑体" pitchFamily="2" charset="-122"/>
              </a:rPr>
              <a:t>	</a:t>
            </a:r>
          </a:p>
          <a:p>
            <a:pPr algn="just" eaLnBrk="1" hangingPunct="1"/>
            <a:endParaRPr lang="en-US" altLang="zh-CN" sz="2400" dirty="0">
              <a:latin typeface="黑体" pitchFamily="2" charset="-122"/>
              <a:ea typeface="黑体" pitchFamily="2" charset="-122"/>
            </a:endParaRPr>
          </a:p>
          <a:p>
            <a:pPr algn="just" eaLnBrk="1" hangingPunct="1"/>
            <a:r>
              <a:rPr lang="zh-CN" altLang="en-US" sz="2400" dirty="0">
                <a:latin typeface="黑体" pitchFamily="2" charset="-122"/>
                <a:ea typeface="黑体" pitchFamily="2" charset="-122"/>
              </a:rPr>
              <a:t>数据挖掘的特征之一：</a:t>
            </a:r>
            <a:r>
              <a:rPr lang="zh-CN" altLang="en-US" sz="2400" dirty="0">
                <a:solidFill>
                  <a:srgbClr val="FF0000"/>
                </a:solidFill>
                <a:latin typeface="黑体" pitchFamily="2" charset="-122"/>
                <a:ea typeface="黑体" pitchFamily="2" charset="-122"/>
              </a:rPr>
              <a:t>海量数据</a:t>
            </a:r>
            <a:endParaRPr lang="en-US" altLang="zh-CN" sz="2400" dirty="0">
              <a:solidFill>
                <a:srgbClr val="FF0000"/>
              </a:solidFill>
              <a:latin typeface="黑体" pitchFamily="2" charset="-122"/>
              <a:ea typeface="黑体" pitchFamily="2" charset="-122"/>
            </a:endParaRPr>
          </a:p>
          <a:p>
            <a:pPr algn="just" eaLnBrk="1" hangingPunct="1">
              <a:buFont typeface="Wingdings 2" pitchFamily="18" charset="2"/>
              <a:buNone/>
            </a:pPr>
            <a:r>
              <a:rPr lang="en-US" altLang="zh-CN" sz="2400" dirty="0">
                <a:latin typeface="黑体" pitchFamily="2" charset="-122"/>
                <a:ea typeface="黑体" pitchFamily="2" charset="-122"/>
              </a:rPr>
              <a:t>	</a:t>
            </a:r>
            <a:r>
              <a:rPr lang="en-US" altLang="zh-CN" sz="2400" dirty="0">
                <a:latin typeface="Arial" pitchFamily="34" charset="0"/>
                <a:ea typeface="黑体" pitchFamily="2" charset="-122"/>
                <a:cs typeface="Arial" pitchFamily="34" charset="0"/>
              </a:rPr>
              <a:t>Small data does not require data mining,  </a:t>
            </a:r>
            <a:r>
              <a:rPr lang="en-US" altLang="zh-CN" sz="2400" dirty="0">
                <a:solidFill>
                  <a:srgbClr val="FF0000"/>
                </a:solidFill>
                <a:latin typeface="Arial" pitchFamily="34" charset="0"/>
                <a:ea typeface="黑体" pitchFamily="2" charset="-122"/>
                <a:cs typeface="Arial" pitchFamily="34" charset="0"/>
              </a:rPr>
              <a:t>large data causes problems</a:t>
            </a:r>
            <a:endParaRPr lang="en-US" altLang="zh-CN" sz="2400" dirty="0">
              <a:solidFill>
                <a:srgbClr val="0000FF"/>
              </a:solidFill>
              <a:latin typeface="黑体" pitchFamily="2" charset="-122"/>
              <a:ea typeface="黑体" pitchFamily="2" charset="-122"/>
            </a:endParaRPr>
          </a:p>
          <a:p>
            <a:pPr algn="just" eaLnBrk="1" hangingPunct="1">
              <a:buFont typeface="Wingdings 2" pitchFamily="18" charset="2"/>
              <a:buNone/>
            </a:pPr>
            <a:endParaRPr lang="en-US" altLang="zh-CN" sz="2400" dirty="0">
              <a:solidFill>
                <a:srgbClr val="0000FF"/>
              </a:solidFill>
              <a:latin typeface="黑体" pitchFamily="2" charset="-122"/>
              <a:ea typeface="黑体" pitchFamily="2" charset="-122"/>
            </a:endParaRPr>
          </a:p>
          <a:p>
            <a:pPr algn="just" eaLnBrk="1" hangingPunct="1"/>
            <a:r>
              <a:rPr lang="zh-CN" altLang="en-US" sz="2400" dirty="0">
                <a:latin typeface="黑体" pitchFamily="2" charset="-122"/>
                <a:ea typeface="黑体" pitchFamily="2" charset="-122"/>
              </a:rPr>
              <a:t>研究发现大数据隐含着更为准确的事实规则</a:t>
            </a:r>
            <a:endParaRPr lang="en-US" altLang="zh-CN" sz="2400" dirty="0">
              <a:latin typeface="黑体" pitchFamily="2" charset="-122"/>
              <a:ea typeface="黑体" pitchFamily="2" charset="-122"/>
            </a:endParaRPr>
          </a:p>
          <a:p>
            <a:pPr algn="just" eaLnBrk="1" hangingPunct="1">
              <a:buFont typeface="Wingdings 2" pitchFamily="18" charset="2"/>
              <a:buNone/>
            </a:pPr>
            <a:endParaRPr lang="en-US" altLang="zh-CN" sz="2400" dirty="0">
              <a:latin typeface="黑体" pitchFamily="2" charset="-122"/>
              <a:ea typeface="黑体" pitchFamily="2" charset="-122"/>
            </a:endParaRPr>
          </a:p>
          <a:p>
            <a:pPr algn="just" eaLnBrk="1" hangingPunct="1"/>
            <a:r>
              <a:rPr lang="zh-CN" altLang="en-US" sz="2400" dirty="0">
                <a:latin typeface="黑体" pitchFamily="2" charset="-122"/>
                <a:ea typeface="黑体" pitchFamily="2" charset="-122"/>
              </a:rPr>
              <a:t>因此海量数据挖掘是并行计算中值得研究的一个领域</a:t>
            </a:r>
            <a:endParaRPr lang="en-US" altLang="zh-CN" sz="2400" dirty="0">
              <a:latin typeface="黑体" pitchFamily="2" charset="-122"/>
              <a:ea typeface="黑体" pitchFamily="2" charset="-122"/>
            </a:endParaRPr>
          </a:p>
        </p:txBody>
      </p:sp>
      <p:sp>
        <p:nvSpPr>
          <p:cNvPr id="5" name="Title 1"/>
          <p:cNvSpPr>
            <a:spLocks noGrp="1"/>
          </p:cNvSpPr>
          <p:nvPr>
            <p:ph type="title"/>
          </p:nvPr>
        </p:nvSpPr>
        <p:spPr>
          <a:xfrm>
            <a:off x="285720" y="500042"/>
            <a:ext cx="8449718" cy="5867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eaLnBrk="1" fontAlgn="auto" hangingPunct="1">
              <a:lnSpc>
                <a:spcPct val="120000"/>
              </a:lnSpc>
              <a:spcBef>
                <a:spcPts val="580"/>
              </a:spcBef>
              <a:spcAft>
                <a:spcPts val="600"/>
              </a:spcAft>
              <a:defRPr/>
            </a:pPr>
            <a:r>
              <a:rPr lang="en-US" altLang="zh-CN" sz="3200" dirty="0">
                <a:ln>
                  <a:solidFill>
                    <a:srgbClr val="FF0000"/>
                  </a:solidFill>
                </a:ln>
                <a:solidFill>
                  <a:srgbClr val="C00000"/>
                </a:solidFill>
                <a:latin typeface="黑体" pitchFamily="2" charset="-122"/>
                <a:ea typeface="黑体" pitchFamily="2" charset="-122"/>
                <a:cs typeface="+mj-cs"/>
              </a:rPr>
              <a:t>2.</a:t>
            </a:r>
            <a:r>
              <a:rPr lang="zh-CN" altLang="en-US" sz="3200" dirty="0">
                <a:ln>
                  <a:solidFill>
                    <a:srgbClr val="FF0000"/>
                  </a:solidFill>
                </a:ln>
                <a:solidFill>
                  <a:srgbClr val="C00000"/>
                </a:solidFill>
                <a:latin typeface="黑体" pitchFamily="2" charset="-122"/>
                <a:ea typeface="黑体" pitchFamily="2" charset="-122"/>
                <a:cs typeface="+mj-cs"/>
              </a:rPr>
              <a:t>数据挖掘并行算法研究的重要性</a:t>
            </a:r>
            <a:endParaRPr lang="en-US" altLang="zh-CN" sz="3200" dirty="0">
              <a:ln>
                <a:solidFill>
                  <a:srgbClr val="FF0000"/>
                </a:solidFill>
              </a:ln>
              <a:solidFill>
                <a:srgbClr val="C00000"/>
              </a:solidFill>
              <a:latin typeface="Arial Narrow" pitchFamily="34" charset="0"/>
              <a:ea typeface="黑体" pitchFamily="2" charset="-122"/>
              <a:cs typeface="+mj-cs"/>
            </a:endParaRPr>
          </a:p>
        </p:txBody>
      </p:sp>
    </p:spTree>
    <p:extLst>
      <p:ext uri="{BB962C8B-B14F-4D97-AF65-F5344CB8AC3E}">
        <p14:creationId xmlns:p14="http://schemas.microsoft.com/office/powerpoint/2010/main" val="23102312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内容占位符 2"/>
          <p:cNvSpPr>
            <a:spLocks noGrp="1"/>
          </p:cNvSpPr>
          <p:nvPr>
            <p:ph sz="quarter" idx="1"/>
          </p:nvPr>
        </p:nvSpPr>
        <p:spPr>
          <a:xfrm>
            <a:off x="406400" y="1397000"/>
            <a:ext cx="8559800" cy="5068888"/>
          </a:xfrm>
        </p:spPr>
        <p:txBody>
          <a:bodyPr/>
          <a:lstStyle/>
          <a:p>
            <a:pPr algn="just" eaLnBrk="1" hangingPunct="1">
              <a:buFont typeface="Wingdings 2" pitchFamily="18" charset="2"/>
              <a:buNone/>
            </a:pPr>
            <a:r>
              <a:rPr lang="en-US" altLang="zh-CN" sz="2800" dirty="0">
                <a:solidFill>
                  <a:srgbClr val="0000FF"/>
                </a:solidFill>
                <a:latin typeface="Arial Narrow" pitchFamily="34" charset="0"/>
                <a:ea typeface="黑体" pitchFamily="2" charset="-122"/>
              </a:rPr>
              <a:t>Reduce</a:t>
            </a:r>
            <a:r>
              <a:rPr lang="zh-CN" altLang="en-US" sz="2800" dirty="0">
                <a:solidFill>
                  <a:srgbClr val="0000FF"/>
                </a:solidFill>
                <a:latin typeface="Arial Narrow" pitchFamily="34" charset="0"/>
                <a:ea typeface="黑体" pitchFamily="2" charset="-122"/>
              </a:rPr>
              <a:t>阶段</a:t>
            </a:r>
            <a:endParaRPr lang="en-US" altLang="zh-CN" sz="2800" dirty="0">
              <a:solidFill>
                <a:srgbClr val="0000FF"/>
              </a:solidFill>
              <a:latin typeface="Arial Narrow" pitchFamily="34" charset="0"/>
              <a:ea typeface="黑体" pitchFamily="2" charset="-122"/>
            </a:endParaRPr>
          </a:p>
          <a:p>
            <a:pPr algn="just" eaLnBrk="1" hangingPunct="1"/>
            <a:r>
              <a:rPr lang="zh-CN" altLang="en-US" sz="2400" dirty="0">
                <a:latin typeface="Arial Narrow" pitchFamily="34" charset="0"/>
                <a:ea typeface="黑体" pitchFamily="2" charset="-122"/>
              </a:rPr>
              <a:t>由于</a:t>
            </a:r>
            <a:r>
              <a:rPr lang="en-US" altLang="zh-CN" sz="2400" dirty="0">
                <a:latin typeface="Arial Narrow" pitchFamily="34" charset="0"/>
                <a:ea typeface="黑体" pitchFamily="2" charset="-122"/>
              </a:rPr>
              <a:t>map</a:t>
            </a:r>
            <a:r>
              <a:rPr lang="zh-CN" altLang="en-US" sz="2400" dirty="0">
                <a:latin typeface="Arial Narrow" pitchFamily="34" charset="0"/>
                <a:ea typeface="黑体" pitchFamily="2" charset="-122"/>
              </a:rPr>
              <a:t>阶段</a:t>
            </a:r>
            <a:r>
              <a:rPr lang="en-US" altLang="zh-CN" sz="2400" dirty="0">
                <a:latin typeface="Arial Narrow" pitchFamily="34" charset="0"/>
                <a:ea typeface="黑体" pitchFamily="2" charset="-122"/>
              </a:rPr>
              <a:t>emit</a:t>
            </a:r>
            <a:r>
              <a:rPr lang="zh-CN" altLang="en-US" sz="2400" dirty="0">
                <a:latin typeface="Arial Narrow" pitchFamily="34" charset="0"/>
                <a:ea typeface="黑体" pitchFamily="2" charset="-122"/>
              </a:rPr>
              <a:t>的</a:t>
            </a:r>
            <a:r>
              <a:rPr lang="en-US" altLang="zh-CN" sz="2400" dirty="0">
                <a:latin typeface="Arial Narrow" pitchFamily="34" charset="0"/>
                <a:ea typeface="黑体" pitchFamily="2" charset="-122"/>
              </a:rPr>
              <a:t>key</a:t>
            </a:r>
            <a:r>
              <a:rPr lang="zh-CN" altLang="en-US" sz="2400" dirty="0">
                <a:latin typeface="Arial Narrow" pitchFamily="34" charset="0"/>
                <a:ea typeface="黑体" pitchFamily="2" charset="-122"/>
              </a:rPr>
              <a:t>是</a:t>
            </a:r>
            <a:r>
              <a:rPr lang="en-US" altLang="zh-CN" sz="2400" dirty="0" err="1">
                <a:latin typeface="Arial Narrow" pitchFamily="34" charset="0"/>
                <a:ea typeface="黑体" pitchFamily="2" charset="-122"/>
              </a:rPr>
              <a:t>clusterID</a:t>
            </a:r>
            <a:r>
              <a:rPr lang="zh-CN" altLang="en-US" sz="2400" dirty="0">
                <a:latin typeface="Arial Narrow" pitchFamily="34" charset="0"/>
                <a:ea typeface="黑体" pitchFamily="2" charset="-122"/>
              </a:rPr>
              <a:t>，所以</a:t>
            </a:r>
            <a:r>
              <a:rPr lang="zh-CN" altLang="en-US" sz="2400" dirty="0">
                <a:solidFill>
                  <a:srgbClr val="FF0000"/>
                </a:solidFill>
                <a:latin typeface="Arial Narrow" pitchFamily="34" charset="0"/>
                <a:ea typeface="黑体" pitchFamily="2" charset="-122"/>
              </a:rPr>
              <a:t>每个  </a:t>
            </a:r>
            <a:r>
              <a:rPr lang="en-US" altLang="zh-CN" sz="2400" dirty="0">
                <a:solidFill>
                  <a:srgbClr val="FF0000"/>
                </a:solidFill>
                <a:latin typeface="Arial Narrow" pitchFamily="34" charset="0"/>
                <a:ea typeface="黑体" pitchFamily="2" charset="-122"/>
              </a:rPr>
              <a:t>cluster</a:t>
            </a:r>
            <a:r>
              <a:rPr lang="zh-CN" altLang="en-US" sz="2400" dirty="0">
                <a:solidFill>
                  <a:srgbClr val="FF0000"/>
                </a:solidFill>
                <a:latin typeface="Arial Narrow" pitchFamily="34" charset="0"/>
                <a:ea typeface="黑体" pitchFamily="2" charset="-122"/>
              </a:rPr>
              <a:t>的全部数据将被发送同一个</a:t>
            </a:r>
            <a:r>
              <a:rPr lang="en-US" altLang="zh-CN" sz="2400" dirty="0">
                <a:solidFill>
                  <a:srgbClr val="FF0000"/>
                </a:solidFill>
                <a:latin typeface="Arial Narrow" pitchFamily="34" charset="0"/>
                <a:ea typeface="黑体" pitchFamily="2" charset="-122"/>
              </a:rPr>
              <a:t>reducer</a:t>
            </a:r>
            <a:r>
              <a:rPr lang="zh-CN" altLang="en-US" sz="2400" dirty="0">
                <a:latin typeface="Arial Narrow" pitchFamily="34" charset="0"/>
                <a:ea typeface="黑体" pitchFamily="2" charset="-122"/>
              </a:rPr>
              <a:t>，包括：</a:t>
            </a:r>
            <a:endParaRPr lang="en-US" altLang="zh-CN" sz="2400" dirty="0">
              <a:latin typeface="Arial Narrow" pitchFamily="34" charset="0"/>
              <a:ea typeface="黑体" pitchFamily="2" charset="-122"/>
            </a:endParaRPr>
          </a:p>
          <a:p>
            <a:pPr lvl="1" algn="just" eaLnBrk="1" hangingPunct="1"/>
            <a:r>
              <a:rPr lang="zh-CN" altLang="en-US" dirty="0">
                <a:solidFill>
                  <a:srgbClr val="0000FF"/>
                </a:solidFill>
                <a:latin typeface="Arial Narrow" pitchFamily="34" charset="0"/>
                <a:ea typeface="黑体" pitchFamily="2" charset="-122"/>
              </a:rPr>
              <a:t>该</a:t>
            </a:r>
            <a:r>
              <a:rPr lang="en-US" altLang="zh-CN" dirty="0">
                <a:solidFill>
                  <a:srgbClr val="0000FF"/>
                </a:solidFill>
                <a:latin typeface="Arial Narrow" pitchFamily="34" charset="0"/>
                <a:ea typeface="黑体" pitchFamily="2" charset="-122"/>
              </a:rPr>
              <a:t>cluster </a:t>
            </a:r>
            <a:r>
              <a:rPr lang="zh-CN" altLang="en-US" dirty="0">
                <a:solidFill>
                  <a:srgbClr val="0000FF"/>
                </a:solidFill>
                <a:latin typeface="Arial Narrow" pitchFamily="34" charset="0"/>
                <a:ea typeface="黑体" pitchFamily="2" charset="-122"/>
              </a:rPr>
              <a:t>的</a:t>
            </a:r>
            <a:r>
              <a:rPr lang="en-US" altLang="zh-CN" dirty="0">
                <a:solidFill>
                  <a:srgbClr val="0000FF"/>
                </a:solidFill>
                <a:latin typeface="Arial Narrow" pitchFamily="34" charset="0"/>
                <a:ea typeface="黑体" pitchFamily="2" charset="-122"/>
              </a:rPr>
              <a:t>ID</a:t>
            </a:r>
          </a:p>
          <a:p>
            <a:pPr lvl="1" algn="just" eaLnBrk="1" hangingPunct="1"/>
            <a:r>
              <a:rPr lang="zh-CN" altLang="en-US" dirty="0">
                <a:solidFill>
                  <a:srgbClr val="0000FF"/>
                </a:solidFill>
                <a:latin typeface="Arial Narrow" pitchFamily="34" charset="0"/>
                <a:ea typeface="黑体" pitchFamily="2" charset="-122"/>
              </a:rPr>
              <a:t>该</a:t>
            </a:r>
            <a:r>
              <a:rPr lang="en-US" altLang="zh-CN" dirty="0">
                <a:solidFill>
                  <a:srgbClr val="0000FF"/>
                </a:solidFill>
                <a:latin typeface="Arial Narrow" pitchFamily="34" charset="0"/>
                <a:ea typeface="黑体" pitchFamily="2" charset="-122"/>
              </a:rPr>
              <a:t>cluster</a:t>
            </a:r>
            <a:r>
              <a:rPr lang="zh-CN" altLang="en-US" dirty="0">
                <a:solidFill>
                  <a:srgbClr val="0000FF"/>
                </a:solidFill>
                <a:latin typeface="Arial Narrow" pitchFamily="34" charset="0"/>
                <a:ea typeface="黑体" pitchFamily="2" charset="-122"/>
              </a:rPr>
              <a:t>的数据点的均值，及对应于该均值的数据点的个数</a:t>
            </a:r>
            <a:endParaRPr lang="en-US" altLang="zh-CN" dirty="0">
              <a:solidFill>
                <a:srgbClr val="0000FF"/>
              </a:solidFill>
              <a:latin typeface="Arial Narrow" pitchFamily="34" charset="0"/>
              <a:ea typeface="黑体" pitchFamily="2" charset="-122"/>
            </a:endParaRPr>
          </a:p>
          <a:p>
            <a:pPr lvl="1" algn="just" eaLnBrk="1" hangingPunct="1"/>
            <a:endParaRPr lang="en-US" altLang="zh-CN" dirty="0">
              <a:solidFill>
                <a:srgbClr val="0000FF"/>
              </a:solidFill>
              <a:latin typeface="Arial Narrow" pitchFamily="34" charset="0"/>
              <a:ea typeface="黑体" pitchFamily="2" charset="-122"/>
            </a:endParaRPr>
          </a:p>
          <a:p>
            <a:pPr algn="just" eaLnBrk="1" hangingPunct="1"/>
            <a:r>
              <a:rPr lang="zh-CN" altLang="en-US" sz="2400" dirty="0">
                <a:latin typeface="Arial Narrow" pitchFamily="34" charset="0"/>
                <a:ea typeface="黑体" pitchFamily="2" charset="-122"/>
              </a:rPr>
              <a:t>然后经计算后输出</a:t>
            </a:r>
            <a:endParaRPr lang="en-US" altLang="zh-CN" sz="2400" dirty="0">
              <a:latin typeface="Arial Narrow" pitchFamily="34" charset="0"/>
              <a:ea typeface="黑体" pitchFamily="2" charset="-122"/>
            </a:endParaRPr>
          </a:p>
          <a:p>
            <a:pPr lvl="1" algn="just" eaLnBrk="1" hangingPunct="1">
              <a:buFont typeface="Wingdings 2" pitchFamily="18" charset="2"/>
              <a:buChar char=""/>
            </a:pPr>
            <a:r>
              <a:rPr lang="zh-CN" altLang="en-US" dirty="0">
                <a:solidFill>
                  <a:srgbClr val="0000FF"/>
                </a:solidFill>
                <a:latin typeface="Arial Narrow" pitchFamily="34" charset="0"/>
                <a:ea typeface="黑体" pitchFamily="2" charset="-122"/>
              </a:rPr>
              <a:t>当前的迭代计数</a:t>
            </a:r>
            <a:endParaRPr lang="en-US" altLang="zh-CN" dirty="0">
              <a:solidFill>
                <a:srgbClr val="0000FF"/>
              </a:solidFill>
              <a:latin typeface="Arial Narrow" pitchFamily="34" charset="0"/>
              <a:ea typeface="黑体" pitchFamily="2" charset="-122"/>
            </a:endParaRPr>
          </a:p>
          <a:p>
            <a:pPr lvl="1" algn="just" eaLnBrk="1" hangingPunct="1">
              <a:buFont typeface="Wingdings 2" pitchFamily="18" charset="2"/>
              <a:buChar char=""/>
            </a:pPr>
            <a:r>
              <a:rPr lang="en-US" altLang="zh-CN" dirty="0" err="1">
                <a:solidFill>
                  <a:srgbClr val="0000FF"/>
                </a:solidFill>
                <a:latin typeface="Arial Narrow" pitchFamily="34" charset="0"/>
                <a:ea typeface="黑体" pitchFamily="2" charset="-122"/>
              </a:rPr>
              <a:t>ClusterID</a:t>
            </a:r>
            <a:endParaRPr lang="en-US" altLang="zh-CN" dirty="0">
              <a:solidFill>
                <a:srgbClr val="0000FF"/>
              </a:solidFill>
              <a:latin typeface="Arial Narrow" pitchFamily="34" charset="0"/>
              <a:ea typeface="黑体" pitchFamily="2" charset="-122"/>
            </a:endParaRPr>
          </a:p>
          <a:p>
            <a:pPr lvl="1" algn="just" eaLnBrk="1" hangingPunct="1">
              <a:buFont typeface="Wingdings 2" pitchFamily="18" charset="2"/>
              <a:buChar char=""/>
            </a:pPr>
            <a:r>
              <a:rPr lang="zh-CN" altLang="en-US" dirty="0">
                <a:solidFill>
                  <a:srgbClr val="0000FF"/>
                </a:solidFill>
                <a:latin typeface="Arial Narrow" pitchFamily="34" charset="0"/>
                <a:ea typeface="黑体" pitchFamily="2" charset="-122"/>
              </a:rPr>
              <a:t>新的</a:t>
            </a:r>
            <a:r>
              <a:rPr lang="en-US" altLang="zh-CN" dirty="0">
                <a:solidFill>
                  <a:srgbClr val="0000FF"/>
                </a:solidFill>
                <a:latin typeface="Arial Narrow" pitchFamily="34" charset="0"/>
                <a:ea typeface="黑体" pitchFamily="2" charset="-122"/>
              </a:rPr>
              <a:t>Cluster Center</a:t>
            </a:r>
          </a:p>
          <a:p>
            <a:pPr lvl="1" algn="just" eaLnBrk="1" hangingPunct="1">
              <a:buFont typeface="Wingdings 2" pitchFamily="18" charset="2"/>
              <a:buChar char=""/>
            </a:pPr>
            <a:r>
              <a:rPr lang="zh-CN" altLang="en-US" dirty="0">
                <a:solidFill>
                  <a:srgbClr val="0000FF"/>
                </a:solidFill>
                <a:latin typeface="Arial Narrow" pitchFamily="34" charset="0"/>
                <a:ea typeface="黑体" pitchFamily="2" charset="-122"/>
              </a:rPr>
              <a:t>属于该</a:t>
            </a:r>
            <a:r>
              <a:rPr lang="en-US" altLang="zh-CN" dirty="0">
                <a:solidFill>
                  <a:srgbClr val="0000FF"/>
                </a:solidFill>
                <a:latin typeface="Arial Narrow" pitchFamily="34" charset="0"/>
                <a:ea typeface="黑体" pitchFamily="2" charset="-122"/>
              </a:rPr>
              <a:t>Cluster  Center</a:t>
            </a:r>
            <a:r>
              <a:rPr lang="zh-CN" altLang="en-US" dirty="0">
                <a:solidFill>
                  <a:srgbClr val="0000FF"/>
                </a:solidFill>
                <a:latin typeface="Arial Narrow" pitchFamily="34" charset="0"/>
                <a:ea typeface="黑体" pitchFamily="2" charset="-122"/>
              </a:rPr>
              <a:t>的数据点的个数</a:t>
            </a:r>
            <a:endParaRPr lang="en-US" altLang="zh-CN" dirty="0">
              <a:solidFill>
                <a:srgbClr val="0000FF"/>
              </a:solidFill>
              <a:latin typeface="Arial Narrow" pitchFamily="34" charset="0"/>
              <a:ea typeface="黑体" pitchFamily="2" charset="-122"/>
            </a:endParaRPr>
          </a:p>
          <a:p>
            <a:pPr algn="just" eaLnBrk="1" hangingPunct="1"/>
            <a:endParaRPr lang="en-US" altLang="zh-CN" sz="2400" dirty="0">
              <a:latin typeface="Arial Narrow" pitchFamily="34" charset="0"/>
              <a:ea typeface="黑体" pitchFamily="2" charset="-122"/>
            </a:endParaRPr>
          </a:p>
        </p:txBody>
      </p:sp>
      <p:sp>
        <p:nvSpPr>
          <p:cNvPr id="5" name="Rectangle 4"/>
          <p:cNvSpPr/>
          <p:nvPr/>
        </p:nvSpPr>
        <p:spPr>
          <a:xfrm>
            <a:off x="1164186" y="158234"/>
            <a:ext cx="7751213" cy="604781"/>
          </a:xfrm>
          <a:prstGeom prst="rect">
            <a:avLst/>
          </a:prstGeom>
        </p:spPr>
        <p:txBody>
          <a:bodyPr bIns="91440"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fontAlgn="auto">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基于</a:t>
            </a:r>
            <a:r>
              <a:rPr lang="en-US" altLang="zh-CN" sz="2400" dirty="0">
                <a:ln>
                  <a:solidFill>
                    <a:srgbClr val="FF0000"/>
                  </a:solidFill>
                </a:ln>
                <a:solidFill>
                  <a:srgbClr val="C00000"/>
                </a:solidFill>
                <a:latin typeface="黑体" pitchFamily="2" charset="-122"/>
                <a:ea typeface="黑体" pitchFamily="2" charset="-122"/>
                <a:cs typeface="+mj-cs"/>
              </a:rPr>
              <a:t>MapReduce</a:t>
            </a:r>
            <a:r>
              <a:rPr lang="zh-CN" altLang="en-US" sz="2400" dirty="0">
                <a:ln>
                  <a:solidFill>
                    <a:srgbClr val="FF0000"/>
                  </a:solidFill>
                </a:ln>
                <a:solidFill>
                  <a:srgbClr val="C00000"/>
                </a:solidFill>
                <a:latin typeface="黑体" pitchFamily="2" charset="-122"/>
                <a:ea typeface="黑体" pitchFamily="2" charset="-122"/>
                <a:cs typeface="+mj-cs"/>
              </a:rPr>
              <a:t>的</a:t>
            </a: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并行算法设计</a:t>
            </a:r>
            <a:endParaRPr lang="en-US" altLang="zh-CN" sz="2400" dirty="0">
              <a:ln>
                <a:solidFill>
                  <a:srgbClr val="FF0000"/>
                </a:solidFill>
              </a:ln>
              <a:solidFill>
                <a:srgbClr val="C00000"/>
              </a:solidFill>
              <a:latin typeface="黑体" pitchFamily="2" charset="-122"/>
              <a:ea typeface="黑体" pitchFamily="2" charset="-122"/>
              <a:cs typeface="+mj-cs"/>
            </a:endParaRPr>
          </a:p>
        </p:txBody>
      </p:sp>
      <p:sp>
        <p:nvSpPr>
          <p:cNvPr id="43012" name="TextBox 5"/>
          <p:cNvSpPr txBox="1">
            <a:spLocks noChangeArrowheads="1"/>
          </p:cNvSpPr>
          <p:nvPr/>
        </p:nvSpPr>
        <p:spPr bwMode="auto">
          <a:xfrm>
            <a:off x="355600" y="736600"/>
            <a:ext cx="5892800" cy="523875"/>
          </a:xfrm>
          <a:prstGeom prst="rect">
            <a:avLst/>
          </a:prstGeom>
          <a:noFill/>
          <a:ln w="9525">
            <a:noFill/>
            <a:miter lim="800000"/>
            <a:headEnd/>
            <a:tailEnd/>
          </a:ln>
        </p:spPr>
        <p:txBody>
          <a:bodyPr>
            <a:spAutoFit/>
          </a:bodyPr>
          <a:lstStyle/>
          <a:p>
            <a:pPr indent="-273050">
              <a:spcBef>
                <a:spcPts val="575"/>
              </a:spcBef>
              <a:buClr>
                <a:schemeClr val="accent1"/>
              </a:buClr>
              <a:buSzPct val="85000"/>
            </a:pPr>
            <a:r>
              <a:rPr lang="en-US" altLang="zh-CN" sz="2800">
                <a:solidFill>
                  <a:srgbClr val="00B050"/>
                </a:solidFill>
                <a:latin typeface="Arial Narrow" pitchFamily="34" charset="0"/>
                <a:ea typeface="黑体" pitchFamily="2" charset="-122"/>
              </a:rPr>
              <a:t>MapReduce K-Means</a:t>
            </a:r>
            <a:r>
              <a:rPr lang="zh-CN" altLang="en-US" sz="2800">
                <a:solidFill>
                  <a:srgbClr val="00B050"/>
                </a:solidFill>
                <a:latin typeface="Arial Narrow" pitchFamily="34" charset="0"/>
                <a:ea typeface="黑体" pitchFamily="2" charset="-122"/>
              </a:rPr>
              <a:t>聚类处理示例</a:t>
            </a:r>
          </a:p>
        </p:txBody>
      </p:sp>
    </p:spTree>
    <p:extLst>
      <p:ext uri="{BB962C8B-B14F-4D97-AF65-F5344CB8AC3E}">
        <p14:creationId xmlns:p14="http://schemas.microsoft.com/office/powerpoint/2010/main" val="4697339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p:cNvSpPr>
            <a:spLocks noGrp="1"/>
          </p:cNvSpPr>
          <p:nvPr>
            <p:ph sz="quarter" idx="1"/>
          </p:nvPr>
        </p:nvSpPr>
        <p:spPr>
          <a:xfrm>
            <a:off x="255588" y="1358900"/>
            <a:ext cx="8713787" cy="5068888"/>
          </a:xfrm>
        </p:spPr>
        <p:txBody>
          <a:bodyPr/>
          <a:lstStyle/>
          <a:p>
            <a:pPr eaLnBrk="1" hangingPunct="1">
              <a:buFont typeface="Wingdings 2" pitchFamily="18" charset="2"/>
              <a:buNone/>
            </a:pPr>
            <a:r>
              <a:rPr lang="en-US" altLang="zh-CN" sz="2800">
                <a:solidFill>
                  <a:srgbClr val="0000FF"/>
                </a:solidFill>
                <a:latin typeface="Arial Narrow" pitchFamily="34" charset="0"/>
                <a:ea typeface="黑体" pitchFamily="2" charset="-122"/>
              </a:rPr>
              <a:t>Reduce</a:t>
            </a:r>
            <a:r>
              <a:rPr lang="zh-CN" altLang="en-US" sz="2800">
                <a:solidFill>
                  <a:srgbClr val="0000FF"/>
                </a:solidFill>
                <a:latin typeface="Arial Narrow" pitchFamily="34" charset="0"/>
                <a:ea typeface="黑体" pitchFamily="2" charset="-122"/>
              </a:rPr>
              <a:t>阶段</a:t>
            </a:r>
            <a:endParaRPr lang="en-US" altLang="zh-CN" sz="2800">
              <a:solidFill>
                <a:srgbClr val="0000FF"/>
              </a:solidFill>
              <a:latin typeface="Arial Narrow" pitchFamily="34" charset="0"/>
              <a:ea typeface="黑体" pitchFamily="2" charset="-122"/>
            </a:endParaRPr>
          </a:p>
          <a:p>
            <a:pPr eaLnBrk="1" hangingPunct="1"/>
            <a:r>
              <a:rPr lang="zh-CN" altLang="en-US" sz="2400">
                <a:latin typeface="Arial Narrow" pitchFamily="34" charset="0"/>
                <a:ea typeface="黑体" pitchFamily="2" charset="-122"/>
              </a:rPr>
              <a:t>在上一阶段，</a:t>
            </a:r>
            <a:r>
              <a:rPr lang="en-US" altLang="zh-CN" sz="2400">
                <a:latin typeface="Arial Narrow" pitchFamily="34" charset="0"/>
                <a:ea typeface="黑体" pitchFamily="2" charset="-122"/>
              </a:rPr>
              <a:t>Combiner</a:t>
            </a:r>
            <a:r>
              <a:rPr lang="zh-CN" altLang="en-US" sz="2400">
                <a:latin typeface="Arial Narrow" pitchFamily="34" charset="0"/>
                <a:ea typeface="黑体" pitchFamily="2" charset="-122"/>
              </a:rPr>
              <a:t>的输出</a:t>
            </a:r>
            <a:endParaRPr lang="en-US" altLang="zh-CN" sz="2400">
              <a:latin typeface="Arial Narrow" pitchFamily="34" charset="0"/>
              <a:ea typeface="黑体" pitchFamily="2" charset="-122"/>
            </a:endParaRPr>
          </a:p>
          <a:p>
            <a:pPr eaLnBrk="1" hangingPunct="1"/>
            <a:endParaRPr lang="en-US" altLang="zh-CN" sz="2400">
              <a:latin typeface="Arial Narrow" pitchFamily="34" charset="0"/>
              <a:ea typeface="黑体" pitchFamily="2" charset="-122"/>
            </a:endParaRPr>
          </a:p>
          <a:p>
            <a:pPr eaLnBrk="1" hangingPunct="1"/>
            <a:endParaRPr lang="en-US" altLang="zh-CN" sz="2400">
              <a:latin typeface="Arial Narrow" pitchFamily="34" charset="0"/>
              <a:ea typeface="黑体" pitchFamily="2" charset="-122"/>
            </a:endParaRPr>
          </a:p>
          <a:p>
            <a:pPr eaLnBrk="1" hangingPunct="1"/>
            <a:endParaRPr lang="en-US" altLang="zh-CN" sz="2400">
              <a:latin typeface="Arial Narrow" pitchFamily="34" charset="0"/>
              <a:ea typeface="黑体" pitchFamily="2" charset="-122"/>
            </a:endParaRPr>
          </a:p>
          <a:p>
            <a:pPr eaLnBrk="1" hangingPunct="1"/>
            <a:endParaRPr lang="en-US" altLang="zh-CN" sz="2400">
              <a:latin typeface="Arial Narrow" pitchFamily="34" charset="0"/>
              <a:ea typeface="黑体" pitchFamily="2" charset="-122"/>
            </a:endParaRPr>
          </a:p>
          <a:p>
            <a:pPr eaLnBrk="1" hangingPunct="1"/>
            <a:r>
              <a:rPr lang="zh-CN" altLang="en-US" sz="2400">
                <a:latin typeface="Arial Narrow" pitchFamily="34" charset="0"/>
                <a:ea typeface="黑体" pitchFamily="2" charset="-122"/>
              </a:rPr>
              <a:t>两个</a:t>
            </a:r>
            <a:r>
              <a:rPr lang="en-US" altLang="zh-CN" sz="2400">
                <a:latin typeface="Arial Narrow" pitchFamily="34" charset="0"/>
                <a:ea typeface="黑体" pitchFamily="2" charset="-122"/>
              </a:rPr>
              <a:t>reducer</a:t>
            </a:r>
            <a:r>
              <a:rPr lang="zh-CN" altLang="en-US" sz="2400">
                <a:latin typeface="Arial Narrow" pitchFamily="34" charset="0"/>
                <a:ea typeface="黑体" pitchFamily="2" charset="-122"/>
              </a:rPr>
              <a:t>分别收到</a:t>
            </a:r>
            <a:endParaRPr lang="en-US" altLang="zh-CN" sz="2400">
              <a:latin typeface="Arial Narrow" pitchFamily="34" charset="0"/>
              <a:ea typeface="黑体" pitchFamily="2" charset="-122"/>
            </a:endParaRPr>
          </a:p>
          <a:p>
            <a:pPr eaLnBrk="1" hangingPunct="1"/>
            <a:endParaRPr lang="en-US" altLang="zh-CN" sz="2400">
              <a:latin typeface="Arial Narrow" pitchFamily="34" charset="0"/>
              <a:ea typeface="黑体" pitchFamily="2" charset="-122"/>
            </a:endParaRPr>
          </a:p>
          <a:p>
            <a:pPr eaLnBrk="1" hangingPunct="1"/>
            <a:endParaRPr lang="en-US" altLang="zh-CN" sz="2400">
              <a:latin typeface="Arial Narrow" pitchFamily="34" charset="0"/>
              <a:ea typeface="黑体" pitchFamily="2" charset="-122"/>
            </a:endParaRPr>
          </a:p>
          <a:p>
            <a:pPr eaLnBrk="1" hangingPunct="1">
              <a:buFont typeface="Wingdings 2" pitchFamily="18" charset="2"/>
              <a:buNone/>
            </a:pPr>
            <a:endParaRPr lang="en-US" altLang="zh-CN" sz="2400">
              <a:latin typeface="Arial Narrow" pitchFamily="34" charset="0"/>
              <a:ea typeface="黑体" pitchFamily="2" charset="-122"/>
            </a:endParaRPr>
          </a:p>
          <a:p>
            <a:pPr eaLnBrk="1" hangingPunct="1">
              <a:buFont typeface="Wingdings 2" pitchFamily="18" charset="2"/>
              <a:buNone/>
            </a:pPr>
            <a:endParaRPr lang="en-US" altLang="zh-CN" sz="2400">
              <a:latin typeface="Arial Narrow" pitchFamily="34" charset="0"/>
              <a:ea typeface="黑体" pitchFamily="2" charset="-122"/>
            </a:endParaRPr>
          </a:p>
          <a:p>
            <a:pPr eaLnBrk="1" hangingPunct="1"/>
            <a:endParaRPr lang="en-US" altLang="zh-CN" sz="2400"/>
          </a:p>
          <a:p>
            <a:pPr eaLnBrk="1" hangingPunct="1"/>
            <a:endParaRPr lang="zh-CN" altLang="en-US" sz="2400"/>
          </a:p>
        </p:txBody>
      </p:sp>
      <p:sp>
        <p:nvSpPr>
          <p:cNvPr id="7" name="矩形 6"/>
          <p:cNvSpPr/>
          <p:nvPr/>
        </p:nvSpPr>
        <p:spPr>
          <a:xfrm>
            <a:off x="679450" y="4860925"/>
            <a:ext cx="3702050" cy="830263"/>
          </a:xfrm>
          <a:prstGeom prst="rect">
            <a:avLst/>
          </a:prstGeom>
          <a:solidFill>
            <a:schemeClr val="accent3">
              <a:lumMod val="60000"/>
              <a:lumOff val="40000"/>
            </a:schemeClr>
          </a:solidFill>
        </p:spPr>
        <p:txBody>
          <a:bodyPr>
            <a:spAutoFit/>
          </a:bodyPr>
          <a:lstStyle/>
          <a:p>
            <a:pPr fontAlgn="auto">
              <a:spcBef>
                <a:spcPts val="0"/>
              </a:spcBef>
              <a:spcAft>
                <a:spcPts val="0"/>
              </a:spcAft>
              <a:defRPr/>
            </a:pPr>
            <a:r>
              <a:rPr lang="en-US" altLang="zh-CN" sz="2400" dirty="0">
                <a:ea typeface="黑体" pitchFamily="2" charset="-122"/>
                <a:cs typeface="Arial" pitchFamily="34" charset="0"/>
              </a:rPr>
              <a:t>Reducer-0</a:t>
            </a:r>
            <a:r>
              <a:rPr lang="zh-CN" altLang="en-US" sz="2400" dirty="0">
                <a:ea typeface="黑体" pitchFamily="2" charset="-122"/>
                <a:cs typeface="Arial" pitchFamily="34" charset="0"/>
              </a:rPr>
              <a:t>：</a:t>
            </a:r>
            <a:endParaRPr lang="en-US" altLang="zh-CN" sz="2400" dirty="0">
              <a:ea typeface="黑体" pitchFamily="2" charset="-122"/>
              <a:cs typeface="Arial" pitchFamily="34" charset="0"/>
            </a:endParaRPr>
          </a:p>
          <a:p>
            <a:pPr fontAlgn="auto">
              <a:spcBef>
                <a:spcPts val="0"/>
              </a:spcBef>
              <a:spcAft>
                <a:spcPts val="0"/>
              </a:spcAft>
              <a:defRPr/>
            </a:pPr>
            <a:r>
              <a:rPr lang="en-US" altLang="zh-CN" sz="2400" dirty="0">
                <a:solidFill>
                  <a:srgbClr val="0000FF"/>
                </a:solidFill>
                <a:ea typeface="黑体" pitchFamily="2" charset="-122"/>
                <a:cs typeface="Arial" pitchFamily="34" charset="0"/>
              </a:rPr>
              <a:t>&lt;cluster-0,  [(1,1),1]&gt;</a:t>
            </a:r>
          </a:p>
        </p:txBody>
      </p:sp>
      <p:sp>
        <p:nvSpPr>
          <p:cNvPr id="8" name="矩形 7"/>
          <p:cNvSpPr/>
          <p:nvPr/>
        </p:nvSpPr>
        <p:spPr>
          <a:xfrm>
            <a:off x="5124450" y="4873625"/>
            <a:ext cx="3498850" cy="1200150"/>
          </a:xfrm>
          <a:prstGeom prst="rect">
            <a:avLst/>
          </a:prstGeom>
          <a:solidFill>
            <a:schemeClr val="accent3">
              <a:lumMod val="60000"/>
              <a:lumOff val="40000"/>
            </a:schemeClr>
          </a:solidFill>
        </p:spPr>
        <p:txBody>
          <a:bodyPr>
            <a:spAutoFit/>
          </a:bodyPr>
          <a:lstStyle/>
          <a:p>
            <a:pPr fontAlgn="auto">
              <a:spcBef>
                <a:spcPts val="0"/>
              </a:spcBef>
              <a:spcAft>
                <a:spcPts val="0"/>
              </a:spcAft>
              <a:defRPr/>
            </a:pPr>
            <a:r>
              <a:rPr lang="en-US" altLang="zh-CN" sz="2400" dirty="0">
                <a:ea typeface="黑体" pitchFamily="2" charset="-122"/>
                <a:cs typeface="Arial" pitchFamily="34" charset="0"/>
              </a:rPr>
              <a:t>Reducer-1</a:t>
            </a:r>
            <a:r>
              <a:rPr lang="zh-CN" altLang="en-US" sz="2400" dirty="0">
                <a:ea typeface="黑体" pitchFamily="2" charset="-122"/>
                <a:cs typeface="Arial" pitchFamily="34" charset="0"/>
              </a:rPr>
              <a:t>：</a:t>
            </a:r>
            <a:endParaRPr lang="en-US" altLang="zh-CN" sz="2400" dirty="0">
              <a:ea typeface="黑体" pitchFamily="2" charset="-122"/>
              <a:cs typeface="Arial" pitchFamily="34" charset="0"/>
            </a:endParaRPr>
          </a:p>
          <a:p>
            <a:pPr fontAlgn="auto">
              <a:spcBef>
                <a:spcPts val="0"/>
              </a:spcBef>
              <a:spcAft>
                <a:spcPts val="0"/>
              </a:spcAft>
              <a:defRPr/>
            </a:pPr>
            <a:r>
              <a:rPr lang="en-US" altLang="zh-CN" sz="2400" dirty="0">
                <a:solidFill>
                  <a:srgbClr val="0000FF"/>
                </a:solidFill>
                <a:ea typeface="黑体" pitchFamily="2" charset="-122"/>
                <a:cs typeface="Arial" pitchFamily="34" charset="0"/>
              </a:rPr>
              <a:t>&lt;cluster-1,[(4,3),1]&gt;</a:t>
            </a:r>
          </a:p>
          <a:p>
            <a:pPr fontAlgn="auto">
              <a:spcBef>
                <a:spcPts val="0"/>
              </a:spcBef>
              <a:spcAft>
                <a:spcPts val="0"/>
              </a:spcAft>
              <a:defRPr/>
            </a:pPr>
            <a:r>
              <a:rPr lang="en-US" altLang="zh-CN" sz="2400" dirty="0">
                <a:solidFill>
                  <a:srgbClr val="0000FF"/>
                </a:solidFill>
                <a:ea typeface="黑体" pitchFamily="2" charset="-122"/>
                <a:cs typeface="Arial" pitchFamily="34" charset="0"/>
              </a:rPr>
              <a:t>&lt;cluster-1,[(3.5,2.5),2]&gt;</a:t>
            </a:r>
          </a:p>
        </p:txBody>
      </p:sp>
      <p:sp>
        <p:nvSpPr>
          <p:cNvPr id="9" name="Rectangle 8"/>
          <p:cNvSpPr/>
          <p:nvPr/>
        </p:nvSpPr>
        <p:spPr>
          <a:xfrm>
            <a:off x="1164186" y="158234"/>
            <a:ext cx="7751213" cy="604781"/>
          </a:xfrm>
          <a:prstGeom prst="rect">
            <a:avLst/>
          </a:prstGeom>
        </p:spPr>
        <p:txBody>
          <a:bodyPr bIns="91440"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fontAlgn="auto">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基于</a:t>
            </a:r>
            <a:r>
              <a:rPr lang="en-US" altLang="zh-CN" sz="2400" dirty="0">
                <a:ln>
                  <a:solidFill>
                    <a:srgbClr val="FF0000"/>
                  </a:solidFill>
                </a:ln>
                <a:solidFill>
                  <a:srgbClr val="C00000"/>
                </a:solidFill>
                <a:latin typeface="黑体" pitchFamily="2" charset="-122"/>
                <a:ea typeface="黑体" pitchFamily="2" charset="-122"/>
                <a:cs typeface="+mj-cs"/>
              </a:rPr>
              <a:t>MapReduce</a:t>
            </a:r>
            <a:r>
              <a:rPr lang="zh-CN" altLang="en-US" sz="2400" dirty="0">
                <a:ln>
                  <a:solidFill>
                    <a:srgbClr val="FF0000"/>
                  </a:solidFill>
                </a:ln>
                <a:solidFill>
                  <a:srgbClr val="C00000"/>
                </a:solidFill>
                <a:latin typeface="黑体" pitchFamily="2" charset="-122"/>
                <a:ea typeface="黑体" pitchFamily="2" charset="-122"/>
                <a:cs typeface="+mj-cs"/>
              </a:rPr>
              <a:t>的</a:t>
            </a: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并行算法设计</a:t>
            </a:r>
            <a:endParaRPr lang="en-US" altLang="zh-CN" sz="2400" dirty="0">
              <a:ln>
                <a:solidFill>
                  <a:srgbClr val="FF0000"/>
                </a:solidFill>
              </a:ln>
              <a:solidFill>
                <a:srgbClr val="C00000"/>
              </a:solidFill>
              <a:latin typeface="黑体" pitchFamily="2" charset="-122"/>
              <a:ea typeface="黑体" pitchFamily="2" charset="-122"/>
              <a:cs typeface="+mj-cs"/>
            </a:endParaRPr>
          </a:p>
        </p:txBody>
      </p:sp>
      <p:sp>
        <p:nvSpPr>
          <p:cNvPr id="44038" name="TextBox 9"/>
          <p:cNvSpPr txBox="1">
            <a:spLocks noChangeArrowheads="1"/>
          </p:cNvSpPr>
          <p:nvPr/>
        </p:nvSpPr>
        <p:spPr bwMode="auto">
          <a:xfrm>
            <a:off x="355600" y="736600"/>
            <a:ext cx="5892800" cy="523875"/>
          </a:xfrm>
          <a:prstGeom prst="rect">
            <a:avLst/>
          </a:prstGeom>
          <a:noFill/>
          <a:ln w="9525">
            <a:noFill/>
            <a:miter lim="800000"/>
            <a:headEnd/>
            <a:tailEnd/>
          </a:ln>
        </p:spPr>
        <p:txBody>
          <a:bodyPr>
            <a:spAutoFit/>
          </a:bodyPr>
          <a:lstStyle/>
          <a:p>
            <a:pPr indent="-273050">
              <a:spcBef>
                <a:spcPts val="575"/>
              </a:spcBef>
              <a:buClr>
                <a:schemeClr val="accent1"/>
              </a:buClr>
              <a:buSzPct val="85000"/>
            </a:pPr>
            <a:r>
              <a:rPr lang="en-US" altLang="zh-CN" sz="2800">
                <a:solidFill>
                  <a:srgbClr val="00B050"/>
                </a:solidFill>
                <a:latin typeface="Arial Narrow" pitchFamily="34" charset="0"/>
                <a:ea typeface="黑体" pitchFamily="2" charset="-122"/>
              </a:rPr>
              <a:t>MapReduce K-Means</a:t>
            </a:r>
            <a:r>
              <a:rPr lang="zh-CN" altLang="en-US" sz="2800">
                <a:solidFill>
                  <a:srgbClr val="00B050"/>
                </a:solidFill>
                <a:latin typeface="Arial Narrow" pitchFamily="34" charset="0"/>
                <a:ea typeface="黑体" pitchFamily="2" charset="-122"/>
              </a:rPr>
              <a:t>聚类处理示例</a:t>
            </a:r>
          </a:p>
        </p:txBody>
      </p:sp>
      <p:sp>
        <p:nvSpPr>
          <p:cNvPr id="11" name="矩形 6"/>
          <p:cNvSpPr/>
          <p:nvPr/>
        </p:nvSpPr>
        <p:spPr>
          <a:xfrm>
            <a:off x="700088" y="2536825"/>
            <a:ext cx="3617912" cy="1200150"/>
          </a:xfrm>
          <a:prstGeom prst="rect">
            <a:avLst/>
          </a:prstGeom>
          <a:solidFill>
            <a:schemeClr val="accent3">
              <a:lumMod val="60000"/>
              <a:lumOff val="40000"/>
            </a:schemeClr>
          </a:solidFill>
        </p:spPr>
        <p:txBody>
          <a:bodyPr>
            <a:spAutoFit/>
          </a:bodyPr>
          <a:lstStyle/>
          <a:p>
            <a:pPr fontAlgn="auto">
              <a:spcBef>
                <a:spcPts val="0"/>
              </a:spcBef>
              <a:spcAft>
                <a:spcPts val="0"/>
              </a:spcAft>
              <a:defRPr/>
            </a:pPr>
            <a:r>
              <a:rPr lang="en-US" altLang="zh-CN" sz="2400" dirty="0">
                <a:ea typeface="黑体" pitchFamily="2" charset="-122"/>
                <a:cs typeface="Arial" pitchFamily="34" charset="0"/>
              </a:rPr>
              <a:t>node-0</a:t>
            </a:r>
            <a:r>
              <a:rPr lang="zh-CN" altLang="en-US" sz="2400" dirty="0">
                <a:ea typeface="黑体" pitchFamily="2" charset="-122"/>
                <a:cs typeface="Arial" pitchFamily="34" charset="0"/>
              </a:rPr>
              <a:t>发射：</a:t>
            </a:r>
            <a:endParaRPr lang="en-US" altLang="zh-CN" sz="2400" dirty="0">
              <a:ea typeface="黑体" pitchFamily="2" charset="-122"/>
              <a:cs typeface="Arial" pitchFamily="34" charset="0"/>
            </a:endParaRPr>
          </a:p>
          <a:p>
            <a:pPr fontAlgn="auto">
              <a:spcBef>
                <a:spcPts val="0"/>
              </a:spcBef>
              <a:spcAft>
                <a:spcPts val="0"/>
              </a:spcAft>
              <a:defRPr/>
            </a:pPr>
            <a:r>
              <a:rPr lang="en-US" altLang="zh-CN" sz="2400" dirty="0">
                <a:solidFill>
                  <a:srgbClr val="0000FF"/>
                </a:solidFill>
                <a:ea typeface="黑体" pitchFamily="2" charset="-122"/>
                <a:cs typeface="Arial" pitchFamily="34" charset="0"/>
              </a:rPr>
              <a:t>&lt;cluster-0,  [(1,1), 1]&gt;</a:t>
            </a:r>
          </a:p>
          <a:p>
            <a:pPr fontAlgn="auto">
              <a:spcBef>
                <a:spcPts val="0"/>
              </a:spcBef>
              <a:spcAft>
                <a:spcPts val="0"/>
              </a:spcAft>
              <a:defRPr/>
            </a:pPr>
            <a:r>
              <a:rPr lang="en-US" altLang="zh-CN" sz="2400" dirty="0">
                <a:solidFill>
                  <a:srgbClr val="0000FF"/>
                </a:solidFill>
                <a:ea typeface="黑体" pitchFamily="2" charset="-122"/>
                <a:cs typeface="Arial" pitchFamily="34" charset="0"/>
              </a:rPr>
              <a:t>&lt;cluster-1,  [(4,3),1]&gt;</a:t>
            </a:r>
          </a:p>
        </p:txBody>
      </p:sp>
      <p:sp>
        <p:nvSpPr>
          <p:cNvPr id="12" name="矩形 7"/>
          <p:cNvSpPr/>
          <p:nvPr/>
        </p:nvSpPr>
        <p:spPr>
          <a:xfrm>
            <a:off x="5145088" y="2549525"/>
            <a:ext cx="3643312" cy="831850"/>
          </a:xfrm>
          <a:prstGeom prst="rect">
            <a:avLst/>
          </a:prstGeom>
          <a:solidFill>
            <a:schemeClr val="accent3">
              <a:lumMod val="60000"/>
              <a:lumOff val="40000"/>
            </a:schemeClr>
          </a:solidFill>
        </p:spPr>
        <p:txBody>
          <a:bodyPr>
            <a:spAutoFit/>
          </a:bodyPr>
          <a:lstStyle/>
          <a:p>
            <a:pPr fontAlgn="auto">
              <a:spcBef>
                <a:spcPts val="0"/>
              </a:spcBef>
              <a:spcAft>
                <a:spcPts val="0"/>
              </a:spcAft>
              <a:defRPr/>
            </a:pPr>
            <a:r>
              <a:rPr lang="en-US" altLang="zh-CN" sz="2400" dirty="0">
                <a:ea typeface="黑体" pitchFamily="2" charset="-122"/>
                <a:cs typeface="Arial" pitchFamily="34" charset="0"/>
              </a:rPr>
              <a:t>node-1</a:t>
            </a:r>
            <a:r>
              <a:rPr lang="zh-CN" altLang="en-US" sz="2400" dirty="0">
                <a:ea typeface="黑体" pitchFamily="2" charset="-122"/>
                <a:cs typeface="Arial" pitchFamily="34" charset="0"/>
              </a:rPr>
              <a:t>发射：</a:t>
            </a:r>
            <a:endParaRPr lang="en-US" altLang="zh-CN" sz="2400" dirty="0">
              <a:ea typeface="黑体" pitchFamily="2" charset="-122"/>
              <a:cs typeface="Arial" pitchFamily="34" charset="0"/>
            </a:endParaRPr>
          </a:p>
          <a:p>
            <a:pPr fontAlgn="auto">
              <a:spcBef>
                <a:spcPts val="0"/>
              </a:spcBef>
              <a:spcAft>
                <a:spcPts val="0"/>
              </a:spcAft>
              <a:defRPr/>
            </a:pPr>
            <a:r>
              <a:rPr lang="en-US" altLang="zh-CN" sz="2400" dirty="0">
                <a:solidFill>
                  <a:srgbClr val="0000FF"/>
                </a:solidFill>
                <a:ea typeface="黑体" pitchFamily="2" charset="-122"/>
                <a:cs typeface="Arial" pitchFamily="34" charset="0"/>
              </a:rPr>
              <a:t>&lt;cluster-1,  [(3.5,2.5),2]&gt;</a:t>
            </a:r>
          </a:p>
        </p:txBody>
      </p:sp>
    </p:spTree>
    <p:extLst>
      <p:ext uri="{BB962C8B-B14F-4D97-AF65-F5344CB8AC3E}">
        <p14:creationId xmlns:p14="http://schemas.microsoft.com/office/powerpoint/2010/main" val="12506261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250825" y="1600200"/>
            <a:ext cx="8435975" cy="5068888"/>
          </a:xfrm>
        </p:spPr>
        <p:txBody>
          <a:bodyPr>
            <a:normAutofit lnSpcReduction="10000"/>
          </a:bodyPr>
          <a:lstStyle/>
          <a:p>
            <a:pPr marL="274320" indent="-274320" eaLnBrk="1" fontAlgn="auto" hangingPunct="1">
              <a:spcBef>
                <a:spcPts val="580"/>
              </a:spcBef>
              <a:spcAft>
                <a:spcPts val="0"/>
              </a:spcAft>
              <a:buFont typeface="Wingdings 2"/>
              <a:buChar char=""/>
              <a:defRPr/>
            </a:pPr>
            <a:endParaRPr lang="en-US" altLang="zh-CN" dirty="0"/>
          </a:p>
          <a:p>
            <a:pPr marL="274320" indent="-274320" eaLnBrk="1" fontAlgn="auto" hangingPunct="1">
              <a:spcBef>
                <a:spcPts val="580"/>
              </a:spcBef>
              <a:spcAft>
                <a:spcPts val="0"/>
              </a:spcAft>
              <a:buFont typeface="Wingdings 2"/>
              <a:buChar char=""/>
              <a:defRPr/>
            </a:pPr>
            <a:endParaRPr lang="en-US" altLang="zh-CN" dirty="0"/>
          </a:p>
          <a:p>
            <a:pPr marL="274320" indent="-274320" eaLnBrk="1" fontAlgn="auto" hangingPunct="1">
              <a:spcBef>
                <a:spcPts val="580"/>
              </a:spcBef>
              <a:spcAft>
                <a:spcPts val="0"/>
              </a:spcAft>
              <a:buFont typeface="Wingdings 2"/>
              <a:buChar char=""/>
              <a:defRPr/>
            </a:pPr>
            <a:endParaRPr lang="en-US" altLang="zh-CN" dirty="0"/>
          </a:p>
          <a:p>
            <a:pPr marL="274320" indent="-274320" eaLnBrk="1" fontAlgn="auto" hangingPunct="1">
              <a:spcBef>
                <a:spcPts val="580"/>
              </a:spcBef>
              <a:spcAft>
                <a:spcPts val="0"/>
              </a:spcAft>
              <a:buFont typeface="Wingdings 2"/>
              <a:buChar char=""/>
              <a:defRPr/>
            </a:pPr>
            <a:endParaRPr lang="en-US" altLang="zh-CN" dirty="0"/>
          </a:p>
          <a:p>
            <a:pPr marL="274320" indent="-274320" eaLnBrk="1" fontAlgn="auto" hangingPunct="1">
              <a:spcBef>
                <a:spcPts val="580"/>
              </a:spcBef>
              <a:spcAft>
                <a:spcPts val="0"/>
              </a:spcAft>
              <a:buFont typeface="Wingdings 2"/>
              <a:buChar char=""/>
              <a:defRPr/>
            </a:pPr>
            <a:r>
              <a:rPr lang="zh-CN" altLang="en-US" dirty="0">
                <a:latin typeface="Arial" pitchFamily="34" charset="0"/>
                <a:ea typeface="黑体" pitchFamily="2" charset="-122"/>
                <a:cs typeface="Arial" pitchFamily="34" charset="0"/>
              </a:rPr>
              <a:t>计算可得</a:t>
            </a:r>
            <a:endParaRPr lang="en-US" altLang="zh-CN" dirty="0">
              <a:latin typeface="Arial" pitchFamily="34" charset="0"/>
              <a:ea typeface="黑体" pitchFamily="2" charset="-122"/>
              <a:cs typeface="Arial" pitchFamily="34" charset="0"/>
            </a:endParaRPr>
          </a:p>
          <a:p>
            <a:pPr marL="274320" indent="-274320" eaLnBrk="1" fontAlgn="auto" hangingPunct="1">
              <a:spcBef>
                <a:spcPts val="580"/>
              </a:spcBef>
              <a:spcAft>
                <a:spcPts val="0"/>
              </a:spcAft>
              <a:buFont typeface="Wingdings 2"/>
              <a:buChar char=""/>
              <a:defRPr/>
            </a:pPr>
            <a:endParaRPr lang="en-US" altLang="zh-CN" dirty="0">
              <a:latin typeface="Arial" pitchFamily="34" charset="0"/>
              <a:ea typeface="黑体" pitchFamily="2" charset="-122"/>
              <a:cs typeface="Arial" pitchFamily="34" charset="0"/>
            </a:endParaRPr>
          </a:p>
          <a:p>
            <a:pPr marL="274320" indent="-274320" eaLnBrk="1" fontAlgn="auto" hangingPunct="1">
              <a:spcBef>
                <a:spcPts val="580"/>
              </a:spcBef>
              <a:spcAft>
                <a:spcPts val="0"/>
              </a:spcAft>
              <a:buFont typeface="Wingdings 2"/>
              <a:buChar char=""/>
              <a:defRPr/>
            </a:pPr>
            <a:r>
              <a:rPr lang="en-US" altLang="zh-CN" dirty="0">
                <a:latin typeface="Arial" pitchFamily="34" charset="0"/>
                <a:ea typeface="黑体" pitchFamily="2" charset="-122"/>
                <a:cs typeface="Arial" pitchFamily="34" charset="0"/>
              </a:rPr>
              <a:t>cluster-0</a:t>
            </a:r>
            <a:r>
              <a:rPr lang="zh-CN" altLang="en-US" dirty="0">
                <a:latin typeface="Arial" pitchFamily="34" charset="0"/>
                <a:ea typeface="黑体" pitchFamily="2" charset="-122"/>
                <a:cs typeface="Arial" pitchFamily="34" charset="0"/>
              </a:rPr>
              <a:t>的中心 </a:t>
            </a:r>
            <a:r>
              <a:rPr lang="en-US" altLang="zh-CN" dirty="0">
                <a:latin typeface="Arial" pitchFamily="34" charset="0"/>
                <a:ea typeface="黑体" pitchFamily="2" charset="-122"/>
                <a:cs typeface="Arial" pitchFamily="34" charset="0"/>
              </a:rPr>
              <a:t>=  (1, 1)</a:t>
            </a:r>
          </a:p>
          <a:p>
            <a:pPr marL="274320" indent="-274320" eaLnBrk="1" fontAlgn="auto" hangingPunct="1">
              <a:spcBef>
                <a:spcPts val="580"/>
              </a:spcBef>
              <a:spcAft>
                <a:spcPts val="0"/>
              </a:spcAft>
              <a:buFont typeface="Wingdings 2"/>
              <a:buChar char=""/>
              <a:defRPr/>
            </a:pPr>
            <a:endParaRPr lang="en-US" altLang="zh-CN" dirty="0">
              <a:latin typeface="Arial" pitchFamily="34" charset="0"/>
              <a:ea typeface="黑体" pitchFamily="2" charset="-122"/>
              <a:cs typeface="Arial" pitchFamily="34" charset="0"/>
            </a:endParaRPr>
          </a:p>
          <a:p>
            <a:pPr marL="274320" indent="-274320" eaLnBrk="1" fontAlgn="auto" hangingPunct="1">
              <a:spcBef>
                <a:spcPts val="580"/>
              </a:spcBef>
              <a:spcAft>
                <a:spcPts val="0"/>
              </a:spcAft>
              <a:buFont typeface="Wingdings 2"/>
              <a:buChar char=""/>
              <a:defRPr/>
            </a:pPr>
            <a:r>
              <a:rPr lang="en-US" altLang="zh-CN" dirty="0">
                <a:latin typeface="Arial" pitchFamily="34" charset="0"/>
                <a:ea typeface="黑体" pitchFamily="2" charset="-122"/>
                <a:cs typeface="Arial" pitchFamily="34" charset="0"/>
              </a:rPr>
              <a:t>cluster-1</a:t>
            </a:r>
            <a:r>
              <a:rPr lang="zh-CN" altLang="en-US" dirty="0">
                <a:latin typeface="Arial" pitchFamily="34" charset="0"/>
                <a:ea typeface="黑体" pitchFamily="2" charset="-122"/>
                <a:cs typeface="Arial" pitchFamily="34" charset="0"/>
              </a:rPr>
              <a:t>的中心 </a:t>
            </a:r>
            <a:r>
              <a:rPr lang="en-US" altLang="zh-CN" dirty="0">
                <a:latin typeface="Arial" pitchFamily="34" charset="0"/>
                <a:ea typeface="黑体" pitchFamily="2" charset="-122"/>
                <a:cs typeface="Arial" pitchFamily="34" charset="0"/>
              </a:rPr>
              <a:t>=                                             </a:t>
            </a:r>
          </a:p>
          <a:p>
            <a:pPr marL="274320" indent="-274320" eaLnBrk="1" fontAlgn="auto" hangingPunct="1">
              <a:spcBef>
                <a:spcPts val="580"/>
              </a:spcBef>
              <a:spcAft>
                <a:spcPts val="0"/>
              </a:spcAft>
              <a:buFont typeface="Wingdings 2"/>
              <a:buNone/>
              <a:defRPr/>
            </a:pPr>
            <a:r>
              <a:rPr lang="en-US" altLang="zh-CN" dirty="0">
                <a:latin typeface="Arial" pitchFamily="34" charset="0"/>
                <a:ea typeface="黑体" pitchFamily="2" charset="-122"/>
                <a:cs typeface="Arial" pitchFamily="34" charset="0"/>
              </a:rPr>
              <a:t>                        </a:t>
            </a:r>
          </a:p>
          <a:p>
            <a:pPr marL="274320" indent="-274320" eaLnBrk="1" fontAlgn="auto" hangingPunct="1">
              <a:spcBef>
                <a:spcPts val="580"/>
              </a:spcBef>
              <a:spcAft>
                <a:spcPts val="0"/>
              </a:spcAft>
              <a:buFont typeface="Wingdings 2"/>
              <a:buNone/>
              <a:defRPr/>
            </a:pPr>
            <a:r>
              <a:rPr lang="en-US" altLang="zh-CN" dirty="0">
                <a:latin typeface="Arial" pitchFamily="34" charset="0"/>
                <a:ea typeface="黑体" pitchFamily="2" charset="-122"/>
                <a:cs typeface="Arial" pitchFamily="34" charset="0"/>
              </a:rPr>
              <a:t>                              = (3.67,  2.67)</a:t>
            </a:r>
            <a:endParaRPr lang="zh-CN" altLang="en-US" dirty="0">
              <a:latin typeface="Arial" pitchFamily="34" charset="0"/>
              <a:ea typeface="黑体" pitchFamily="2" charset="-122"/>
              <a:cs typeface="Arial" pitchFamily="34" charset="0"/>
            </a:endParaRPr>
          </a:p>
        </p:txBody>
      </p:sp>
      <p:pic>
        <p:nvPicPr>
          <p:cNvPr id="45059" name="Picture 4"/>
          <p:cNvPicPr>
            <a:picLocks noChangeAspect="1" noChangeArrowheads="1"/>
          </p:cNvPicPr>
          <p:nvPr/>
        </p:nvPicPr>
        <p:blipFill>
          <a:blip r:embed="rId2" cstate="print"/>
          <a:srcRect/>
          <a:stretch>
            <a:fillRect/>
          </a:stretch>
        </p:blipFill>
        <p:spPr bwMode="auto">
          <a:xfrm>
            <a:off x="3635375" y="5092700"/>
            <a:ext cx="2894013" cy="784225"/>
          </a:xfrm>
          <a:prstGeom prst="rect">
            <a:avLst/>
          </a:prstGeom>
          <a:noFill/>
          <a:ln w="9525">
            <a:noFill/>
            <a:miter lim="800000"/>
            <a:headEnd/>
            <a:tailEnd/>
          </a:ln>
        </p:spPr>
      </p:pic>
      <p:sp>
        <p:nvSpPr>
          <p:cNvPr id="7" name="Rectangle 6"/>
          <p:cNvSpPr/>
          <p:nvPr/>
        </p:nvSpPr>
        <p:spPr>
          <a:xfrm>
            <a:off x="1164186" y="158234"/>
            <a:ext cx="7751213" cy="604781"/>
          </a:xfrm>
          <a:prstGeom prst="rect">
            <a:avLst/>
          </a:prstGeom>
        </p:spPr>
        <p:txBody>
          <a:bodyPr bIns="91440"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fontAlgn="auto">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基于</a:t>
            </a:r>
            <a:r>
              <a:rPr lang="en-US" altLang="zh-CN" sz="2400" dirty="0">
                <a:ln>
                  <a:solidFill>
                    <a:srgbClr val="FF0000"/>
                  </a:solidFill>
                </a:ln>
                <a:solidFill>
                  <a:srgbClr val="C00000"/>
                </a:solidFill>
                <a:latin typeface="黑体" pitchFamily="2" charset="-122"/>
                <a:ea typeface="黑体" pitchFamily="2" charset="-122"/>
                <a:cs typeface="+mj-cs"/>
              </a:rPr>
              <a:t>MapReduce</a:t>
            </a:r>
            <a:r>
              <a:rPr lang="zh-CN" altLang="en-US" sz="2400" dirty="0">
                <a:ln>
                  <a:solidFill>
                    <a:srgbClr val="FF0000"/>
                  </a:solidFill>
                </a:ln>
                <a:solidFill>
                  <a:srgbClr val="C00000"/>
                </a:solidFill>
                <a:latin typeface="黑体" pitchFamily="2" charset="-122"/>
                <a:ea typeface="黑体" pitchFamily="2" charset="-122"/>
                <a:cs typeface="+mj-cs"/>
              </a:rPr>
              <a:t>的</a:t>
            </a: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并行算法设计</a:t>
            </a:r>
            <a:endParaRPr lang="en-US" altLang="zh-CN" sz="2400" dirty="0">
              <a:ln>
                <a:solidFill>
                  <a:srgbClr val="FF0000"/>
                </a:solidFill>
              </a:ln>
              <a:solidFill>
                <a:srgbClr val="C00000"/>
              </a:solidFill>
              <a:latin typeface="黑体" pitchFamily="2" charset="-122"/>
              <a:ea typeface="黑体" pitchFamily="2" charset="-122"/>
              <a:cs typeface="+mj-cs"/>
            </a:endParaRPr>
          </a:p>
        </p:txBody>
      </p:sp>
      <p:sp>
        <p:nvSpPr>
          <p:cNvPr id="45061" name="TextBox 7"/>
          <p:cNvSpPr txBox="1">
            <a:spLocks noChangeArrowheads="1"/>
          </p:cNvSpPr>
          <p:nvPr/>
        </p:nvSpPr>
        <p:spPr bwMode="auto">
          <a:xfrm>
            <a:off x="355600" y="736600"/>
            <a:ext cx="5892800" cy="523875"/>
          </a:xfrm>
          <a:prstGeom prst="rect">
            <a:avLst/>
          </a:prstGeom>
          <a:noFill/>
          <a:ln w="9525">
            <a:noFill/>
            <a:miter lim="800000"/>
            <a:headEnd/>
            <a:tailEnd/>
          </a:ln>
        </p:spPr>
        <p:txBody>
          <a:bodyPr>
            <a:spAutoFit/>
          </a:bodyPr>
          <a:lstStyle/>
          <a:p>
            <a:pPr indent="-273050">
              <a:spcBef>
                <a:spcPts val="575"/>
              </a:spcBef>
              <a:buClr>
                <a:schemeClr val="accent1"/>
              </a:buClr>
              <a:buSzPct val="85000"/>
            </a:pPr>
            <a:r>
              <a:rPr lang="en-US" altLang="zh-CN" sz="2800">
                <a:solidFill>
                  <a:srgbClr val="00B050"/>
                </a:solidFill>
                <a:latin typeface="Arial Narrow" pitchFamily="34" charset="0"/>
                <a:ea typeface="黑体" pitchFamily="2" charset="-122"/>
              </a:rPr>
              <a:t>MapReduce K-Means</a:t>
            </a:r>
            <a:r>
              <a:rPr lang="zh-CN" altLang="en-US" sz="2800">
                <a:solidFill>
                  <a:srgbClr val="00B050"/>
                </a:solidFill>
                <a:latin typeface="Arial Narrow" pitchFamily="34" charset="0"/>
                <a:ea typeface="黑体" pitchFamily="2" charset="-122"/>
              </a:rPr>
              <a:t>聚类处理示例</a:t>
            </a:r>
          </a:p>
        </p:txBody>
      </p:sp>
      <p:sp>
        <p:nvSpPr>
          <p:cNvPr id="45062" name="Rectangle 8"/>
          <p:cNvSpPr>
            <a:spLocks noChangeArrowheads="1"/>
          </p:cNvSpPr>
          <p:nvPr/>
        </p:nvSpPr>
        <p:spPr bwMode="auto">
          <a:xfrm>
            <a:off x="415925" y="1428750"/>
            <a:ext cx="1917700" cy="522288"/>
          </a:xfrm>
          <a:prstGeom prst="rect">
            <a:avLst/>
          </a:prstGeom>
          <a:noFill/>
          <a:ln w="9525">
            <a:noFill/>
            <a:miter lim="800000"/>
            <a:headEnd/>
            <a:tailEnd/>
          </a:ln>
        </p:spPr>
        <p:txBody>
          <a:bodyPr wrap="none">
            <a:spAutoFit/>
          </a:bodyPr>
          <a:lstStyle/>
          <a:p>
            <a:r>
              <a:rPr lang="en-US" altLang="zh-CN" sz="2800">
                <a:solidFill>
                  <a:srgbClr val="0000FF"/>
                </a:solidFill>
                <a:latin typeface="Arial Narrow" pitchFamily="34" charset="0"/>
                <a:ea typeface="黑体" pitchFamily="2" charset="-122"/>
              </a:rPr>
              <a:t>Reduce</a:t>
            </a:r>
            <a:r>
              <a:rPr lang="zh-CN" altLang="en-US" sz="2800">
                <a:solidFill>
                  <a:srgbClr val="0000FF"/>
                </a:solidFill>
                <a:latin typeface="Arial Narrow" pitchFamily="34" charset="0"/>
                <a:ea typeface="黑体" pitchFamily="2" charset="-122"/>
              </a:rPr>
              <a:t>阶段</a:t>
            </a:r>
            <a:endParaRPr lang="en-US" altLang="zh-CN" sz="2800">
              <a:solidFill>
                <a:srgbClr val="0000FF"/>
              </a:solidFill>
              <a:latin typeface="Arial Narrow" pitchFamily="34" charset="0"/>
              <a:ea typeface="黑体" pitchFamily="2" charset="-122"/>
            </a:endParaRPr>
          </a:p>
        </p:txBody>
      </p:sp>
      <p:sp>
        <p:nvSpPr>
          <p:cNvPr id="10" name="矩形 6"/>
          <p:cNvSpPr/>
          <p:nvPr/>
        </p:nvSpPr>
        <p:spPr>
          <a:xfrm>
            <a:off x="488950" y="2117725"/>
            <a:ext cx="3702050" cy="830263"/>
          </a:xfrm>
          <a:prstGeom prst="rect">
            <a:avLst/>
          </a:prstGeom>
          <a:solidFill>
            <a:schemeClr val="accent3">
              <a:lumMod val="60000"/>
              <a:lumOff val="40000"/>
            </a:schemeClr>
          </a:solidFill>
        </p:spPr>
        <p:txBody>
          <a:bodyPr>
            <a:spAutoFit/>
          </a:bodyPr>
          <a:lstStyle/>
          <a:p>
            <a:pPr fontAlgn="auto">
              <a:spcBef>
                <a:spcPts val="0"/>
              </a:spcBef>
              <a:spcAft>
                <a:spcPts val="0"/>
              </a:spcAft>
              <a:defRPr/>
            </a:pPr>
            <a:r>
              <a:rPr lang="en-US" altLang="zh-CN" sz="2400" dirty="0">
                <a:ea typeface="黑体" pitchFamily="2" charset="-122"/>
                <a:cs typeface="Arial" pitchFamily="34" charset="0"/>
              </a:rPr>
              <a:t>Reducer-0</a:t>
            </a:r>
            <a:r>
              <a:rPr lang="zh-CN" altLang="en-US" sz="2400" dirty="0">
                <a:ea typeface="黑体" pitchFamily="2" charset="-122"/>
                <a:cs typeface="Arial" pitchFamily="34" charset="0"/>
              </a:rPr>
              <a:t>：</a:t>
            </a:r>
            <a:endParaRPr lang="en-US" altLang="zh-CN" sz="2400" dirty="0">
              <a:ea typeface="黑体" pitchFamily="2" charset="-122"/>
              <a:cs typeface="Arial" pitchFamily="34" charset="0"/>
            </a:endParaRPr>
          </a:p>
          <a:p>
            <a:pPr fontAlgn="auto">
              <a:spcBef>
                <a:spcPts val="0"/>
              </a:spcBef>
              <a:spcAft>
                <a:spcPts val="0"/>
              </a:spcAft>
              <a:defRPr/>
            </a:pPr>
            <a:r>
              <a:rPr lang="en-US" altLang="zh-CN" sz="2400" dirty="0">
                <a:solidFill>
                  <a:srgbClr val="0000FF"/>
                </a:solidFill>
                <a:ea typeface="黑体" pitchFamily="2" charset="-122"/>
                <a:cs typeface="Arial" pitchFamily="34" charset="0"/>
              </a:rPr>
              <a:t>&lt;cluster-0,  [(1,1),1]&gt;</a:t>
            </a:r>
          </a:p>
        </p:txBody>
      </p:sp>
      <p:sp>
        <p:nvSpPr>
          <p:cNvPr id="11" name="矩形 7"/>
          <p:cNvSpPr/>
          <p:nvPr/>
        </p:nvSpPr>
        <p:spPr>
          <a:xfrm>
            <a:off x="4933950" y="2130425"/>
            <a:ext cx="3498850" cy="1200150"/>
          </a:xfrm>
          <a:prstGeom prst="rect">
            <a:avLst/>
          </a:prstGeom>
          <a:solidFill>
            <a:schemeClr val="accent3">
              <a:lumMod val="60000"/>
              <a:lumOff val="40000"/>
            </a:schemeClr>
          </a:solidFill>
        </p:spPr>
        <p:txBody>
          <a:bodyPr>
            <a:spAutoFit/>
          </a:bodyPr>
          <a:lstStyle/>
          <a:p>
            <a:pPr fontAlgn="auto">
              <a:spcBef>
                <a:spcPts val="0"/>
              </a:spcBef>
              <a:spcAft>
                <a:spcPts val="0"/>
              </a:spcAft>
              <a:defRPr/>
            </a:pPr>
            <a:r>
              <a:rPr lang="en-US" altLang="zh-CN" sz="2400" dirty="0">
                <a:ea typeface="黑体" pitchFamily="2" charset="-122"/>
                <a:cs typeface="Arial" pitchFamily="34" charset="0"/>
              </a:rPr>
              <a:t>Reducer-1</a:t>
            </a:r>
            <a:r>
              <a:rPr lang="zh-CN" altLang="en-US" sz="2400" dirty="0">
                <a:ea typeface="黑体" pitchFamily="2" charset="-122"/>
                <a:cs typeface="Arial" pitchFamily="34" charset="0"/>
              </a:rPr>
              <a:t>：</a:t>
            </a:r>
            <a:endParaRPr lang="en-US" altLang="zh-CN" sz="2400" dirty="0">
              <a:ea typeface="黑体" pitchFamily="2" charset="-122"/>
              <a:cs typeface="Arial" pitchFamily="34" charset="0"/>
            </a:endParaRPr>
          </a:p>
          <a:p>
            <a:pPr fontAlgn="auto">
              <a:spcBef>
                <a:spcPts val="0"/>
              </a:spcBef>
              <a:spcAft>
                <a:spcPts val="0"/>
              </a:spcAft>
              <a:defRPr/>
            </a:pPr>
            <a:r>
              <a:rPr lang="en-US" altLang="zh-CN" sz="2400" dirty="0">
                <a:solidFill>
                  <a:srgbClr val="0000FF"/>
                </a:solidFill>
                <a:ea typeface="黑体" pitchFamily="2" charset="-122"/>
                <a:cs typeface="Arial" pitchFamily="34" charset="0"/>
              </a:rPr>
              <a:t>&lt;cluster-1,[(4,3),1]&gt;</a:t>
            </a:r>
          </a:p>
          <a:p>
            <a:pPr fontAlgn="auto">
              <a:spcBef>
                <a:spcPts val="0"/>
              </a:spcBef>
              <a:spcAft>
                <a:spcPts val="0"/>
              </a:spcAft>
              <a:defRPr/>
            </a:pPr>
            <a:r>
              <a:rPr lang="en-US" altLang="zh-CN" sz="2400" dirty="0">
                <a:solidFill>
                  <a:srgbClr val="0000FF"/>
                </a:solidFill>
                <a:ea typeface="黑体" pitchFamily="2" charset="-122"/>
                <a:cs typeface="Arial" pitchFamily="34" charset="0"/>
              </a:rPr>
              <a:t>&lt;cluster-1,[(3.5,2.5),2]&gt;</a:t>
            </a:r>
          </a:p>
        </p:txBody>
      </p:sp>
    </p:spTree>
    <p:extLst>
      <p:ext uri="{BB962C8B-B14F-4D97-AF65-F5344CB8AC3E}">
        <p14:creationId xmlns:p14="http://schemas.microsoft.com/office/powerpoint/2010/main" val="28883094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内容占位符 2"/>
          <p:cNvSpPr>
            <a:spLocks noGrp="1"/>
          </p:cNvSpPr>
          <p:nvPr>
            <p:ph sz="quarter" idx="1"/>
          </p:nvPr>
        </p:nvSpPr>
        <p:spPr>
          <a:xfrm>
            <a:off x="457200" y="1600200"/>
            <a:ext cx="8229600" cy="892175"/>
          </a:xfrm>
        </p:spPr>
        <p:txBody>
          <a:bodyPr/>
          <a:lstStyle/>
          <a:p>
            <a:pPr eaLnBrk="1" hangingPunct="1"/>
            <a:r>
              <a:rPr lang="en-US" altLang="zh-CN">
                <a:latin typeface="黑体" pitchFamily="2" charset="-122"/>
                <a:ea typeface="黑体" pitchFamily="2" charset="-122"/>
              </a:rPr>
              <a:t>Reducer</a:t>
            </a:r>
            <a:r>
              <a:rPr lang="zh-CN" altLang="en-US">
                <a:latin typeface="黑体" pitchFamily="2" charset="-122"/>
                <a:ea typeface="黑体" pitchFamily="2" charset="-122"/>
              </a:rPr>
              <a:t>输出</a:t>
            </a:r>
            <a:endParaRPr lang="en-US" altLang="zh-CN">
              <a:latin typeface="黑体" pitchFamily="2" charset="-122"/>
              <a:ea typeface="黑体" pitchFamily="2" charset="-122"/>
            </a:endParaRPr>
          </a:p>
        </p:txBody>
      </p:sp>
      <p:pic>
        <p:nvPicPr>
          <p:cNvPr id="46083" name="Picture 3"/>
          <p:cNvPicPr>
            <a:picLocks noChangeAspect="1" noChangeArrowheads="1"/>
          </p:cNvPicPr>
          <p:nvPr/>
        </p:nvPicPr>
        <p:blipFill>
          <a:blip r:embed="rId2" cstate="print"/>
          <a:srcRect/>
          <a:stretch>
            <a:fillRect/>
          </a:stretch>
        </p:blipFill>
        <p:spPr bwMode="auto">
          <a:xfrm>
            <a:off x="323850" y="2636838"/>
            <a:ext cx="8418513" cy="2592387"/>
          </a:xfrm>
          <a:prstGeom prst="rect">
            <a:avLst/>
          </a:prstGeom>
          <a:noFill/>
          <a:ln w="9525">
            <a:noFill/>
            <a:miter lim="800000"/>
            <a:headEnd/>
            <a:tailEnd/>
          </a:ln>
        </p:spPr>
      </p:pic>
      <p:sp>
        <p:nvSpPr>
          <p:cNvPr id="5" name="Rectangle 4"/>
          <p:cNvSpPr/>
          <p:nvPr/>
        </p:nvSpPr>
        <p:spPr>
          <a:xfrm>
            <a:off x="1164186" y="158234"/>
            <a:ext cx="7751213" cy="604781"/>
          </a:xfrm>
          <a:prstGeom prst="rect">
            <a:avLst/>
          </a:prstGeom>
        </p:spPr>
        <p:txBody>
          <a:bodyPr bIns="91440"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fontAlgn="auto">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基于</a:t>
            </a:r>
            <a:r>
              <a:rPr lang="en-US" altLang="zh-CN" sz="2400" dirty="0">
                <a:ln>
                  <a:solidFill>
                    <a:srgbClr val="FF0000"/>
                  </a:solidFill>
                </a:ln>
                <a:solidFill>
                  <a:srgbClr val="C00000"/>
                </a:solidFill>
                <a:latin typeface="黑体" pitchFamily="2" charset="-122"/>
                <a:ea typeface="黑体" pitchFamily="2" charset="-122"/>
                <a:cs typeface="+mj-cs"/>
              </a:rPr>
              <a:t>MapReduce</a:t>
            </a:r>
            <a:r>
              <a:rPr lang="zh-CN" altLang="en-US" sz="2400" dirty="0">
                <a:ln>
                  <a:solidFill>
                    <a:srgbClr val="FF0000"/>
                  </a:solidFill>
                </a:ln>
                <a:solidFill>
                  <a:srgbClr val="C00000"/>
                </a:solidFill>
                <a:latin typeface="黑体" pitchFamily="2" charset="-122"/>
                <a:ea typeface="黑体" pitchFamily="2" charset="-122"/>
                <a:cs typeface="+mj-cs"/>
              </a:rPr>
              <a:t>的</a:t>
            </a: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并行算法设计</a:t>
            </a:r>
            <a:endParaRPr lang="en-US" altLang="zh-CN" sz="2400" dirty="0">
              <a:ln>
                <a:solidFill>
                  <a:srgbClr val="FF0000"/>
                </a:solidFill>
              </a:ln>
              <a:solidFill>
                <a:srgbClr val="C00000"/>
              </a:solidFill>
              <a:latin typeface="黑体" pitchFamily="2" charset="-122"/>
              <a:ea typeface="黑体" pitchFamily="2" charset="-122"/>
              <a:cs typeface="+mj-cs"/>
            </a:endParaRPr>
          </a:p>
        </p:txBody>
      </p:sp>
      <p:sp>
        <p:nvSpPr>
          <p:cNvPr id="46085" name="TextBox 5"/>
          <p:cNvSpPr txBox="1">
            <a:spLocks noChangeArrowheads="1"/>
          </p:cNvSpPr>
          <p:nvPr/>
        </p:nvSpPr>
        <p:spPr bwMode="auto">
          <a:xfrm>
            <a:off x="355600" y="736600"/>
            <a:ext cx="5892800" cy="523875"/>
          </a:xfrm>
          <a:prstGeom prst="rect">
            <a:avLst/>
          </a:prstGeom>
          <a:noFill/>
          <a:ln w="9525">
            <a:noFill/>
            <a:miter lim="800000"/>
            <a:headEnd/>
            <a:tailEnd/>
          </a:ln>
        </p:spPr>
        <p:txBody>
          <a:bodyPr>
            <a:spAutoFit/>
          </a:bodyPr>
          <a:lstStyle/>
          <a:p>
            <a:pPr indent="-273050">
              <a:spcBef>
                <a:spcPts val="575"/>
              </a:spcBef>
              <a:buClr>
                <a:schemeClr val="accent1"/>
              </a:buClr>
              <a:buSzPct val="85000"/>
            </a:pPr>
            <a:r>
              <a:rPr lang="en-US" altLang="zh-CN" sz="2800">
                <a:solidFill>
                  <a:srgbClr val="00B050"/>
                </a:solidFill>
                <a:latin typeface="Arial Narrow" pitchFamily="34" charset="0"/>
                <a:ea typeface="黑体" pitchFamily="2" charset="-122"/>
              </a:rPr>
              <a:t>MapReduce K-Means</a:t>
            </a:r>
            <a:r>
              <a:rPr lang="zh-CN" altLang="en-US" sz="2800">
                <a:solidFill>
                  <a:srgbClr val="00B050"/>
                </a:solidFill>
                <a:latin typeface="Arial Narrow" pitchFamily="34" charset="0"/>
                <a:ea typeface="黑体" pitchFamily="2" charset="-122"/>
              </a:rPr>
              <a:t>聚类处理示例</a:t>
            </a:r>
          </a:p>
        </p:txBody>
      </p:sp>
    </p:spTree>
    <p:extLst>
      <p:ext uri="{BB962C8B-B14F-4D97-AF65-F5344CB8AC3E}">
        <p14:creationId xmlns:p14="http://schemas.microsoft.com/office/powerpoint/2010/main" val="7596203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内容占位符 2"/>
          <p:cNvSpPr>
            <a:spLocks noGrp="1"/>
          </p:cNvSpPr>
          <p:nvPr>
            <p:ph sz="quarter" idx="1"/>
          </p:nvPr>
        </p:nvSpPr>
        <p:spPr>
          <a:xfrm>
            <a:off x="339725" y="1600200"/>
            <a:ext cx="8435975" cy="4525963"/>
          </a:xfrm>
        </p:spPr>
        <p:txBody>
          <a:bodyPr/>
          <a:lstStyle/>
          <a:p>
            <a:pPr algn="just" eaLnBrk="1" hangingPunct="1"/>
            <a:r>
              <a:rPr lang="zh-CN" altLang="en-US" sz="2400" dirty="0">
                <a:latin typeface="黑体" pitchFamily="2" charset="-122"/>
                <a:ea typeface="黑体" pitchFamily="2" charset="-122"/>
              </a:rPr>
              <a:t>在第</a:t>
            </a:r>
            <a:r>
              <a:rPr lang="en-US" altLang="zh-CN" sz="2400" dirty="0" err="1">
                <a:latin typeface="黑体" pitchFamily="2" charset="-122"/>
                <a:ea typeface="黑体" pitchFamily="2" charset="-122"/>
              </a:rPr>
              <a:t>i</a:t>
            </a:r>
            <a:r>
              <a:rPr lang="zh-CN" altLang="en-US" sz="2400" dirty="0">
                <a:latin typeface="黑体" pitchFamily="2" charset="-122"/>
                <a:ea typeface="黑体" pitchFamily="2" charset="-122"/>
              </a:rPr>
              <a:t>次迭代后，已经生成了</a:t>
            </a:r>
            <a:r>
              <a:rPr lang="en-US" altLang="zh-CN" sz="2400" dirty="0">
                <a:latin typeface="黑体" pitchFamily="2" charset="-122"/>
                <a:ea typeface="黑体" pitchFamily="2" charset="-122"/>
              </a:rPr>
              <a:t>K</a:t>
            </a:r>
            <a:r>
              <a:rPr lang="zh-CN" altLang="en-US" sz="2400" dirty="0">
                <a:latin typeface="黑体" pitchFamily="2" charset="-122"/>
                <a:ea typeface="黑体" pitchFamily="2" charset="-122"/>
              </a:rPr>
              <a:t>个聚类。如果满足了终止条件，即可停止迭代，输出</a:t>
            </a:r>
            <a:r>
              <a:rPr lang="en-US" altLang="zh-CN" sz="2400" dirty="0">
                <a:latin typeface="黑体" pitchFamily="2" charset="-122"/>
                <a:ea typeface="黑体" pitchFamily="2" charset="-122"/>
              </a:rPr>
              <a:t>K</a:t>
            </a:r>
            <a:r>
              <a:rPr lang="zh-CN" altLang="en-US" sz="2400" dirty="0">
                <a:latin typeface="黑体" pitchFamily="2" charset="-122"/>
                <a:ea typeface="黑体" pitchFamily="2" charset="-122"/>
              </a:rPr>
              <a:t>个聚类</a:t>
            </a:r>
            <a:endParaRPr lang="en-US" altLang="zh-CN" sz="2400" dirty="0">
              <a:latin typeface="黑体" pitchFamily="2" charset="-122"/>
              <a:ea typeface="黑体" pitchFamily="2" charset="-122"/>
            </a:endParaRPr>
          </a:p>
          <a:p>
            <a:pPr algn="just" eaLnBrk="1" hangingPunct="1"/>
            <a:endParaRPr lang="en-US" altLang="zh-CN" sz="2400" dirty="0">
              <a:latin typeface="黑体" pitchFamily="2" charset="-122"/>
              <a:ea typeface="黑体" pitchFamily="2" charset="-122"/>
            </a:endParaRPr>
          </a:p>
          <a:p>
            <a:pPr algn="just" eaLnBrk="1" hangingPunct="1"/>
            <a:r>
              <a:rPr lang="zh-CN" altLang="en-US" sz="2400" dirty="0">
                <a:solidFill>
                  <a:srgbClr val="0000FF"/>
                </a:solidFill>
                <a:latin typeface="黑体" pitchFamily="2" charset="-122"/>
                <a:ea typeface="黑体" pitchFamily="2" charset="-122"/>
              </a:rPr>
              <a:t>终止条件：</a:t>
            </a:r>
            <a:endParaRPr lang="en-US" altLang="zh-CN" sz="2400" dirty="0">
              <a:solidFill>
                <a:srgbClr val="0000FF"/>
              </a:solidFill>
              <a:latin typeface="黑体" pitchFamily="2" charset="-122"/>
              <a:ea typeface="黑体" pitchFamily="2" charset="-122"/>
            </a:endParaRPr>
          </a:p>
          <a:p>
            <a:pPr lvl="1" algn="just" eaLnBrk="1" hangingPunct="1">
              <a:buFont typeface="Wingdings" pitchFamily="2" charset="2"/>
              <a:buChar char="Ø"/>
            </a:pPr>
            <a:r>
              <a:rPr lang="zh-CN" altLang="en-US" dirty="0">
                <a:latin typeface="黑体" pitchFamily="2" charset="-122"/>
                <a:ea typeface="黑体" pitchFamily="2" charset="-122"/>
              </a:rPr>
              <a:t>设定迭代次数</a:t>
            </a:r>
            <a:r>
              <a:rPr lang="en-US" altLang="zh-CN" dirty="0">
                <a:latin typeface="黑体" pitchFamily="2" charset="-122"/>
                <a:ea typeface="黑体" pitchFamily="2" charset="-122"/>
              </a:rPr>
              <a:t>;</a:t>
            </a:r>
          </a:p>
          <a:p>
            <a:pPr lvl="1" algn="just" eaLnBrk="1" hangingPunct="1">
              <a:buFont typeface="Wingdings" pitchFamily="2" charset="2"/>
              <a:buChar char="Ø"/>
            </a:pPr>
            <a:r>
              <a:rPr lang="zh-CN" altLang="en-US" dirty="0">
                <a:latin typeface="黑体" pitchFamily="2" charset="-122"/>
                <a:ea typeface="黑体" pitchFamily="2" charset="-122"/>
              </a:rPr>
              <a:t>均方差的变化（非充分条件）</a:t>
            </a:r>
            <a:endParaRPr lang="en-US" altLang="zh-CN" dirty="0">
              <a:latin typeface="黑体" pitchFamily="2" charset="-122"/>
              <a:ea typeface="黑体" pitchFamily="2" charset="-122"/>
            </a:endParaRPr>
          </a:p>
          <a:p>
            <a:pPr lvl="1" algn="just" eaLnBrk="1" hangingPunct="1">
              <a:buFont typeface="Wingdings" pitchFamily="2" charset="2"/>
              <a:buChar char="Ø"/>
            </a:pPr>
            <a:r>
              <a:rPr lang="zh-CN" altLang="en-US" dirty="0">
                <a:latin typeface="黑体" pitchFamily="2" charset="-122"/>
                <a:ea typeface="黑体" pitchFamily="2" charset="-122"/>
              </a:rPr>
              <a:t>每个点固定地属于某个聚类</a:t>
            </a:r>
            <a:endParaRPr lang="en-US" altLang="zh-CN" dirty="0">
              <a:latin typeface="黑体" pitchFamily="2" charset="-122"/>
              <a:ea typeface="黑体" pitchFamily="2" charset="-122"/>
            </a:endParaRPr>
          </a:p>
          <a:p>
            <a:pPr lvl="1" algn="just" eaLnBrk="1" hangingPunct="1">
              <a:buFont typeface="Wingdings" pitchFamily="2" charset="2"/>
              <a:buChar char="Ø"/>
            </a:pPr>
            <a:r>
              <a:rPr lang="zh-CN" altLang="en-US" dirty="0">
                <a:latin typeface="黑体" pitchFamily="2" charset="-122"/>
                <a:ea typeface="黑体" pitchFamily="2" charset="-122"/>
              </a:rPr>
              <a:t>其他设定条件 </a:t>
            </a:r>
            <a:r>
              <a:rPr lang="en-US" altLang="zh-CN" dirty="0">
                <a:latin typeface="黑体" pitchFamily="2" charset="-122"/>
                <a:ea typeface="黑体" pitchFamily="2" charset="-122"/>
              </a:rPr>
              <a:t>... ...</a:t>
            </a:r>
          </a:p>
          <a:p>
            <a:pPr lvl="1" algn="just" eaLnBrk="1" hangingPunct="1">
              <a:buFont typeface="Wingdings" pitchFamily="2" charset="2"/>
              <a:buChar char="Ø"/>
            </a:pPr>
            <a:r>
              <a:rPr lang="zh-CN" altLang="en-US" dirty="0">
                <a:solidFill>
                  <a:srgbClr val="FF0000"/>
                </a:solidFill>
                <a:latin typeface="黑体" pitchFamily="2" charset="-122"/>
                <a:ea typeface="黑体" pitchFamily="2" charset="-122"/>
              </a:rPr>
              <a:t>与具体的应用高度相关</a:t>
            </a:r>
          </a:p>
        </p:txBody>
      </p:sp>
      <p:sp>
        <p:nvSpPr>
          <p:cNvPr id="5" name="Rectangle 4"/>
          <p:cNvSpPr/>
          <p:nvPr/>
        </p:nvSpPr>
        <p:spPr>
          <a:xfrm>
            <a:off x="1164186" y="158234"/>
            <a:ext cx="7751213" cy="604781"/>
          </a:xfrm>
          <a:prstGeom prst="rect">
            <a:avLst/>
          </a:prstGeom>
        </p:spPr>
        <p:txBody>
          <a:bodyPr bIns="91440" anchor="b">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74320" indent="-274320" algn="r" fontAlgn="auto">
              <a:lnSpc>
                <a:spcPct val="120000"/>
              </a:lnSpc>
              <a:spcBef>
                <a:spcPts val="580"/>
              </a:spcBef>
              <a:spcAft>
                <a:spcPts val="600"/>
              </a:spcAft>
              <a:defRPr/>
            </a:pPr>
            <a:r>
              <a:rPr lang="zh-CN" altLang="en-US" sz="2400" dirty="0">
                <a:ln>
                  <a:solidFill>
                    <a:srgbClr val="FF0000"/>
                  </a:solidFill>
                </a:ln>
                <a:solidFill>
                  <a:srgbClr val="C00000"/>
                </a:solidFill>
                <a:latin typeface="黑体" pitchFamily="2" charset="-122"/>
                <a:ea typeface="黑体" pitchFamily="2" charset="-122"/>
                <a:cs typeface="+mj-cs"/>
              </a:rPr>
              <a:t>基于</a:t>
            </a:r>
            <a:r>
              <a:rPr lang="en-US" altLang="zh-CN" sz="2400" dirty="0">
                <a:ln>
                  <a:solidFill>
                    <a:srgbClr val="FF0000"/>
                  </a:solidFill>
                </a:ln>
                <a:solidFill>
                  <a:srgbClr val="C00000"/>
                </a:solidFill>
                <a:latin typeface="黑体" pitchFamily="2" charset="-122"/>
                <a:ea typeface="黑体" pitchFamily="2" charset="-122"/>
                <a:cs typeface="+mj-cs"/>
              </a:rPr>
              <a:t>MapReduce</a:t>
            </a:r>
            <a:r>
              <a:rPr lang="zh-CN" altLang="en-US" sz="2400" dirty="0">
                <a:ln>
                  <a:solidFill>
                    <a:srgbClr val="FF0000"/>
                  </a:solidFill>
                </a:ln>
                <a:solidFill>
                  <a:srgbClr val="C00000"/>
                </a:solidFill>
                <a:latin typeface="黑体" pitchFamily="2" charset="-122"/>
                <a:ea typeface="黑体" pitchFamily="2" charset="-122"/>
                <a:cs typeface="+mj-cs"/>
              </a:rPr>
              <a:t>的</a:t>
            </a:r>
            <a:r>
              <a:rPr lang="en-US" altLang="zh-CN" sz="2400" dirty="0">
                <a:ln>
                  <a:solidFill>
                    <a:srgbClr val="FF0000"/>
                  </a:solidFill>
                </a:ln>
                <a:solidFill>
                  <a:srgbClr val="C00000"/>
                </a:solidFill>
                <a:latin typeface="黑体" pitchFamily="2" charset="-122"/>
                <a:ea typeface="黑体" pitchFamily="2" charset="-122"/>
                <a:cs typeface="+mj-cs"/>
              </a:rPr>
              <a:t>K-Means</a:t>
            </a:r>
            <a:r>
              <a:rPr lang="zh-CN" altLang="en-US" sz="2400" dirty="0">
                <a:ln>
                  <a:solidFill>
                    <a:srgbClr val="FF0000"/>
                  </a:solidFill>
                </a:ln>
                <a:solidFill>
                  <a:srgbClr val="C00000"/>
                </a:solidFill>
                <a:latin typeface="黑体" pitchFamily="2" charset="-122"/>
                <a:ea typeface="黑体" pitchFamily="2" charset="-122"/>
                <a:cs typeface="+mj-cs"/>
              </a:rPr>
              <a:t>并行算法设计</a:t>
            </a:r>
            <a:endParaRPr lang="en-US" altLang="zh-CN" sz="2400" dirty="0">
              <a:ln>
                <a:solidFill>
                  <a:srgbClr val="FF0000"/>
                </a:solidFill>
              </a:ln>
              <a:solidFill>
                <a:srgbClr val="C00000"/>
              </a:solidFill>
              <a:latin typeface="黑体" pitchFamily="2" charset="-122"/>
              <a:ea typeface="黑体" pitchFamily="2" charset="-122"/>
              <a:cs typeface="+mj-cs"/>
            </a:endParaRPr>
          </a:p>
        </p:txBody>
      </p:sp>
      <p:sp>
        <p:nvSpPr>
          <p:cNvPr id="47108" name="TextBox 5"/>
          <p:cNvSpPr txBox="1">
            <a:spLocks noChangeArrowheads="1"/>
          </p:cNvSpPr>
          <p:nvPr/>
        </p:nvSpPr>
        <p:spPr bwMode="auto">
          <a:xfrm>
            <a:off x="355600" y="736600"/>
            <a:ext cx="5892800" cy="523875"/>
          </a:xfrm>
          <a:prstGeom prst="rect">
            <a:avLst/>
          </a:prstGeom>
          <a:noFill/>
          <a:ln w="9525">
            <a:noFill/>
            <a:miter lim="800000"/>
            <a:headEnd/>
            <a:tailEnd/>
          </a:ln>
        </p:spPr>
        <p:txBody>
          <a:bodyPr>
            <a:spAutoFit/>
          </a:bodyPr>
          <a:lstStyle/>
          <a:p>
            <a:pPr indent="-273050">
              <a:spcBef>
                <a:spcPts val="575"/>
              </a:spcBef>
              <a:buClr>
                <a:schemeClr val="accent1"/>
              </a:buClr>
              <a:buSzPct val="85000"/>
            </a:pPr>
            <a:r>
              <a:rPr lang="zh-CN" altLang="en-US" sz="2800">
                <a:solidFill>
                  <a:srgbClr val="00B050"/>
                </a:solidFill>
                <a:latin typeface="Arial Narrow" pitchFamily="34" charset="0"/>
                <a:ea typeface="黑体" pitchFamily="2" charset="-122"/>
              </a:rPr>
              <a:t>终止迭代</a:t>
            </a:r>
          </a:p>
        </p:txBody>
      </p:sp>
    </p:spTree>
    <p:extLst>
      <p:ext uri="{BB962C8B-B14F-4D97-AF65-F5344CB8AC3E}">
        <p14:creationId xmlns:p14="http://schemas.microsoft.com/office/powerpoint/2010/main" val="12024674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extBox 5"/>
          <p:cNvSpPr txBox="1">
            <a:spLocks noChangeArrowheads="1"/>
          </p:cNvSpPr>
          <p:nvPr/>
        </p:nvSpPr>
        <p:spPr bwMode="auto">
          <a:xfrm>
            <a:off x="279400" y="368300"/>
            <a:ext cx="5892800" cy="604781"/>
          </a:xfrm>
          <a:prstGeom prst="rect">
            <a:avLst/>
          </a:prstGeom>
          <a:noFill/>
          <a:ln w="9525">
            <a:noFill/>
            <a:miter lim="800000"/>
            <a:headEnd/>
            <a:tailEnd/>
          </a:ln>
        </p:spPr>
        <p:txBody>
          <a:bodyPr>
            <a:spAutoFit/>
          </a:bodyPr>
          <a:lstStyle/>
          <a:p>
            <a:pPr marL="274320" indent="-274320" fontAlgn="auto">
              <a:lnSpc>
                <a:spcPct val="120000"/>
              </a:lnSpc>
              <a:spcBef>
                <a:spcPts val="580"/>
              </a:spcBef>
              <a:spcAft>
                <a:spcPts val="600"/>
              </a:spcAft>
              <a:buClr>
                <a:schemeClr val="accent1"/>
              </a:buClr>
              <a:buSzPct val="85000"/>
              <a:defRPr/>
            </a:pPr>
            <a:r>
              <a:rPr lang="en-US" altLang="zh-CN" sz="3200" dirty="0">
                <a:ln>
                  <a:solidFill>
                    <a:srgbClr val="FF0000"/>
                  </a:solidFill>
                </a:ln>
                <a:solidFill>
                  <a:srgbClr val="C00000"/>
                </a:solidFill>
                <a:latin typeface="黑体" pitchFamily="2" charset="-122"/>
                <a:ea typeface="黑体" pitchFamily="2" charset="-122"/>
                <a:cs typeface="+mj-cs"/>
              </a:rPr>
              <a:t>3.</a:t>
            </a:r>
            <a:r>
              <a:rPr lang="zh-CN" altLang="en-US" sz="3200" dirty="0">
                <a:ln>
                  <a:solidFill>
                    <a:srgbClr val="FF0000"/>
                  </a:solidFill>
                </a:ln>
                <a:solidFill>
                  <a:srgbClr val="C00000"/>
                </a:solidFill>
                <a:latin typeface="黑体" pitchFamily="2" charset="-122"/>
                <a:ea typeface="黑体" pitchFamily="2" charset="-122"/>
                <a:cs typeface="+mj-cs"/>
              </a:rPr>
              <a:t>实验结果与小结</a:t>
            </a:r>
          </a:p>
        </p:txBody>
      </p:sp>
      <p:pic>
        <p:nvPicPr>
          <p:cNvPr id="1028" name="Picture 4"/>
          <p:cNvPicPr>
            <a:picLocks noChangeAspect="1" noChangeArrowheads="1"/>
          </p:cNvPicPr>
          <p:nvPr/>
        </p:nvPicPr>
        <p:blipFill>
          <a:blip r:embed="rId2" cstate="print">
            <a:lum bright="-20000" contrast="40000"/>
          </a:blip>
          <a:srcRect/>
          <a:stretch>
            <a:fillRect/>
          </a:stretch>
        </p:blipFill>
        <p:spPr bwMode="auto">
          <a:xfrm>
            <a:off x="609600" y="1482725"/>
            <a:ext cx="3802063" cy="3768725"/>
          </a:xfrm>
          <a:prstGeom prst="rect">
            <a:avLst/>
          </a:prstGeom>
          <a:ln>
            <a:noFill/>
          </a:ln>
          <a:effectLst>
            <a:outerShdw blurRad="190500" algn="tl" rotWithShape="0">
              <a:srgbClr val="000000">
                <a:alpha val="70000"/>
              </a:srgbClr>
            </a:outerShdw>
          </a:effectLst>
        </p:spPr>
      </p:pic>
      <p:pic>
        <p:nvPicPr>
          <p:cNvPr id="1029" name="Picture 5"/>
          <p:cNvPicPr>
            <a:picLocks noChangeAspect="1" noChangeArrowheads="1"/>
          </p:cNvPicPr>
          <p:nvPr/>
        </p:nvPicPr>
        <p:blipFill>
          <a:blip r:embed="rId3" cstate="print">
            <a:lum bright="-20000" contrast="40000"/>
          </a:blip>
          <a:srcRect/>
          <a:stretch>
            <a:fillRect/>
          </a:stretch>
        </p:blipFill>
        <p:spPr bwMode="auto">
          <a:xfrm>
            <a:off x="5049838" y="1474788"/>
            <a:ext cx="3681412" cy="3757612"/>
          </a:xfrm>
          <a:prstGeom prst="rect">
            <a:avLst/>
          </a:prstGeom>
          <a:ln>
            <a:noFill/>
          </a:ln>
          <a:effectLst>
            <a:outerShdw blurRad="190500" algn="tl" rotWithShape="0">
              <a:srgbClr val="000000">
                <a:alpha val="70000"/>
              </a:srgbClr>
            </a:outerShdw>
          </a:effectLst>
        </p:spPr>
      </p:pic>
      <p:sp>
        <p:nvSpPr>
          <p:cNvPr id="48133" name="Rectangle 10"/>
          <p:cNvSpPr>
            <a:spLocks noChangeArrowheads="1"/>
          </p:cNvSpPr>
          <p:nvPr/>
        </p:nvSpPr>
        <p:spPr bwMode="auto">
          <a:xfrm>
            <a:off x="520700" y="5737225"/>
            <a:ext cx="8331200" cy="768350"/>
          </a:xfrm>
          <a:prstGeom prst="rect">
            <a:avLst/>
          </a:prstGeom>
          <a:noFill/>
          <a:ln w="9525">
            <a:noFill/>
            <a:miter lim="800000"/>
            <a:headEnd/>
            <a:tailEnd/>
          </a:ln>
        </p:spPr>
        <p:txBody>
          <a:bodyPr>
            <a:spAutoFit/>
          </a:bodyPr>
          <a:lstStyle/>
          <a:p>
            <a:r>
              <a:rPr lang="en-US" altLang="zh-CN" sz="1100" b="1">
                <a:latin typeface="Verdana" pitchFamily="34" charset="0"/>
              </a:rPr>
              <a:t>Parallel K-means clustering based on MapReduce</a:t>
            </a:r>
            <a:br>
              <a:rPr lang="en-US" altLang="zh-CN" sz="1100">
                <a:latin typeface="Verdana" pitchFamily="34" charset="0"/>
              </a:rPr>
            </a:br>
            <a:r>
              <a:rPr lang="en-US" altLang="zh-CN" sz="1100">
                <a:latin typeface="Verdana" pitchFamily="34" charset="0"/>
              </a:rPr>
              <a:t>Zhao, Weizhong; Ma, Huifang; He, Qing </a:t>
            </a:r>
            <a:r>
              <a:rPr lang="en-US" altLang="zh-CN" sz="1100" b="1">
                <a:latin typeface="Verdana" pitchFamily="34" charset="0"/>
              </a:rPr>
              <a:t>Source:</a:t>
            </a:r>
            <a:r>
              <a:rPr lang="en-US" altLang="zh-CN" sz="1100">
                <a:latin typeface="Verdana" pitchFamily="34" charset="0"/>
              </a:rPr>
              <a:t> </a:t>
            </a:r>
            <a:r>
              <a:rPr lang="en-US" altLang="zh-CN" sz="1100" i="1">
                <a:latin typeface="Verdana" pitchFamily="34" charset="0"/>
              </a:rPr>
              <a:t>Lecture Notes in Computer Science (including subseries Lecture Notes in Artificial Intelligence and Lecture Notes in Bioinformatics)</a:t>
            </a:r>
            <a:r>
              <a:rPr lang="en-US" altLang="zh-CN" sz="1100">
                <a:latin typeface="Verdana" pitchFamily="34" charset="0"/>
              </a:rPr>
              <a:t>, v 5931 LNCS, p 674-679, 2009, </a:t>
            </a:r>
            <a:r>
              <a:rPr lang="en-US" altLang="zh-CN" sz="1100" i="1">
                <a:latin typeface="Verdana" pitchFamily="34" charset="0"/>
              </a:rPr>
              <a:t>Cloud Computing - First International Conference, CloudCom 2009, Proceedings</a:t>
            </a:r>
          </a:p>
        </p:txBody>
      </p:sp>
      <p:sp>
        <p:nvSpPr>
          <p:cNvPr id="48134" name="TextBox 11"/>
          <p:cNvSpPr txBox="1">
            <a:spLocks noChangeArrowheads="1"/>
          </p:cNvSpPr>
          <p:nvPr/>
        </p:nvSpPr>
        <p:spPr bwMode="auto">
          <a:xfrm>
            <a:off x="1155700" y="2298700"/>
            <a:ext cx="2362200" cy="369888"/>
          </a:xfrm>
          <a:prstGeom prst="rect">
            <a:avLst/>
          </a:prstGeom>
          <a:noFill/>
          <a:ln w="9525">
            <a:noFill/>
            <a:miter lim="800000"/>
            <a:headEnd/>
            <a:tailEnd/>
          </a:ln>
        </p:spPr>
        <p:txBody>
          <a:bodyPr>
            <a:spAutoFit/>
          </a:bodyPr>
          <a:lstStyle/>
          <a:p>
            <a:r>
              <a:rPr lang="zh-CN" altLang="en-US">
                <a:latin typeface="Perpetua" pitchFamily="18" charset="0"/>
              </a:rPr>
              <a:t>节点增加时的加速比</a:t>
            </a:r>
          </a:p>
        </p:txBody>
      </p:sp>
      <p:sp>
        <p:nvSpPr>
          <p:cNvPr id="48135" name="TextBox 12"/>
          <p:cNvSpPr txBox="1">
            <a:spLocks noChangeArrowheads="1"/>
          </p:cNvSpPr>
          <p:nvPr/>
        </p:nvSpPr>
        <p:spPr bwMode="auto">
          <a:xfrm>
            <a:off x="6070600" y="3695700"/>
            <a:ext cx="2489200" cy="369888"/>
          </a:xfrm>
          <a:prstGeom prst="rect">
            <a:avLst/>
          </a:prstGeom>
          <a:noFill/>
          <a:ln w="9525">
            <a:noFill/>
            <a:miter lim="800000"/>
            <a:headEnd/>
            <a:tailEnd/>
          </a:ln>
        </p:spPr>
        <p:txBody>
          <a:bodyPr>
            <a:spAutoFit/>
          </a:bodyPr>
          <a:lstStyle/>
          <a:p>
            <a:r>
              <a:rPr lang="zh-CN" altLang="en-US">
                <a:latin typeface="Perpetua" pitchFamily="18" charset="0"/>
              </a:rPr>
              <a:t>数据增加时的时间开销</a:t>
            </a:r>
          </a:p>
        </p:txBody>
      </p:sp>
    </p:spTree>
    <p:extLst>
      <p:ext uri="{BB962C8B-B14F-4D97-AF65-F5344CB8AC3E}">
        <p14:creationId xmlns:p14="http://schemas.microsoft.com/office/powerpoint/2010/main" val="2320611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p:cNvSpPr>
            <a:spLocks noGrp="1"/>
          </p:cNvSpPr>
          <p:nvPr>
            <p:ph sz="quarter" idx="1"/>
          </p:nvPr>
        </p:nvSpPr>
        <p:spPr>
          <a:xfrm>
            <a:off x="546100" y="1701800"/>
            <a:ext cx="8242300" cy="4525963"/>
          </a:xfrm>
        </p:spPr>
        <p:txBody>
          <a:bodyPr/>
          <a:lstStyle/>
          <a:p>
            <a:pPr algn="just" eaLnBrk="1" hangingPunct="1"/>
            <a:r>
              <a:rPr lang="zh-CN" altLang="en-US" sz="2400" dirty="0">
                <a:latin typeface="Arial" pitchFamily="34" charset="0"/>
                <a:ea typeface="黑体" pitchFamily="2" charset="-122"/>
                <a:cs typeface="Arial" pitchFamily="34" charset="0"/>
              </a:rPr>
              <a:t>利用</a:t>
            </a:r>
            <a:r>
              <a:rPr lang="en-US" altLang="zh-CN" sz="2400" dirty="0">
                <a:latin typeface="Arial" pitchFamily="34" charset="0"/>
                <a:ea typeface="黑体" pitchFamily="2" charset="-122"/>
                <a:cs typeface="Arial" pitchFamily="34" charset="0"/>
              </a:rPr>
              <a:t>MapReduce</a:t>
            </a:r>
            <a:r>
              <a:rPr lang="zh-CN" altLang="en-US" sz="2400" dirty="0">
                <a:latin typeface="Arial" pitchFamily="34" charset="0"/>
                <a:ea typeface="黑体" pitchFamily="2" charset="-122"/>
                <a:cs typeface="Arial" pitchFamily="34" charset="0"/>
              </a:rPr>
              <a:t>来并行化</a:t>
            </a:r>
            <a:r>
              <a:rPr lang="en-US" altLang="zh-CN" sz="2400" dirty="0">
                <a:latin typeface="Arial" pitchFamily="34" charset="0"/>
                <a:ea typeface="黑体" pitchFamily="2" charset="-122"/>
                <a:cs typeface="Arial" pitchFamily="34" charset="0"/>
              </a:rPr>
              <a:t>K-Means</a:t>
            </a:r>
            <a:r>
              <a:rPr lang="zh-CN" altLang="en-US" sz="2400" dirty="0">
                <a:latin typeface="Arial" pitchFamily="34" charset="0"/>
                <a:ea typeface="黑体" pitchFamily="2" charset="-122"/>
                <a:cs typeface="Arial" pitchFamily="34" charset="0"/>
              </a:rPr>
              <a:t>聚类过程是</a:t>
            </a:r>
            <a:r>
              <a:rPr lang="zh-CN" altLang="en-US" sz="2400" dirty="0">
                <a:solidFill>
                  <a:srgbClr val="FF0000"/>
                </a:solidFill>
                <a:latin typeface="Arial" pitchFamily="34" charset="0"/>
                <a:ea typeface="黑体" pitchFamily="2" charset="-122"/>
                <a:cs typeface="Arial" pitchFamily="34" charset="0"/>
              </a:rPr>
              <a:t>可行</a:t>
            </a:r>
            <a:r>
              <a:rPr lang="zh-CN" altLang="en-US" sz="2400" dirty="0">
                <a:latin typeface="Arial" pitchFamily="34" charset="0"/>
                <a:ea typeface="黑体" pitchFamily="2" charset="-122"/>
                <a:cs typeface="Arial" pitchFamily="34" charset="0"/>
              </a:rPr>
              <a:t>的</a:t>
            </a:r>
            <a:endParaRPr lang="en-US" altLang="zh-CN" sz="2400" dirty="0">
              <a:latin typeface="Arial" pitchFamily="34" charset="0"/>
              <a:ea typeface="黑体" pitchFamily="2" charset="-122"/>
              <a:cs typeface="Arial" pitchFamily="34" charset="0"/>
            </a:endParaRPr>
          </a:p>
          <a:p>
            <a:pPr algn="just" eaLnBrk="1" hangingPunct="1"/>
            <a:endParaRPr lang="en-US" altLang="zh-CN" sz="2400" dirty="0">
              <a:latin typeface="Arial" pitchFamily="34" charset="0"/>
              <a:ea typeface="黑体" pitchFamily="2" charset="-122"/>
              <a:cs typeface="Arial" pitchFamily="34" charset="0"/>
            </a:endParaRPr>
          </a:p>
          <a:p>
            <a:pPr algn="just" eaLnBrk="1" hangingPunct="1"/>
            <a:r>
              <a:rPr lang="zh-CN" altLang="en-US" sz="2400" dirty="0">
                <a:latin typeface="Arial" pitchFamily="34" charset="0"/>
                <a:ea typeface="黑体" pitchFamily="2" charset="-122"/>
                <a:cs typeface="Arial" pitchFamily="34" charset="0"/>
              </a:rPr>
              <a:t>每个节点计算一部分数据的归属，从而实现并行</a:t>
            </a:r>
            <a:endParaRPr lang="en-US" altLang="zh-CN" sz="2400" dirty="0">
              <a:latin typeface="Arial" pitchFamily="34" charset="0"/>
              <a:ea typeface="黑体" pitchFamily="2" charset="-122"/>
              <a:cs typeface="Arial" pitchFamily="34" charset="0"/>
            </a:endParaRPr>
          </a:p>
          <a:p>
            <a:pPr algn="just" eaLnBrk="1" hangingPunct="1"/>
            <a:endParaRPr lang="en-US" altLang="zh-CN" sz="2400" dirty="0">
              <a:latin typeface="Arial" pitchFamily="34" charset="0"/>
              <a:ea typeface="黑体" pitchFamily="2" charset="-122"/>
              <a:cs typeface="Arial" pitchFamily="34" charset="0"/>
            </a:endParaRPr>
          </a:p>
          <a:p>
            <a:pPr algn="just" eaLnBrk="1" hangingPunct="1"/>
            <a:r>
              <a:rPr lang="zh-CN" altLang="en-US" sz="2400" dirty="0">
                <a:solidFill>
                  <a:srgbClr val="FF0000"/>
                </a:solidFill>
                <a:latin typeface="Arial" pitchFamily="34" charset="0"/>
                <a:ea typeface="黑体" pitchFamily="2" charset="-122"/>
                <a:cs typeface="Arial" pitchFamily="34" charset="0"/>
              </a:rPr>
              <a:t>数据间是无关的，但是数据和聚类中心是相关的</a:t>
            </a:r>
            <a:r>
              <a:rPr lang="zh-CN" altLang="en-US" sz="2400" dirty="0">
                <a:latin typeface="Arial" pitchFamily="34" charset="0"/>
                <a:ea typeface="黑体" pitchFamily="2" charset="-122"/>
                <a:cs typeface="Arial" pitchFamily="34" charset="0"/>
              </a:rPr>
              <a:t>，因此需要全局文件，但不构成性能瓶颈</a:t>
            </a:r>
            <a:endParaRPr lang="en-US" altLang="zh-CN" sz="2400" dirty="0">
              <a:latin typeface="Arial" pitchFamily="34" charset="0"/>
              <a:ea typeface="黑体" pitchFamily="2" charset="-122"/>
              <a:cs typeface="Arial" pitchFamily="34" charset="0"/>
            </a:endParaRPr>
          </a:p>
          <a:p>
            <a:pPr algn="just" eaLnBrk="1" hangingPunct="1"/>
            <a:endParaRPr lang="en-US" altLang="zh-CN" sz="2400" dirty="0">
              <a:latin typeface="Arial" pitchFamily="34" charset="0"/>
              <a:ea typeface="黑体" pitchFamily="2" charset="-122"/>
              <a:cs typeface="Arial" pitchFamily="34" charset="0"/>
            </a:endParaRPr>
          </a:p>
          <a:p>
            <a:pPr algn="just" eaLnBrk="1" hangingPunct="1"/>
            <a:r>
              <a:rPr lang="zh-CN" altLang="en-US" sz="2400" dirty="0">
                <a:latin typeface="Arial" pitchFamily="34" charset="0"/>
                <a:ea typeface="黑体" pitchFamily="2" charset="-122"/>
                <a:cs typeface="Arial" pitchFamily="34" charset="0"/>
              </a:rPr>
              <a:t>没有因为并行而降低了算法的精确度（每一个点均保证与每一个</a:t>
            </a:r>
            <a:r>
              <a:rPr lang="en-US" altLang="zh-CN" sz="2400" dirty="0">
                <a:latin typeface="Arial" pitchFamily="34" charset="0"/>
                <a:ea typeface="黑体" pitchFamily="2" charset="-122"/>
                <a:cs typeface="Arial" pitchFamily="34" charset="0"/>
              </a:rPr>
              <a:t>cluster center</a:t>
            </a:r>
            <a:r>
              <a:rPr lang="zh-CN" altLang="en-US" sz="2400" dirty="0">
                <a:latin typeface="Arial" pitchFamily="34" charset="0"/>
                <a:ea typeface="黑体" pitchFamily="2" charset="-122"/>
                <a:cs typeface="Arial" pitchFamily="34" charset="0"/>
              </a:rPr>
              <a:t>进行了比较）</a:t>
            </a:r>
          </a:p>
        </p:txBody>
      </p:sp>
      <p:sp>
        <p:nvSpPr>
          <p:cNvPr id="49155" name="TextBox 5"/>
          <p:cNvSpPr txBox="1">
            <a:spLocks noChangeArrowheads="1"/>
          </p:cNvSpPr>
          <p:nvPr/>
        </p:nvSpPr>
        <p:spPr bwMode="auto">
          <a:xfrm>
            <a:off x="317500" y="889000"/>
            <a:ext cx="5892800" cy="523875"/>
          </a:xfrm>
          <a:prstGeom prst="rect">
            <a:avLst/>
          </a:prstGeom>
          <a:noFill/>
          <a:ln w="9525">
            <a:noFill/>
            <a:miter lim="800000"/>
            <a:headEnd/>
            <a:tailEnd/>
          </a:ln>
        </p:spPr>
        <p:txBody>
          <a:bodyPr>
            <a:spAutoFit/>
          </a:bodyPr>
          <a:lstStyle/>
          <a:p>
            <a:pPr indent="-273050">
              <a:spcBef>
                <a:spcPts val="575"/>
              </a:spcBef>
              <a:buClr>
                <a:schemeClr val="accent1"/>
              </a:buClr>
              <a:buSzPct val="85000"/>
            </a:pPr>
            <a:r>
              <a:rPr lang="zh-CN" altLang="en-US" sz="2800">
                <a:solidFill>
                  <a:srgbClr val="00B050"/>
                </a:solidFill>
                <a:latin typeface="Arial Narrow" pitchFamily="34" charset="0"/>
                <a:ea typeface="黑体" pitchFamily="2" charset="-122"/>
              </a:rPr>
              <a:t>算法设计实现小结</a:t>
            </a:r>
          </a:p>
        </p:txBody>
      </p:sp>
      <p:sp>
        <p:nvSpPr>
          <p:cNvPr id="6" name="TextBox 5"/>
          <p:cNvSpPr txBox="1">
            <a:spLocks noChangeArrowheads="1"/>
          </p:cNvSpPr>
          <p:nvPr/>
        </p:nvSpPr>
        <p:spPr bwMode="auto">
          <a:xfrm>
            <a:off x="2857500" y="266700"/>
            <a:ext cx="5892800" cy="476669"/>
          </a:xfrm>
          <a:prstGeom prst="rect">
            <a:avLst/>
          </a:prstGeom>
          <a:noFill/>
          <a:ln w="9525">
            <a:noFill/>
            <a:miter lim="800000"/>
            <a:headEnd/>
            <a:tailEnd/>
          </a:ln>
        </p:spPr>
        <p:txBody>
          <a:bodyPr>
            <a:spAutoFit/>
          </a:bodyPr>
          <a:lstStyle/>
          <a:p>
            <a:pPr marL="274320" indent="-274320" algn="r" fontAlgn="auto">
              <a:lnSpc>
                <a:spcPct val="120000"/>
              </a:lnSpc>
              <a:spcBef>
                <a:spcPts val="580"/>
              </a:spcBef>
              <a:spcAft>
                <a:spcPts val="600"/>
              </a:spcAft>
              <a:buClr>
                <a:schemeClr val="accent1"/>
              </a:buClr>
              <a:buSzPct val="85000"/>
              <a:defRPr/>
            </a:pPr>
            <a:r>
              <a:rPr lang="zh-CN" altLang="en-US" sz="2400" dirty="0">
                <a:ln>
                  <a:solidFill>
                    <a:srgbClr val="FF0000"/>
                  </a:solidFill>
                </a:ln>
                <a:solidFill>
                  <a:srgbClr val="C00000"/>
                </a:solidFill>
                <a:latin typeface="黑体" pitchFamily="2" charset="-122"/>
                <a:ea typeface="黑体" pitchFamily="2" charset="-122"/>
                <a:cs typeface="+mj-cs"/>
              </a:rPr>
              <a:t>实验结果与小结</a:t>
            </a:r>
          </a:p>
        </p:txBody>
      </p:sp>
    </p:spTree>
    <p:extLst>
      <p:ext uri="{BB962C8B-B14F-4D97-AF65-F5344CB8AC3E}">
        <p14:creationId xmlns:p14="http://schemas.microsoft.com/office/powerpoint/2010/main" val="20978956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p:cNvSpPr>
            <a:spLocks noGrp="1"/>
          </p:cNvSpPr>
          <p:nvPr>
            <p:ph sz="quarter" idx="1"/>
          </p:nvPr>
        </p:nvSpPr>
        <p:spPr>
          <a:xfrm>
            <a:off x="357188" y="939799"/>
            <a:ext cx="8418512" cy="5754915"/>
          </a:xfrm>
        </p:spPr>
        <p:txBody>
          <a:bodyPr/>
          <a:lstStyle/>
          <a:p>
            <a:pPr eaLnBrk="1" hangingPunct="1">
              <a:buFont typeface="Wingdings 2" pitchFamily="18" charset="2"/>
              <a:buNone/>
            </a:pPr>
            <a:r>
              <a:rPr lang="zh-CN" altLang="en-US" sz="2800" dirty="0">
                <a:solidFill>
                  <a:srgbClr val="00B050"/>
                </a:solidFill>
                <a:latin typeface="Arial Narrow" pitchFamily="34" charset="0"/>
                <a:ea typeface="黑体" pitchFamily="2" charset="-122"/>
              </a:rPr>
              <a:t>性能分析</a:t>
            </a:r>
            <a:endParaRPr lang="en-US" altLang="zh-CN" sz="2800" dirty="0">
              <a:latin typeface="Arial Narrow" pitchFamily="34" charset="0"/>
              <a:ea typeface="黑体" pitchFamily="2" charset="-122"/>
            </a:endParaRPr>
          </a:p>
          <a:p>
            <a:pPr eaLnBrk="1" hangingPunct="1"/>
            <a:r>
              <a:rPr lang="zh-CN" altLang="en-US" sz="2400" dirty="0">
                <a:latin typeface="Arial Narrow" pitchFamily="34" charset="0"/>
                <a:ea typeface="黑体" pitchFamily="2" charset="-122"/>
              </a:rPr>
              <a:t>优点</a:t>
            </a:r>
            <a:endParaRPr lang="en-US" altLang="zh-CN" sz="2400" dirty="0">
              <a:latin typeface="Arial Narrow" pitchFamily="34" charset="0"/>
              <a:ea typeface="黑体" pitchFamily="2" charset="-122"/>
            </a:endParaRPr>
          </a:p>
          <a:p>
            <a:pPr lvl="1" eaLnBrk="1" hangingPunct="1">
              <a:buFont typeface="Wingdings" panose="05000000000000000000" pitchFamily="2" charset="2"/>
              <a:buChar char="Ø"/>
            </a:pPr>
            <a:r>
              <a:rPr lang="zh-CN" altLang="en-US" sz="2200" dirty="0">
                <a:latin typeface="Arial Narrow" pitchFamily="34" charset="0"/>
                <a:ea typeface="黑体" pitchFamily="2" charset="-122"/>
              </a:rPr>
              <a:t>相比于单机运行的</a:t>
            </a:r>
            <a:r>
              <a:rPr lang="en-US" altLang="zh-CN" sz="2200" dirty="0">
                <a:latin typeface="Arial Narrow" pitchFamily="34" charset="0"/>
                <a:ea typeface="黑体" pitchFamily="2" charset="-122"/>
              </a:rPr>
              <a:t>K-Means</a:t>
            </a:r>
            <a:r>
              <a:rPr lang="zh-CN" altLang="en-US" sz="2200" dirty="0">
                <a:latin typeface="Arial Narrow" pitchFamily="34" charset="0"/>
                <a:ea typeface="黑体" pitchFamily="2" charset="-122"/>
              </a:rPr>
              <a:t>算法，</a:t>
            </a:r>
            <a:r>
              <a:rPr lang="en-US" altLang="zh-CN" sz="2200" dirty="0" err="1">
                <a:latin typeface="Arial Narrow" pitchFamily="34" charset="0"/>
                <a:ea typeface="黑体" pitchFamily="2" charset="-122"/>
              </a:rPr>
              <a:t>MapReduce</a:t>
            </a:r>
            <a:r>
              <a:rPr lang="zh-CN" altLang="en-US" sz="2200" dirty="0">
                <a:latin typeface="Arial Narrow" pitchFamily="34" charset="0"/>
                <a:ea typeface="黑体" pitchFamily="2" charset="-122"/>
              </a:rPr>
              <a:t>通过并行计算每个</a:t>
            </a:r>
            <a:r>
              <a:rPr lang="en-US" altLang="zh-CN" sz="2200" dirty="0" err="1">
                <a:latin typeface="Arial Narrow" pitchFamily="34" charset="0"/>
                <a:ea typeface="黑体" pitchFamily="2" charset="-122"/>
              </a:rPr>
              <a:t>MapReduce</a:t>
            </a:r>
            <a:r>
              <a:rPr lang="zh-CN" altLang="en-US" sz="2200" dirty="0">
                <a:latin typeface="Arial Narrow" pitchFamily="34" charset="0"/>
                <a:ea typeface="黑体" pitchFamily="2" charset="-122"/>
              </a:rPr>
              <a:t>节点上的数据到</a:t>
            </a:r>
            <a:r>
              <a:rPr lang="en-US" altLang="zh-CN" sz="2200" dirty="0">
                <a:latin typeface="Arial Narrow" pitchFamily="34" charset="0"/>
                <a:ea typeface="黑体" pitchFamily="2" charset="-122"/>
              </a:rPr>
              <a:t>cluster centers</a:t>
            </a:r>
            <a:r>
              <a:rPr lang="zh-CN" altLang="en-US" sz="2200" dirty="0">
                <a:latin typeface="Arial Narrow" pitchFamily="34" charset="0"/>
                <a:ea typeface="黑体" pitchFamily="2" charset="-122"/>
              </a:rPr>
              <a:t>的距离，显著提高了</a:t>
            </a:r>
            <a:r>
              <a:rPr lang="en-US" altLang="zh-CN" sz="2200" dirty="0">
                <a:latin typeface="Arial Narrow" pitchFamily="34" charset="0"/>
                <a:ea typeface="黑体" pitchFamily="2" charset="-122"/>
              </a:rPr>
              <a:t>K-Means</a:t>
            </a:r>
            <a:r>
              <a:rPr lang="zh-CN" altLang="en-US" sz="2200" dirty="0">
                <a:latin typeface="Arial Narrow" pitchFamily="34" charset="0"/>
                <a:ea typeface="黑体" pitchFamily="2" charset="-122"/>
              </a:rPr>
              <a:t>算法的效率</a:t>
            </a:r>
            <a:endParaRPr lang="en-US" altLang="zh-CN" sz="2200" dirty="0">
              <a:latin typeface="Arial Narrow" pitchFamily="34" charset="0"/>
              <a:ea typeface="黑体" pitchFamily="2" charset="-122"/>
            </a:endParaRPr>
          </a:p>
          <a:p>
            <a:pPr eaLnBrk="1" hangingPunct="1"/>
            <a:r>
              <a:rPr lang="zh-CN" altLang="en-US" sz="2400" dirty="0">
                <a:latin typeface="Arial Narrow" pitchFamily="34" charset="0"/>
                <a:ea typeface="黑体" pitchFamily="2" charset="-122"/>
              </a:rPr>
              <a:t>不足</a:t>
            </a:r>
            <a:endParaRPr lang="en-US" altLang="zh-CN" sz="2400" dirty="0">
              <a:latin typeface="Arial Narrow" pitchFamily="34" charset="0"/>
              <a:ea typeface="黑体" pitchFamily="2" charset="-122"/>
            </a:endParaRPr>
          </a:p>
          <a:p>
            <a:pPr lvl="1" eaLnBrk="1" hangingPunct="1">
              <a:buFont typeface="Wingdings" pitchFamily="2" charset="2"/>
              <a:buChar char="Ø"/>
            </a:pPr>
            <a:r>
              <a:rPr lang="en-US" altLang="zh-CN" sz="2200" dirty="0" err="1">
                <a:latin typeface="黑体" panose="02010609060101010101" pitchFamily="49" charset="-122"/>
                <a:ea typeface="黑体" panose="02010609060101010101" pitchFamily="49" charset="-122"/>
              </a:rPr>
              <a:t>MapReduce</a:t>
            </a:r>
            <a:r>
              <a:rPr lang="zh-CN" altLang="en-US" sz="2200" dirty="0">
                <a:latin typeface="黑体" panose="02010609060101010101" pitchFamily="49" charset="-122"/>
                <a:ea typeface="黑体" panose="02010609060101010101" pitchFamily="49" charset="-122"/>
              </a:rPr>
              <a:t>每次执行迭代操作都被作为独立作业重新进行处理，需要重新初始化和读写、传输数据</a:t>
            </a:r>
            <a:endParaRPr lang="en-US" altLang="zh-CN" sz="2200" dirty="0">
              <a:latin typeface="黑体" panose="02010609060101010101" pitchFamily="49" charset="-122"/>
              <a:ea typeface="黑体" panose="02010609060101010101" pitchFamily="49" charset="-122"/>
            </a:endParaRPr>
          </a:p>
          <a:p>
            <a:pPr lvl="1" eaLnBrk="1" hangingPunct="1">
              <a:buFont typeface="Wingdings" pitchFamily="2" charset="2"/>
              <a:buChar char="Ø"/>
            </a:pPr>
            <a:r>
              <a:rPr lang="en-US" altLang="zh-CN" sz="2200" dirty="0" err="1">
                <a:latin typeface="黑体" panose="02010609060101010101" pitchFamily="49" charset="-122"/>
                <a:ea typeface="黑体" panose="02010609060101010101" pitchFamily="49" charset="-122"/>
              </a:rPr>
              <a:t>MapReduce</a:t>
            </a:r>
            <a:r>
              <a:rPr lang="zh-CN" altLang="en-US" sz="2200" dirty="0">
                <a:latin typeface="黑体" panose="02010609060101010101" pitchFamily="49" charset="-122"/>
                <a:ea typeface="黑体" panose="02010609060101010101" pitchFamily="49" charset="-122"/>
              </a:rPr>
              <a:t>每次迭代很可能存在大量不变数据，而每次都要重新载入和处理</a:t>
            </a:r>
            <a:endParaRPr lang="en-US" altLang="zh-CN" sz="2200" dirty="0">
              <a:latin typeface="黑体" panose="02010609060101010101" pitchFamily="49" charset="-122"/>
              <a:ea typeface="黑体" panose="02010609060101010101" pitchFamily="49" charset="-122"/>
            </a:endParaRPr>
          </a:p>
          <a:p>
            <a:pPr lvl="1" eaLnBrk="1" hangingPunct="1">
              <a:buFont typeface="Wingdings" pitchFamily="2" charset="2"/>
              <a:buChar char="Ø"/>
            </a:pPr>
            <a:r>
              <a:rPr lang="en-US" altLang="zh-CN" sz="2200" dirty="0" err="1">
                <a:latin typeface="黑体" panose="02010609060101010101" pitchFamily="49" charset="-122"/>
                <a:ea typeface="黑体" panose="02010609060101010101" pitchFamily="49" charset="-122"/>
              </a:rPr>
              <a:t>MapReduce</a:t>
            </a:r>
            <a:r>
              <a:rPr lang="zh-CN" altLang="en-US" sz="2200" dirty="0">
                <a:latin typeface="黑体" panose="02010609060101010101" pitchFamily="49" charset="-122"/>
                <a:ea typeface="黑体" panose="02010609060101010101" pitchFamily="49" charset="-122"/>
              </a:rPr>
              <a:t>每次迭代需要一个额外的</a:t>
            </a:r>
            <a:r>
              <a:rPr lang="en-US" altLang="zh-CN" sz="2200" dirty="0" err="1">
                <a:latin typeface="黑体" panose="02010609060101010101" pitchFamily="49" charset="-122"/>
                <a:ea typeface="黑体" panose="02010609060101010101" pitchFamily="49" charset="-122"/>
              </a:rPr>
              <a:t>MapReduce</a:t>
            </a:r>
            <a:r>
              <a:rPr lang="en-US" altLang="zh-CN" sz="2200" dirty="0">
                <a:latin typeface="黑体" panose="02010609060101010101" pitchFamily="49" charset="-122"/>
                <a:ea typeface="黑体" panose="02010609060101010101" pitchFamily="49" charset="-122"/>
              </a:rPr>
              <a:t> Job</a:t>
            </a:r>
            <a:r>
              <a:rPr lang="zh-CN" altLang="en-US" sz="2200" dirty="0">
                <a:latin typeface="黑体" panose="02010609060101010101" pitchFamily="49" charset="-122"/>
                <a:ea typeface="黑体" panose="02010609060101010101" pitchFamily="49" charset="-122"/>
              </a:rPr>
              <a:t>用来检测迭代终止条件</a:t>
            </a:r>
            <a:endParaRPr lang="en-US" altLang="zh-CN" sz="2200" dirty="0">
              <a:latin typeface="黑体" panose="02010609060101010101" pitchFamily="49" charset="-122"/>
              <a:ea typeface="黑体" panose="02010609060101010101" pitchFamily="49" charset="-122"/>
            </a:endParaRPr>
          </a:p>
          <a:p>
            <a:pPr lvl="1" eaLnBrk="1" hangingPunct="1">
              <a:buFont typeface="Wingdings" pitchFamily="2" charset="2"/>
              <a:buChar char="Ø"/>
            </a:pPr>
            <a:r>
              <a:rPr lang="en-US" altLang="zh-CN" sz="2200" dirty="0" err="1">
                <a:latin typeface="黑体" panose="02010609060101010101" pitchFamily="49" charset="-122"/>
                <a:ea typeface="黑体" panose="02010609060101010101" pitchFamily="49" charset="-122"/>
              </a:rPr>
              <a:t>MapReduce</a:t>
            </a:r>
            <a:r>
              <a:rPr lang="zh-CN" altLang="en-US" sz="2200" dirty="0">
                <a:latin typeface="黑体" panose="02010609060101010101" pitchFamily="49" charset="-122"/>
                <a:ea typeface="黑体" panose="02010609060101010101" pitchFamily="49" charset="-122"/>
              </a:rPr>
              <a:t>下一轮迭代必须等待上一轮迭代终止，必须重新从分布式文件系统载入数据</a:t>
            </a:r>
            <a:endParaRPr lang="zh-CN" altLang="en-US" dirty="0">
              <a:latin typeface="Arial Narrow" pitchFamily="34" charset="0"/>
              <a:ea typeface="黑体" pitchFamily="2" charset="-122"/>
            </a:endParaRPr>
          </a:p>
        </p:txBody>
      </p:sp>
      <p:sp>
        <p:nvSpPr>
          <p:cNvPr id="5" name="Title 1"/>
          <p:cNvSpPr txBox="1">
            <a:spLocks/>
          </p:cNvSpPr>
          <p:nvPr/>
        </p:nvSpPr>
        <p:spPr>
          <a:xfrm>
            <a:off x="381708" y="339171"/>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defRPr/>
            </a:pP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基于</a:t>
            </a:r>
            <a:r>
              <a:rPr lang="en-US" altLang="zh-CN" sz="2800" b="1" spc="50" dirty="0" err="1">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MapReduce</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的</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K-Means</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聚类算法</a:t>
            </a:r>
          </a:p>
        </p:txBody>
      </p:sp>
    </p:spTree>
    <p:extLst>
      <p:ext uri="{BB962C8B-B14F-4D97-AF65-F5344CB8AC3E}">
        <p14:creationId xmlns:p14="http://schemas.microsoft.com/office/powerpoint/2010/main" val="35611946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p:cNvSpPr>
            <a:spLocks noGrp="1"/>
          </p:cNvSpPr>
          <p:nvPr>
            <p:ph sz="quarter" idx="1"/>
          </p:nvPr>
        </p:nvSpPr>
        <p:spPr>
          <a:xfrm>
            <a:off x="357188" y="1018024"/>
            <a:ext cx="8621712" cy="5068888"/>
          </a:xfrm>
        </p:spPr>
        <p:txBody>
          <a:bodyPr/>
          <a:lstStyle/>
          <a:p>
            <a:pPr eaLnBrk="1" hangingPunct="1">
              <a:spcBef>
                <a:spcPts val="600"/>
              </a:spcBef>
              <a:spcAft>
                <a:spcPts val="1200"/>
              </a:spcAft>
              <a:buFont typeface="Wingdings 2" pitchFamily="18" charset="2"/>
              <a:buNone/>
            </a:pPr>
            <a:r>
              <a:rPr lang="en-US" altLang="zh-CN" sz="2800" dirty="0">
                <a:solidFill>
                  <a:srgbClr val="00B050"/>
                </a:solidFill>
                <a:latin typeface="Arial Narrow" pitchFamily="34" charset="0"/>
                <a:ea typeface="黑体" pitchFamily="2" charset="-122"/>
              </a:rPr>
              <a:t>Spark</a:t>
            </a:r>
            <a:r>
              <a:rPr lang="zh-CN" altLang="en-US" sz="2800" dirty="0">
                <a:solidFill>
                  <a:srgbClr val="00B050"/>
                </a:solidFill>
                <a:latin typeface="Arial Narrow" pitchFamily="34" charset="0"/>
                <a:ea typeface="黑体" pitchFamily="2" charset="-122"/>
              </a:rPr>
              <a:t>并行化</a:t>
            </a:r>
            <a:r>
              <a:rPr lang="en-US" altLang="zh-CN" sz="2800" dirty="0">
                <a:solidFill>
                  <a:srgbClr val="00B050"/>
                </a:solidFill>
                <a:latin typeface="Arial Narrow" pitchFamily="34" charset="0"/>
                <a:ea typeface="黑体" pitchFamily="2" charset="-122"/>
              </a:rPr>
              <a:t>K-Means</a:t>
            </a:r>
            <a:r>
              <a:rPr lang="zh-CN" altLang="en-US" sz="2800" dirty="0">
                <a:solidFill>
                  <a:srgbClr val="00B050"/>
                </a:solidFill>
                <a:latin typeface="Arial Narrow" pitchFamily="34" charset="0"/>
                <a:ea typeface="黑体" pitchFamily="2" charset="-122"/>
              </a:rPr>
              <a:t>算法设计思路</a:t>
            </a:r>
          </a:p>
          <a:p>
            <a:pPr eaLnBrk="1" hangingPunct="1"/>
            <a:r>
              <a:rPr lang="zh-CN" altLang="en-US" sz="2400" dirty="0">
                <a:latin typeface="Arial Narrow" pitchFamily="34" charset="0"/>
                <a:ea typeface="黑体" pitchFamily="2" charset="-122"/>
              </a:rPr>
              <a:t>将所有数据分布到集群中所有节点的</a:t>
            </a:r>
            <a:r>
              <a:rPr lang="en-US" altLang="zh-CN" sz="2400" dirty="0">
                <a:latin typeface="Arial Narrow" pitchFamily="34" charset="0"/>
                <a:ea typeface="黑体" pitchFamily="2" charset="-122"/>
              </a:rPr>
              <a:t>RDD</a:t>
            </a:r>
            <a:r>
              <a:rPr lang="zh-CN" altLang="en-US" sz="2400" dirty="0">
                <a:latin typeface="Arial Narrow" pitchFamily="34" charset="0"/>
                <a:ea typeface="黑体" pitchFamily="2" charset="-122"/>
              </a:rPr>
              <a:t>内存数据结构中，每个节点计算自己内存中的数据</a:t>
            </a:r>
            <a:endParaRPr lang="en-US" altLang="zh-CN" sz="2400" dirty="0">
              <a:latin typeface="Arial Narrow" pitchFamily="34" charset="0"/>
              <a:ea typeface="黑体" pitchFamily="2" charset="-122"/>
            </a:endParaRPr>
          </a:p>
          <a:p>
            <a:pPr eaLnBrk="1" hangingPunct="1"/>
            <a:endParaRPr lang="en-US" altLang="zh-CN" sz="2400" dirty="0">
              <a:latin typeface="Arial Narrow" pitchFamily="34" charset="0"/>
              <a:ea typeface="黑体" pitchFamily="2" charset="-122"/>
            </a:endParaRPr>
          </a:p>
          <a:p>
            <a:pPr eaLnBrk="1" hangingPunct="1"/>
            <a:r>
              <a:rPr lang="zh-CN" altLang="en-US" sz="2400" dirty="0">
                <a:latin typeface="Arial Narrow" pitchFamily="34" charset="0"/>
                <a:ea typeface="黑体" pitchFamily="2" charset="-122"/>
              </a:rPr>
              <a:t>每个节点读取上一次迭代生成的</a:t>
            </a:r>
            <a:r>
              <a:rPr lang="en-US" altLang="zh-CN" sz="2400" dirty="0">
                <a:latin typeface="Arial Narrow" pitchFamily="34" charset="0"/>
                <a:ea typeface="黑体" pitchFamily="2" charset="-122"/>
              </a:rPr>
              <a:t>cluster centers</a:t>
            </a:r>
            <a:r>
              <a:rPr lang="zh-CN" altLang="en-US" sz="2400" dirty="0">
                <a:latin typeface="Arial Narrow" pitchFamily="34" charset="0"/>
                <a:ea typeface="黑体" pitchFamily="2" charset="-122"/>
              </a:rPr>
              <a:t>，并判断自己内存中的数据点应该属于哪一个</a:t>
            </a:r>
            <a:r>
              <a:rPr lang="en-US" altLang="zh-CN" sz="2400" dirty="0">
                <a:latin typeface="Arial Narrow" pitchFamily="34" charset="0"/>
                <a:ea typeface="黑体" pitchFamily="2" charset="-122"/>
              </a:rPr>
              <a:t>cluster</a:t>
            </a:r>
          </a:p>
          <a:p>
            <a:pPr eaLnBrk="1" hangingPunct="1"/>
            <a:endParaRPr lang="en-US" altLang="zh-CN" sz="2400" dirty="0">
              <a:latin typeface="Arial Narrow" pitchFamily="34" charset="0"/>
              <a:ea typeface="黑体" pitchFamily="2" charset="-122"/>
            </a:endParaRPr>
          </a:p>
          <a:p>
            <a:pPr eaLnBrk="1" hangingPunct="1"/>
            <a:r>
              <a:rPr lang="zh-CN" altLang="en-US" sz="2400" dirty="0">
                <a:latin typeface="Arial Narrow" pitchFamily="34" charset="0"/>
                <a:ea typeface="黑体" pitchFamily="2" charset="-122"/>
              </a:rPr>
              <a:t>汇总每个节点更新的信息，综合每个属于每个</a:t>
            </a:r>
            <a:r>
              <a:rPr lang="en-US" altLang="zh-CN" sz="2400" dirty="0">
                <a:latin typeface="Arial Narrow" pitchFamily="34" charset="0"/>
                <a:ea typeface="黑体" pitchFamily="2" charset="-122"/>
              </a:rPr>
              <a:t>cluster</a:t>
            </a:r>
            <a:r>
              <a:rPr lang="zh-CN" altLang="en-US" sz="2400" dirty="0">
                <a:latin typeface="Arial Narrow" pitchFamily="34" charset="0"/>
                <a:ea typeface="黑体" pitchFamily="2" charset="-122"/>
              </a:rPr>
              <a:t>的数据点，计算出新的</a:t>
            </a:r>
            <a:r>
              <a:rPr lang="en-US" altLang="zh-CN" sz="2400" dirty="0">
                <a:latin typeface="Arial Narrow" pitchFamily="34" charset="0"/>
                <a:ea typeface="黑体" pitchFamily="2" charset="-122"/>
              </a:rPr>
              <a:t>cluster centers</a:t>
            </a:r>
          </a:p>
        </p:txBody>
      </p:sp>
      <p:sp>
        <p:nvSpPr>
          <p:cNvPr id="6" name="Title 1"/>
          <p:cNvSpPr txBox="1">
            <a:spLocks/>
          </p:cNvSpPr>
          <p:nvPr/>
        </p:nvSpPr>
        <p:spPr>
          <a:xfrm>
            <a:off x="407108" y="339171"/>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defRPr/>
            </a:pP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基于</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Spark</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的</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K-Means</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聚类算法</a:t>
            </a:r>
          </a:p>
        </p:txBody>
      </p:sp>
    </p:spTree>
    <p:extLst>
      <p:ext uri="{BB962C8B-B14F-4D97-AF65-F5344CB8AC3E}">
        <p14:creationId xmlns:p14="http://schemas.microsoft.com/office/powerpoint/2010/main" val="32797631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87680" y="841248"/>
            <a:ext cx="8199120" cy="5178552"/>
          </a:xfrm>
        </p:spPr>
        <p:txBody>
          <a:bodyPr/>
          <a:lstStyle/>
          <a:p>
            <a:pPr marL="0" indent="0">
              <a:spcAft>
                <a:spcPts val="1200"/>
              </a:spcAft>
              <a:buNone/>
            </a:pPr>
            <a:r>
              <a:rPr lang="en-US" altLang="zh-CN" sz="2800" dirty="0">
                <a:solidFill>
                  <a:srgbClr val="00B050"/>
                </a:solidFill>
                <a:latin typeface="黑体" panose="02010609060101010101" pitchFamily="49" charset="-122"/>
                <a:ea typeface="黑体" panose="02010609060101010101" pitchFamily="49" charset="-122"/>
              </a:rPr>
              <a:t>Spark</a:t>
            </a:r>
            <a:r>
              <a:rPr lang="zh-CN" altLang="en-US" sz="2800" dirty="0">
                <a:solidFill>
                  <a:srgbClr val="00B050"/>
                </a:solidFill>
                <a:latin typeface="黑体" panose="02010609060101010101" pitchFamily="49" charset="-122"/>
                <a:ea typeface="黑体" panose="02010609060101010101" pitchFamily="49" charset="-122"/>
              </a:rPr>
              <a:t>并行化</a:t>
            </a:r>
            <a:r>
              <a:rPr lang="en-US" altLang="zh-CN" sz="2800" dirty="0">
                <a:solidFill>
                  <a:srgbClr val="00B050"/>
                </a:solidFill>
                <a:latin typeface="黑体" panose="02010609060101010101" pitchFamily="49" charset="-122"/>
                <a:ea typeface="黑体" panose="02010609060101010101" pitchFamily="49" charset="-122"/>
              </a:rPr>
              <a:t>K-Means</a:t>
            </a:r>
            <a:r>
              <a:rPr lang="zh-CN" altLang="en-US" sz="2800" dirty="0">
                <a:solidFill>
                  <a:srgbClr val="00B050"/>
                </a:solidFill>
                <a:latin typeface="黑体" panose="02010609060101010101" pitchFamily="49" charset="-122"/>
                <a:ea typeface="黑体" panose="02010609060101010101" pitchFamily="49" charset="-122"/>
              </a:rPr>
              <a:t>算法流程</a:t>
            </a:r>
            <a:endParaRPr lang="en-US" altLang="zh-CN" sz="2800" dirty="0">
              <a:solidFill>
                <a:srgbClr val="00B050"/>
              </a:solidFill>
              <a:latin typeface="黑体" panose="02010609060101010101" pitchFamily="49" charset="-122"/>
              <a:ea typeface="黑体" panose="02010609060101010101" pitchFamily="49" charset="-122"/>
            </a:endParaRPr>
          </a:p>
          <a:p>
            <a:pPr marL="457200" indent="-457200">
              <a:buFont typeface="+mj-lt"/>
              <a:buAutoNum type="arabicPeriod"/>
            </a:pPr>
            <a:r>
              <a:rPr lang="zh-CN" altLang="en-US" sz="2400" dirty="0">
                <a:latin typeface="黑体" panose="02010609060101010101" pitchFamily="49" charset="-122"/>
                <a:ea typeface="黑体" panose="02010609060101010101" pitchFamily="49" charset="-122"/>
              </a:rPr>
              <a:t>从</a:t>
            </a:r>
            <a:r>
              <a:rPr lang="en-US" altLang="zh-CN" sz="2400" dirty="0">
                <a:latin typeface="黑体" panose="02010609060101010101" pitchFamily="49" charset="-122"/>
                <a:ea typeface="黑体" panose="02010609060101010101" pitchFamily="49" charset="-122"/>
              </a:rPr>
              <a:t>HDFS</a:t>
            </a:r>
            <a:r>
              <a:rPr lang="zh-CN" altLang="en-US" sz="2400" dirty="0">
                <a:latin typeface="黑体" panose="02010609060101010101" pitchFamily="49" charset="-122"/>
                <a:ea typeface="黑体" panose="02010609060101010101" pitchFamily="49" charset="-122"/>
              </a:rPr>
              <a:t>上读取数据转化为</a:t>
            </a:r>
            <a:r>
              <a:rPr lang="en-US" altLang="zh-CN" sz="2400" dirty="0">
                <a:latin typeface="黑体" panose="02010609060101010101" pitchFamily="49" charset="-122"/>
                <a:ea typeface="黑体" panose="02010609060101010101" pitchFamily="49" charset="-122"/>
              </a:rPr>
              <a:t>RDD</a:t>
            </a:r>
            <a:r>
              <a:rPr lang="zh-CN" altLang="en-US" sz="2400" dirty="0">
                <a:latin typeface="黑体" panose="02010609060101010101" pitchFamily="49" charset="-122"/>
                <a:ea typeface="黑体" panose="02010609060101010101" pitchFamily="49" charset="-122"/>
              </a:rPr>
              <a:t>，将</a:t>
            </a:r>
            <a:r>
              <a:rPr lang="en-US" altLang="zh-CN" sz="2400" dirty="0">
                <a:latin typeface="黑体" panose="02010609060101010101" pitchFamily="49" charset="-122"/>
                <a:ea typeface="黑体" panose="02010609060101010101" pitchFamily="49" charset="-122"/>
              </a:rPr>
              <a:t>RDD</a:t>
            </a:r>
            <a:r>
              <a:rPr lang="zh-CN" altLang="en-US" sz="2400" dirty="0">
                <a:latin typeface="黑体" panose="02010609060101010101" pitchFamily="49" charset="-122"/>
                <a:ea typeface="黑体" panose="02010609060101010101" pitchFamily="49" charset="-122"/>
              </a:rPr>
              <a:t>中的每个数据对象转化为向量形成新的</a:t>
            </a:r>
            <a:r>
              <a:rPr lang="en-US" altLang="zh-CN" sz="2400" dirty="0">
                <a:latin typeface="黑体" panose="02010609060101010101" pitchFamily="49" charset="-122"/>
                <a:ea typeface="黑体" panose="02010609060101010101" pitchFamily="49" charset="-122"/>
              </a:rPr>
              <a:t>RDD</a:t>
            </a:r>
            <a:r>
              <a:rPr lang="zh-CN" altLang="en-US" sz="2400" dirty="0">
                <a:latin typeface="黑体" panose="02010609060101010101" pitchFamily="49" charset="-122"/>
                <a:ea typeface="黑体" panose="02010609060101010101" pitchFamily="49" charset="-122"/>
              </a:rPr>
              <a:t>存入缓存，随机抽样</a:t>
            </a:r>
            <a:r>
              <a:rPr lang="en-US" altLang="zh-CN" sz="2400" dirty="0">
                <a:latin typeface="黑体" panose="02010609060101010101" pitchFamily="49" charset="-122"/>
                <a:ea typeface="黑体" panose="02010609060101010101" pitchFamily="49" charset="-122"/>
              </a:rPr>
              <a:t>K</a:t>
            </a:r>
            <a:r>
              <a:rPr lang="zh-CN" altLang="en-US" sz="2400" dirty="0">
                <a:latin typeface="黑体" panose="02010609060101010101" pitchFamily="49" charset="-122"/>
                <a:ea typeface="黑体" panose="02010609060101010101" pitchFamily="49" charset="-122"/>
              </a:rPr>
              <a:t>个向量作为全局初始聚类中心</a:t>
            </a:r>
            <a:endParaRPr lang="en-US" altLang="zh-CN" sz="2400" dirty="0">
              <a:latin typeface="黑体" panose="02010609060101010101" pitchFamily="49" charset="-122"/>
              <a:ea typeface="黑体" panose="02010609060101010101" pitchFamily="49" charset="-122"/>
            </a:endParaRPr>
          </a:p>
          <a:p>
            <a:pPr marL="457200" indent="-457200">
              <a:buFont typeface="+mj-ea"/>
              <a:buAutoNum type="arabicPeriod"/>
            </a:pPr>
            <a:endParaRPr lang="en-US" altLang="zh-CN" sz="2400" dirty="0">
              <a:latin typeface="黑体" panose="02010609060101010101" pitchFamily="49" charset="-122"/>
              <a:ea typeface="黑体" panose="02010609060101010101" pitchFamily="49" charset="-122"/>
            </a:endParaRPr>
          </a:p>
          <a:p>
            <a:pPr marL="457200" indent="-457200">
              <a:buFont typeface="+mj-ea"/>
              <a:buAutoNum type="arabicPeriod"/>
            </a:pPr>
            <a:r>
              <a:rPr lang="zh-CN" altLang="en-US" sz="2400" dirty="0">
                <a:latin typeface="黑体" panose="02010609060101010101" pitchFamily="49" charset="-122"/>
                <a:ea typeface="黑体" panose="02010609060101010101" pitchFamily="49" charset="-122"/>
              </a:rPr>
              <a:t>计算</a:t>
            </a:r>
            <a:r>
              <a:rPr lang="en-US" altLang="zh-CN" sz="2400" dirty="0">
                <a:latin typeface="黑体" panose="02010609060101010101" pitchFamily="49" charset="-122"/>
                <a:ea typeface="黑体" panose="02010609060101010101" pitchFamily="49" charset="-122"/>
              </a:rPr>
              <a:t>RDD</a:t>
            </a:r>
            <a:r>
              <a:rPr lang="zh-CN" altLang="en-US" sz="2400" dirty="0">
                <a:latin typeface="黑体" panose="02010609060101010101" pitchFamily="49" charset="-122"/>
                <a:ea typeface="黑体" panose="02010609060101010101" pitchFamily="49" charset="-122"/>
              </a:rPr>
              <a:t>中的每个向量</a:t>
            </a:r>
            <a:r>
              <a:rPr lang="en-US" altLang="zh-CN" sz="2400" dirty="0">
                <a:latin typeface="黑体" panose="02010609060101010101" pitchFamily="49" charset="-122"/>
                <a:ea typeface="黑体" panose="02010609060101010101" pitchFamily="49" charset="-122"/>
              </a:rPr>
              <a:t>p</a:t>
            </a:r>
            <a:r>
              <a:rPr lang="zh-CN" altLang="en-US" sz="2400" dirty="0">
                <a:latin typeface="黑体" panose="02010609060101010101" pitchFamily="49" charset="-122"/>
                <a:ea typeface="黑体" panose="02010609060101010101" pitchFamily="49" charset="-122"/>
              </a:rPr>
              <a:t>到聚类中心</a:t>
            </a:r>
            <a:r>
              <a:rPr lang="en-US" altLang="zh-CN" sz="2400" dirty="0">
                <a:latin typeface="黑体" panose="02010609060101010101" pitchFamily="49" charset="-122"/>
                <a:ea typeface="黑体" panose="02010609060101010101" pitchFamily="49" charset="-122"/>
              </a:rPr>
              <a:t>cluster centers</a:t>
            </a:r>
            <a:r>
              <a:rPr lang="zh-CN" altLang="en-US" sz="2400" dirty="0">
                <a:latin typeface="黑体" panose="02010609060101010101" pitchFamily="49" charset="-122"/>
                <a:ea typeface="黑体" panose="02010609060101010101" pitchFamily="49" charset="-122"/>
              </a:rPr>
              <a:t>的距离，将向量划分给最近的聚类中心，生成以</a:t>
            </a:r>
            <a:r>
              <a:rPr lang="en-US" altLang="zh-CN" sz="2400" dirty="0">
                <a:latin typeface="黑体" panose="02010609060101010101" pitchFamily="49" charset="-122"/>
                <a:ea typeface="黑体" panose="02010609060101010101" pitchFamily="49" charset="-122"/>
              </a:rPr>
              <a:t>&lt;</a:t>
            </a:r>
            <a:r>
              <a:rPr lang="en-US" altLang="zh-CN" sz="2400" dirty="0" err="1">
                <a:latin typeface="黑体" panose="02010609060101010101" pitchFamily="49" charset="-122"/>
                <a:ea typeface="黑体" panose="02010609060101010101" pitchFamily="49" charset="-122"/>
              </a:rPr>
              <a:t>ClusterID</a:t>
            </a:r>
            <a:r>
              <a:rPr lang="en-US" altLang="zh-CN" sz="2400" dirty="0">
                <a:latin typeface="黑体" panose="02010609060101010101" pitchFamily="49" charset="-122"/>
                <a:ea typeface="黑体" panose="02010609060101010101" pitchFamily="49" charset="-122"/>
              </a:rPr>
              <a:t>, (p, 1)&gt;</a:t>
            </a:r>
            <a:r>
              <a:rPr lang="zh-CN" altLang="en-US" sz="2400" dirty="0">
                <a:latin typeface="黑体" panose="02010609060101010101" pitchFamily="49" charset="-122"/>
                <a:ea typeface="黑体" panose="02010609060101010101" pitchFamily="49" charset="-122"/>
              </a:rPr>
              <a:t>为元素的新的</a:t>
            </a:r>
            <a:r>
              <a:rPr lang="en-US" altLang="zh-CN" sz="2400" dirty="0">
                <a:latin typeface="黑体" panose="02010609060101010101" pitchFamily="49" charset="-122"/>
                <a:ea typeface="黑体" panose="02010609060101010101" pitchFamily="49" charset="-122"/>
              </a:rPr>
              <a:t>RDD</a:t>
            </a:r>
          </a:p>
          <a:p>
            <a:pPr marL="457200" indent="-457200">
              <a:buFont typeface="+mj-ea"/>
              <a:buAutoNum type="arabicPeriod"/>
            </a:pPr>
            <a:endParaRPr lang="en-US" altLang="zh-CN" sz="2400" dirty="0">
              <a:latin typeface="黑体" panose="02010609060101010101" pitchFamily="49" charset="-122"/>
              <a:ea typeface="黑体" panose="02010609060101010101" pitchFamily="49" charset="-122"/>
            </a:endParaRPr>
          </a:p>
          <a:p>
            <a:pPr marL="457200" indent="-457200">
              <a:buFont typeface="+mj-ea"/>
              <a:buAutoNum type="arabicPeriod"/>
            </a:pPr>
            <a:r>
              <a:rPr lang="zh-CN" altLang="en-US" sz="2400" dirty="0">
                <a:latin typeface="黑体" panose="02010609060101010101" pitchFamily="49" charset="-122"/>
                <a:ea typeface="黑体" panose="02010609060101010101" pitchFamily="49" charset="-122"/>
              </a:rPr>
              <a:t>聚合新生成的</a:t>
            </a:r>
            <a:r>
              <a:rPr lang="en-US" altLang="zh-CN" sz="2400" dirty="0">
                <a:latin typeface="黑体" panose="02010609060101010101" pitchFamily="49" charset="-122"/>
                <a:ea typeface="黑体" panose="02010609060101010101" pitchFamily="49" charset="-122"/>
              </a:rPr>
              <a:t>RDD</a:t>
            </a:r>
            <a:r>
              <a:rPr lang="zh-CN" altLang="en-US" sz="2400" dirty="0">
                <a:latin typeface="黑体" panose="02010609060101010101" pitchFamily="49" charset="-122"/>
                <a:ea typeface="黑体" panose="02010609060101010101" pitchFamily="49" charset="-122"/>
              </a:rPr>
              <a:t>中</a:t>
            </a:r>
            <a:r>
              <a:rPr lang="en-US" altLang="zh-CN" sz="2400" dirty="0">
                <a:latin typeface="黑体" panose="02010609060101010101" pitchFamily="49" charset="-122"/>
                <a:ea typeface="黑体" panose="02010609060101010101" pitchFamily="49" charset="-122"/>
              </a:rPr>
              <a:t>Key</a:t>
            </a:r>
            <a:r>
              <a:rPr lang="zh-CN" altLang="en-US" sz="2400" dirty="0">
                <a:latin typeface="黑体" panose="02010609060101010101" pitchFamily="49" charset="-122"/>
                <a:ea typeface="黑体" panose="02010609060101010101" pitchFamily="49" charset="-122"/>
              </a:rPr>
              <a:t>相同的</a:t>
            </a:r>
            <a:r>
              <a:rPr lang="en-US" altLang="zh-CN" sz="2400" dirty="0">
                <a:latin typeface="黑体" panose="02010609060101010101" pitchFamily="49" charset="-122"/>
                <a:ea typeface="黑体" panose="02010609060101010101" pitchFamily="49" charset="-122"/>
              </a:rPr>
              <a:t>&lt;</a:t>
            </a:r>
            <a:r>
              <a:rPr lang="en-US" altLang="zh-CN" sz="2400" dirty="0" err="1">
                <a:latin typeface="黑体" panose="02010609060101010101" pitchFamily="49" charset="-122"/>
                <a:ea typeface="黑体" panose="02010609060101010101" pitchFamily="49" charset="-122"/>
              </a:rPr>
              <a:t>ClusterID</a:t>
            </a:r>
            <a:r>
              <a:rPr lang="en-US" altLang="zh-CN" sz="2400" dirty="0">
                <a:latin typeface="黑体" panose="02010609060101010101" pitchFamily="49" charset="-122"/>
                <a:ea typeface="黑体" panose="02010609060101010101" pitchFamily="49" charset="-122"/>
              </a:rPr>
              <a:t>, (p, 1)&gt;</a:t>
            </a:r>
            <a:r>
              <a:rPr lang="zh-CN" altLang="en-US" sz="2400" dirty="0">
                <a:latin typeface="黑体" panose="02010609060101010101" pitchFamily="49" charset="-122"/>
                <a:ea typeface="黑体" panose="02010609060101010101" pitchFamily="49" charset="-122"/>
              </a:rPr>
              <a:t>键值对，将相同</a:t>
            </a:r>
            <a:r>
              <a:rPr lang="en-US" altLang="zh-CN" sz="2400" dirty="0" err="1">
                <a:latin typeface="黑体" panose="02010609060101010101" pitchFamily="49" charset="-122"/>
                <a:ea typeface="黑体" panose="02010609060101010101" pitchFamily="49" charset="-122"/>
              </a:rPr>
              <a:t>ClusterID</a:t>
            </a:r>
            <a:r>
              <a:rPr lang="zh-CN" altLang="en-US" sz="2400" dirty="0">
                <a:latin typeface="黑体" panose="02010609060101010101" pitchFamily="49" charset="-122"/>
                <a:ea typeface="黑体" panose="02010609060101010101" pitchFamily="49" charset="-122"/>
              </a:rPr>
              <a:t>下的所有向量相加并求取向量个数</a:t>
            </a:r>
            <a:r>
              <a:rPr lang="en-US" altLang="zh-CN" sz="2400" dirty="0">
                <a:latin typeface="黑体" panose="02010609060101010101" pitchFamily="49" charset="-122"/>
                <a:ea typeface="黑体" panose="02010609060101010101" pitchFamily="49" charset="-122"/>
              </a:rPr>
              <a:t>n</a:t>
            </a:r>
            <a:r>
              <a:rPr lang="zh-CN" altLang="en-US" sz="2400" dirty="0">
                <a:latin typeface="黑体" panose="02010609060101010101" pitchFamily="49" charset="-122"/>
                <a:ea typeface="黑体" panose="02010609060101010101" pitchFamily="49" charset="-122"/>
              </a:rPr>
              <a:t>，生成新的</a:t>
            </a:r>
            <a:r>
              <a:rPr lang="en-US" altLang="zh-CN" sz="2400" dirty="0">
                <a:latin typeface="黑体" panose="02010609060101010101" pitchFamily="49" charset="-122"/>
                <a:ea typeface="黑体" panose="02010609060101010101" pitchFamily="49" charset="-122"/>
              </a:rPr>
              <a:t>RDD</a:t>
            </a:r>
            <a:endParaRPr lang="en-US" altLang="zh-CN" sz="2800" dirty="0">
              <a:latin typeface="黑体" panose="02010609060101010101" pitchFamily="49" charset="-122"/>
              <a:ea typeface="黑体" panose="02010609060101010101" pitchFamily="49" charset="-122"/>
            </a:endParaRPr>
          </a:p>
          <a:p>
            <a:endParaRPr lang="zh-CN" altLang="en-US" sz="2800" dirty="0">
              <a:latin typeface="黑体" panose="02010609060101010101" pitchFamily="49" charset="-122"/>
              <a:ea typeface="黑体" panose="02010609060101010101" pitchFamily="49" charset="-122"/>
            </a:endParaRPr>
          </a:p>
        </p:txBody>
      </p:sp>
      <p:sp>
        <p:nvSpPr>
          <p:cNvPr id="6" name="Title 1"/>
          <p:cNvSpPr txBox="1">
            <a:spLocks/>
          </p:cNvSpPr>
          <p:nvPr/>
        </p:nvSpPr>
        <p:spPr>
          <a:xfrm>
            <a:off x="508708" y="301071"/>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defRPr/>
            </a:pP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基于</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Spark</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的</a:t>
            </a:r>
            <a:r>
              <a:rPr lang="en-US" altLang="zh-CN"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K-Means</a:t>
            </a:r>
            <a:r>
              <a:rPr lang="zh-CN" altLang="en-US" sz="2800" b="1" spc="50" dirty="0">
                <a:ln w="11430"/>
                <a:solidFill>
                  <a:srgbClr val="FF0000"/>
                </a:solidFill>
                <a:effectLst>
                  <a:outerShdw blurRad="76200" dist="50800" dir="5400000" algn="tl" rotWithShape="0">
                    <a:srgbClr val="000000">
                      <a:alpha val="65000"/>
                    </a:srgbClr>
                  </a:outerShdw>
                </a:effectLst>
                <a:latin typeface="黑体" pitchFamily="2" charset="-122"/>
                <a:ea typeface="黑体" pitchFamily="2" charset="-122"/>
                <a:cs typeface="+mj-cs"/>
              </a:rPr>
              <a:t>聚类算法</a:t>
            </a:r>
          </a:p>
        </p:txBody>
      </p:sp>
    </p:spTree>
    <p:extLst>
      <p:ext uri="{BB962C8B-B14F-4D97-AF65-F5344CB8AC3E}">
        <p14:creationId xmlns:p14="http://schemas.microsoft.com/office/powerpoint/2010/main" val="25869589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9"/>
</p:tagLst>
</file>

<file path=ppt/tags/tag2.xml><?xml version="1.0" encoding="utf-8"?>
<p:tagLst xmlns:a="http://schemas.openxmlformats.org/drawingml/2006/main" xmlns:r="http://schemas.openxmlformats.org/officeDocument/2006/relationships" xmlns:p="http://schemas.openxmlformats.org/presentationml/2006/main">
  <p:tag name="TIMING" val="|8.9"/>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907.3865"/>
  <p:tag name="LATEXADDIN" val="\documentclass{article}&#10;\usepackage{amsmath}&#10;\pagestyle{empty}&#10;\begin{document}&#10;&#10;$$\beta=\frac w{\sqrt{\alpha t}}+\frac{\sqrt tw}{\sqrt\alpha}$$&#10;&#10;&#10;\end{document}"/>
  <p:tag name="IGUANATEXSIZE" val="24"/>
  <p:tag name="IGUANATEXCURSOR" val="144"/>
  <p:tag name="TRANSPARENCY" val="True"/>
  <p:tag name="LATEXENGINEID" val="0"/>
  <p:tag name="TEMPFOLDER" val="E:\lguanaTeX\"/>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41.9572"/>
  <p:tag name="ORIGINALWIDTH" val="998.8751"/>
  <p:tag name="LATEXADDIN" val="\documentclass{article}&#10;\usepackage{amsmath}&#10;\pagestyle{empty}&#10;\begin{document}&#10;&#10;$$\beta=\frac1\kappa\sum_{i=1}^\kappa2w\alpha_i^{-0.5}$$&#10;&#10;&#10;\end{document}"/>
  <p:tag name="IGUANATEXSIZE" val="24"/>
  <p:tag name="IGUANATEXCURSOR" val="137"/>
  <p:tag name="TRANSPARENCY" val="True"/>
  <p:tag name="LATEXENGINEID" val="0"/>
  <p:tag name="TEMPFOLDER" val="E:\lguanaTeX\"/>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41.9572"/>
  <p:tag name="ORIGINALWIDTH" val="1521.56"/>
  <p:tag name="LATEXADDIN" val="\documentclass{article}&#10;\usepackage{amsmath}&#10;\pagestyle{empty}&#10;\begin{document}&#10;&#10;&#10;$$C_{\mathrm{total}}=\sum_{i=1}^\kappa C_i=\sum_{i=1}^\kappa f(|R_i|)$$&#10;&#10;\end{document}"/>
  <p:tag name="IGUANATEXSIZE" val="24"/>
  <p:tag name="IGUANATEXCURSOR" val="153"/>
  <p:tag name="TRANSPARENCY" val="True"/>
  <p:tag name="LATEXENGINEID" val="0"/>
  <p:tag name="TEMPFOLDER" val="E:\lguanaTeX\"/>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24.9719"/>
  <p:tag name="ORIGINALWIDTH" val="644.1694"/>
  <p:tag name="LATEXADDIN" val="\documentclass{article}&#10;\usepackage{amsmath}&#10;\pagestyle{empty}&#10;\begin{document}&#10;&#10;&#10;$$C_{skew}\approx n\frac\sigma\theta $$&#10;&#10;\end{document}"/>
  <p:tag name="IGUANATEXSIZE" val="24"/>
  <p:tag name="IGUANATEXCURSOR" val="121"/>
  <p:tag name="TRANSPARENCY" val="True"/>
  <p:tag name="LATEXENGINEID" val="0"/>
  <p:tag name="TEMPFOLDER" val="E:\lguanaTeX\"/>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362.2047"/>
  <p:tag name="LATEXADDIN" val="\documentclass{article}&#10;\usepackage{amsmath}&#10;\pagestyle{empty}&#10;\begin{document}&#10;&#10;&#10;$$\sigma=\tau\theta $$&#10;&#10;\end{document}"/>
  <p:tag name="IGUANATEXSIZE" val="24"/>
  <p:tag name="IGUANATEXCURSOR" val="104"/>
  <p:tag name="TRANSPARENCY" val="True"/>
  <p:tag name="LATEXENGINEID" val="0"/>
  <p:tag name="TEMPFOLDER" val="E:\lguanaTeX\"/>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688.789"/>
  <p:tag name="LATEXADDIN" val="\documentclass{article}&#10;\usepackage{amsmath}&#10;\pagestyle{empty}&#10;\begin{document}&#10;&#10;$$C_{\mathrm{skew}}^{\prime}\approx n\frac{\sigma^{\prime}}{\theta^{\prime}}=n\frac{\sigma}{\theta}\sqrt{\frac{N_{w}}{\kappa}}\propto\sqrt{\theta}$$&#10;&#10;&#10;\end{document}"/>
  <p:tag name="IGUANATEXSIZE" val="24"/>
  <p:tag name="IGUANATEXCURSOR" val="229"/>
  <p:tag name="TRANSPARENCY" val="True"/>
  <p:tag name="LATEXENGINEID" val="0"/>
  <p:tag name="TEMPFOLDER" val="E:\lguanaTeX\"/>
  <p:tag name="LATEXFORMHEIGHT" val="312"/>
  <p:tag name="LATEXFORMWIDTH" val="384"/>
  <p:tag name="LATEXFORMWRAP" val="True"/>
  <p:tag name="BITMAPVECTOR"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28018</TotalTime>
  <Words>18412</Words>
  <Application>Microsoft Office PowerPoint</Application>
  <PresentationFormat>全屏显示(4:3)</PresentationFormat>
  <Paragraphs>2659</Paragraphs>
  <Slides>209</Slides>
  <Notes>52</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4</vt:i4>
      </vt:variant>
      <vt:variant>
        <vt:lpstr>幻灯片标题</vt:lpstr>
      </vt:variant>
      <vt:variant>
        <vt:i4>209</vt:i4>
      </vt:variant>
    </vt:vector>
  </HeadingPairs>
  <TitlesOfParts>
    <vt:vector size="239" baseType="lpstr">
      <vt:lpstr>Dotum</vt:lpstr>
      <vt:lpstr>Facon</vt:lpstr>
      <vt:lpstr>ui-sans-serif</vt:lpstr>
      <vt:lpstr>等线</vt:lpstr>
      <vt:lpstr>黑体</vt:lpstr>
      <vt:lpstr>华文琥珀</vt:lpstr>
      <vt:lpstr>楷体</vt:lpstr>
      <vt:lpstr>宋体</vt:lpstr>
      <vt:lpstr>宋体</vt:lpstr>
      <vt:lpstr>微软雅黑</vt:lpstr>
      <vt:lpstr>微软雅黑 Light</vt:lpstr>
      <vt:lpstr>幼圆</vt:lpstr>
      <vt:lpstr>Arial</vt:lpstr>
      <vt:lpstr>Arial Narrow</vt:lpstr>
      <vt:lpstr>Calibri</vt:lpstr>
      <vt:lpstr>Cambria Math</vt:lpstr>
      <vt:lpstr>Courier New</vt:lpstr>
      <vt:lpstr>Franklin Gothic Book</vt:lpstr>
      <vt:lpstr>Impact</vt:lpstr>
      <vt:lpstr>Perpetua</vt:lpstr>
      <vt:lpstr>Tahoma</vt:lpstr>
      <vt:lpstr>Times New Roman</vt:lpstr>
      <vt:lpstr>Verdana</vt:lpstr>
      <vt:lpstr>Wingdings</vt:lpstr>
      <vt:lpstr>Wingdings 2</vt:lpstr>
      <vt:lpstr>Equity</vt:lpstr>
      <vt:lpstr>Clip</vt:lpstr>
      <vt:lpstr>公式</vt:lpstr>
      <vt:lpstr>Visio</vt:lpstr>
      <vt:lpstr>Worksheet</vt:lpstr>
      <vt:lpstr>PowerPoint 演示文稿</vt:lpstr>
      <vt:lpstr>PowerPoint 演示文稿</vt:lpstr>
      <vt:lpstr>什么是数据挖掘?</vt:lpstr>
      <vt:lpstr>Knowledge Discovery and Data mining (KDD) Process</vt:lpstr>
      <vt:lpstr>Example: 一个网络挖掘架构</vt:lpstr>
      <vt:lpstr>Data Mining in Business Intelligence </vt:lpstr>
      <vt:lpstr>KDD Process: A Typical View from ML and Statistics</vt:lpstr>
      <vt:lpstr>Data Mining: Confluence of Multiple Disciplines </vt:lpstr>
      <vt:lpstr>2.数据挖掘并行算法研究的重要性</vt:lpstr>
      <vt:lpstr>数据挖掘并行算法研究的重要性</vt:lpstr>
      <vt:lpstr>数据挖掘并行算法研究的重要性</vt:lpstr>
      <vt:lpstr>将SQL查询转换为MapReduce</vt:lpstr>
      <vt:lpstr>专利文献数据分析</vt:lpstr>
      <vt:lpstr>专利文献数据分析</vt:lpstr>
      <vt:lpstr>专利文献数据分析</vt:lpstr>
      <vt:lpstr>专利文献数据分析</vt:lpstr>
      <vt:lpstr>专利文献数据分析</vt:lpstr>
      <vt:lpstr>查询一 被引用列表</vt:lpstr>
      <vt:lpstr>专利文献数据分析</vt:lpstr>
      <vt:lpstr>专利文献数据分析</vt:lpstr>
      <vt:lpstr>专利文献数据分析</vt:lpstr>
      <vt:lpstr>查询二 被引用次数</vt:lpstr>
      <vt:lpstr>专利文献数据分析</vt:lpstr>
      <vt:lpstr>专利文献数据分析</vt:lpstr>
      <vt:lpstr>专利文献数据分析</vt:lpstr>
      <vt:lpstr>查询三 被引用次数直方图</vt:lpstr>
      <vt:lpstr>专利文献数据分析</vt:lpstr>
      <vt:lpstr>专利文献数据分析</vt:lpstr>
      <vt:lpstr>专利文献数据分析</vt:lpstr>
      <vt:lpstr>专利文献数据分析</vt:lpstr>
      <vt:lpstr>专利文献数据分析</vt:lpstr>
      <vt:lpstr>查询四 年份或国家专利数统计</vt:lpstr>
      <vt:lpstr>专利文献数据分析</vt:lpstr>
      <vt:lpstr>专利文献数据分析</vt:lpstr>
      <vt:lpstr>专利文献数据分析</vt:lpstr>
      <vt:lpstr>专利文献数据分析</vt:lpstr>
      <vt:lpstr>专利文献数据分析</vt:lpstr>
      <vt:lpstr>专利文献数据分析</vt:lpstr>
      <vt:lpstr>专利文献数据分析</vt:lpstr>
      <vt:lpstr>专利文献数据分析</vt:lpstr>
      <vt:lpstr>挖掘相关性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基于MapReduce的频繁项集挖掘算法</vt:lpstr>
      <vt:lpstr>PowerPoint 演示文稿</vt:lpstr>
      <vt:lpstr>频繁项集挖掘问题概述</vt:lpstr>
      <vt:lpstr>2. 现有算法概述</vt:lpstr>
      <vt:lpstr>现有算法概述</vt:lpstr>
      <vt:lpstr>3. PSON：基于MapReduce的并行化算法</vt:lpstr>
      <vt:lpstr>PSON：基于MapReduce的并行化SON算法</vt:lpstr>
      <vt:lpstr>PSON：基于MapReduce的并行化SON算法</vt:lpstr>
      <vt:lpstr>4. 并行化算法实验结果</vt:lpstr>
      <vt:lpstr>并行化SON算法实验结果</vt:lpstr>
      <vt:lpstr>3. 基于MapReduce的K-Means聚类算法</vt:lpstr>
      <vt:lpstr>1.K-Means聚类算法介绍</vt:lpstr>
      <vt:lpstr>K-Means聚类算法介绍</vt:lpstr>
      <vt:lpstr>K-Means聚类算法介绍</vt:lpstr>
      <vt:lpstr>K-Means聚类算法介绍</vt:lpstr>
      <vt:lpstr>K-Means聚类算法介绍</vt:lpstr>
      <vt:lpstr>K-Means聚类算法介绍</vt:lpstr>
      <vt:lpstr>K-Means聚类算法介绍</vt:lpstr>
      <vt:lpstr>K-Means聚类算法介绍</vt:lpstr>
      <vt:lpstr>K-Means聚类算法介绍</vt:lpstr>
      <vt:lpstr>K-Means聚类算法介绍</vt:lpstr>
      <vt:lpstr>K-Means聚类算法介绍</vt:lpstr>
      <vt:lpstr>K-Means聚类算法介绍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Inverted Indexing</vt:lpstr>
      <vt:lpstr>PowerPoint 演示文稿</vt:lpstr>
      <vt:lpstr>PowerPoint 演示文稿</vt:lpstr>
      <vt:lpstr>PowerPoint 演示文稿</vt:lpstr>
      <vt:lpstr>3. 网页排名图算法PageRank</vt:lpstr>
      <vt:lpstr>PowerPoint 演示文稿</vt:lpstr>
      <vt:lpstr>PowerPoint 演示文稿</vt:lpstr>
      <vt:lpstr>PowerPoint 演示文稿</vt:lpstr>
      <vt:lpstr>PowerPoint 演示文稿</vt:lpstr>
      <vt:lpstr>PageRank的基本设计思想和设计原则</vt:lpstr>
      <vt:lpstr>PageRank的简化模型</vt:lpstr>
      <vt:lpstr>简化模型</vt:lpstr>
      <vt:lpstr>PowerPoint 演示文稿</vt:lpstr>
      <vt:lpstr>Rank Leak</vt:lpstr>
      <vt:lpstr>Rank Sink</vt:lpstr>
      <vt:lpstr>用MapReduce实现PageRank</vt:lpstr>
      <vt:lpstr>Phase1：GraphBuilder</vt:lpstr>
      <vt:lpstr>Phase2：PageRankIter</vt:lpstr>
      <vt:lpstr>Phase2：PageRankIter</vt:lpstr>
      <vt:lpstr>PageRank过程示意图</vt:lpstr>
      <vt:lpstr>Phase2：PageRankIter </vt:lpstr>
      <vt:lpstr>Phase3：Rankviewer</vt:lpstr>
      <vt:lpstr>PageRank迭代终止条件</vt:lpstr>
      <vt:lpstr>多趟MapReduce的处理</vt:lpstr>
      <vt:lpstr>4 基于MapReduce的分类并行算法</vt:lpstr>
      <vt:lpstr>PowerPoint 演示文稿</vt:lpstr>
      <vt:lpstr>分类问题基本描述</vt:lpstr>
      <vt:lpstr>2.K-最近邻(KNN)分类并行化算法</vt:lpstr>
      <vt:lpstr>K-最近邻(KNN)分类并行化算法</vt:lpstr>
      <vt:lpstr>K-最近邻(KNN)分类并行化算法</vt:lpstr>
      <vt:lpstr>3.朴素贝叶斯分类并行化算法</vt:lpstr>
      <vt:lpstr>朴素贝叶斯: 训练数据集</vt:lpstr>
      <vt:lpstr>贝叶斯分类器: 实例</vt:lpstr>
      <vt:lpstr>朴素贝叶斯分类并行化算法</vt:lpstr>
      <vt:lpstr>朴素贝叶斯分类并行化算法</vt:lpstr>
      <vt:lpstr>朴素贝叶斯分类并行化算法</vt:lpstr>
      <vt:lpstr>朴素贝叶斯分类并行化算法</vt:lpstr>
      <vt:lpstr>4.SVM短文本多分类并行化算法</vt:lpstr>
      <vt:lpstr>SVM短文本多分类并行化算法</vt:lpstr>
      <vt:lpstr>SVM短文本多分类并行化算法</vt:lpstr>
      <vt:lpstr>SVM短文本多分类并行化算法</vt:lpstr>
      <vt:lpstr>SVM短文本多分类并行化算法</vt:lpstr>
      <vt:lpstr>SVM短文本多分类并行化算法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Spatial Join</vt:lpstr>
      <vt:lpstr>PowerPoint 演示文稿</vt:lpstr>
      <vt:lpstr>Spatial Predicates</vt:lpstr>
      <vt:lpstr>Distributed Spatial Query Processing</vt:lpstr>
      <vt:lpstr>PowerPoint 演示文稿</vt:lpstr>
      <vt:lpstr>PowerPoint 演示文稿</vt:lpstr>
      <vt:lpstr>Partitioning Algorithms</vt:lpstr>
      <vt:lpstr>Tile Cardinality</vt:lpstr>
      <vt:lpstr>Evaluation of the Macro Tests</vt:lpstr>
      <vt:lpstr>PowerPoint 演示文稿</vt:lpstr>
      <vt:lpstr>Boundary Object Ratio vs. Cardinality</vt:lpstr>
      <vt:lpstr>Impact of Boundary Objects</vt:lpstr>
      <vt:lpstr>Causes of Spatial Data Skew</vt:lpstr>
      <vt:lpstr>Impact of Spatial Data Skew</vt:lpstr>
      <vt:lpstr>Single-Tile Single-Worker</vt:lpstr>
      <vt:lpstr>Standard Deviations vs. Cardinality</vt:lpstr>
      <vt:lpstr>Impact of Spatial Data Skew</vt:lpstr>
      <vt:lpstr>Multi-Tile Single-Worker</vt:lpstr>
      <vt:lpstr>Impact of Spatial Data Skew</vt:lpstr>
      <vt:lpstr>Impact of Spatial Data Skew</vt:lpstr>
      <vt:lpstr>Evaluation of the Macro Tests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1. 并行计算技术简介</dc:title>
  <dc:creator>yihua</dc:creator>
  <cp:lastModifiedBy>Dejun Teng</cp:lastModifiedBy>
  <cp:revision>925</cp:revision>
  <dcterms:created xsi:type="dcterms:W3CDTF">2011-01-31T19:55:44Z</dcterms:created>
  <dcterms:modified xsi:type="dcterms:W3CDTF">2024-12-09T09:53:56Z</dcterms:modified>
</cp:coreProperties>
</file>